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69" r:id="rId5"/>
    <p:sldId id="259" r:id="rId6"/>
    <p:sldId id="268" r:id="rId7"/>
    <p:sldId id="271" r:id="rId8"/>
    <p:sldId id="263" r:id="rId9"/>
    <p:sldId id="264" r:id="rId10"/>
    <p:sldId id="260" r:id="rId11"/>
    <p:sldId id="270" r:id="rId12"/>
    <p:sldId id="261" r:id="rId13"/>
    <p:sldId id="275" r:id="rId14"/>
    <p:sldId id="276" r:id="rId15"/>
    <p:sldId id="277" r:id="rId16"/>
    <p:sldId id="281" r:id="rId17"/>
    <p:sldId id="285" r:id="rId18"/>
    <p:sldId id="278" r:id="rId19"/>
    <p:sldId id="279" r:id="rId20"/>
    <p:sldId id="283" r:id="rId21"/>
    <p:sldId id="280" r:id="rId22"/>
    <p:sldId id="284" r:id="rId23"/>
    <p:sldId id="282" r:id="rId24"/>
    <p:sldId id="286" r:id="rId25"/>
    <p:sldId id="287" r:id="rId26"/>
    <p:sldId id="272" r:id="rId27"/>
    <p:sldId id="26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bie Love" initials="RL" lastIdx="3" clrIdx="0">
    <p:extLst/>
  </p:cmAuthor>
  <p:cmAuthor id="2" name="Robbie Love" initials="RML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>
        <p:scale>
          <a:sx n="75" d="100"/>
          <a:sy n="75" d="100"/>
        </p:scale>
        <p:origin x="-126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pPr/>
              <a:t>29/07/2014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pPr/>
              <a:t>29/07/2014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0B7FF-F2A4-4969-9E1C-FB25714B5939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05014" y="5279428"/>
            <a:ext cx="2287466" cy="15339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185411"/>
            <a:ext cx="1435523" cy="120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867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CD701-A34F-41F2-85BE-50E3918240FB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72323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39DEB-B1F8-4277-A44A-D63B1972BF40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1331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ABC0-4D7E-4C72-A16E-C35A55A03AA1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3495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A7B8-8AFD-47C9-A7DA-3DE17FFE2980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6E5EC-F559-4C2C-99F7-02650E9CFCC0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9115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3B8B-C0EB-425F-BE1A-0AB70DC85A28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5485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307F0-C7D4-4870-8086-9497CA9C973C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43416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CA765-02F8-4EB3-BFFA-EC3C5A1E8B26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2312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C6818-8F51-48F3-8689-F30C7FAE1AEB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1035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198E-A3AD-43E3-AEB7-347B20808A93}" type="datetime1">
              <a:rPr lang="en-GB" smtClean="0"/>
              <a:pPr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136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00A469-6002-4E69-AA6B-EE90C9453102}" type="datetime1">
              <a:rPr lang="en-GB" smtClean="0"/>
              <a:pPr/>
              <a:t>29/07/2014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  <a:endParaRPr lang="en-GB" b="1" dirty="0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“He’s got it locked in!”: metaphor in professional wrestling commentary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7776864" cy="175260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Robbie Love</a:t>
            </a:r>
          </a:p>
          <a:p>
            <a:r>
              <a:rPr lang="en-GB" dirty="0" smtClean="0"/>
              <a:t>Lancaster University</a:t>
            </a:r>
          </a:p>
          <a:p>
            <a:r>
              <a:rPr lang="en-GB" dirty="0" smtClean="0"/>
              <a:t>r.m.love@lancaster.ac.uk</a:t>
            </a:r>
          </a:p>
          <a:p>
            <a:r>
              <a:rPr lang="en-GB" dirty="0"/>
              <a:t> </a:t>
            </a:r>
            <a:r>
              <a:rPr lang="en-GB" dirty="0" smtClean="0"/>
              <a:t>   </a:t>
            </a:r>
            <a:r>
              <a:rPr lang="en-GB" dirty="0" err="1" smtClean="0"/>
              <a:t>lovermob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 descr="C:\Users\loverm\Dropbox\University\03 CASS\Work\20131216 Astley Visit\twitter_icon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584" y="5241636"/>
            <a:ext cx="262905" cy="2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80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is metaphor used in professional wrestling commentary?</a:t>
            </a:r>
          </a:p>
          <a:p>
            <a:r>
              <a:rPr lang="en-GB" dirty="0" smtClean="0"/>
              <a:t>Why might this be interesting?</a:t>
            </a:r>
          </a:p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7" name="Picture 6" descr="C:\Users\loverm\Dropbox\University\03 CASS\MA Modules\LING442 Introduction to Discourse Studies\LING442 Assignment\Commentators 20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1667" y="3789040"/>
            <a:ext cx="5320665" cy="2317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1436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Metaphor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“the phenomenon whereby we talk and, potentially, think about something in terms of something else” </a:t>
            </a:r>
            <a:r>
              <a:rPr lang="en-GB" sz="2400" dirty="0"/>
              <a:t>(Semino 2008: 1</a:t>
            </a:r>
            <a:r>
              <a:rPr lang="en-GB" sz="2400" dirty="0" smtClean="0"/>
              <a:t>)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The “fundamentally </a:t>
            </a:r>
            <a:r>
              <a:rPr lang="en-GB" dirty="0"/>
              <a:t>metaphorical” nature of our “ordinary conceptual system” </a:t>
            </a:r>
            <a:r>
              <a:rPr lang="en-GB" sz="2400" dirty="0"/>
              <a:t>(</a:t>
            </a:r>
            <a:r>
              <a:rPr lang="en-GB" sz="2400" dirty="0" err="1"/>
              <a:t>Lakoff</a:t>
            </a:r>
            <a:r>
              <a:rPr lang="en-GB" sz="2400" dirty="0"/>
              <a:t> &amp; Johnson 2003 [1980]: 3</a:t>
            </a:r>
            <a:r>
              <a:rPr lang="en-GB" sz="2400" dirty="0" smtClean="0"/>
              <a:t>)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“important and ubiquitous in language” </a:t>
            </a:r>
            <a:r>
              <a:rPr lang="en-GB" sz="2400" dirty="0" smtClean="0"/>
              <a:t>(</a:t>
            </a:r>
            <a:r>
              <a:rPr lang="en-GB" sz="2400" dirty="0" err="1" smtClean="0"/>
              <a:t>Zinken</a:t>
            </a:r>
            <a:r>
              <a:rPr lang="en-GB" sz="2400" dirty="0" smtClean="0"/>
              <a:t> &amp; </a:t>
            </a:r>
            <a:r>
              <a:rPr lang="en-GB" sz="2400" dirty="0" err="1" smtClean="0"/>
              <a:t>Musolff</a:t>
            </a:r>
            <a:r>
              <a:rPr lang="en-GB" sz="2400" dirty="0" smtClean="0"/>
              <a:t> 2009: 1)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15547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Conceptual Metaphor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Conceptual Metaphor Theory (CMT</a:t>
            </a:r>
            <a:r>
              <a:rPr lang="en-GB" dirty="0" smtClean="0"/>
              <a:t>) </a:t>
            </a:r>
            <a:r>
              <a:rPr lang="en-GB" sz="2600" dirty="0" smtClean="0"/>
              <a:t>(</a:t>
            </a:r>
            <a:r>
              <a:rPr lang="en-GB" sz="2600" dirty="0" err="1" smtClean="0"/>
              <a:t>Lakoff</a:t>
            </a:r>
            <a:r>
              <a:rPr lang="en-GB" sz="2600" dirty="0" smtClean="0"/>
              <a:t> &amp; Johnson 1980)</a:t>
            </a:r>
          </a:p>
          <a:p>
            <a:r>
              <a:rPr lang="en-GB" dirty="0" smtClean="0"/>
              <a:t>Real-world concept = </a:t>
            </a:r>
            <a:r>
              <a:rPr lang="en-GB" i="1" dirty="0" smtClean="0"/>
              <a:t>target domain</a:t>
            </a:r>
            <a:endParaRPr lang="en-GB" dirty="0"/>
          </a:p>
          <a:p>
            <a:r>
              <a:rPr lang="en-GB" dirty="0" smtClean="0"/>
              <a:t>The metaphor = </a:t>
            </a:r>
            <a:r>
              <a:rPr lang="en-GB" i="1" dirty="0" smtClean="0"/>
              <a:t>source domain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target    		</a:t>
            </a:r>
            <a:r>
              <a:rPr lang="en-GB" dirty="0"/>
              <a:t> </a:t>
            </a:r>
            <a:r>
              <a:rPr lang="en-GB" dirty="0" smtClean="0"/>
              <a:t>     source/vehicle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			</a:t>
            </a:r>
          </a:p>
          <a:p>
            <a:r>
              <a:rPr lang="en-GB" dirty="0" smtClean="0"/>
              <a:t>Conceptual metaphor = broader cognitive mapping</a:t>
            </a:r>
          </a:p>
          <a:p>
            <a:r>
              <a:rPr lang="en-GB" dirty="0" smtClean="0"/>
              <a:t>Linguistic metaphor = verbal instantiation of this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779912" y="3776588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loud Callout 6"/>
          <p:cNvSpPr/>
          <p:nvPr/>
        </p:nvSpPr>
        <p:spPr>
          <a:xfrm>
            <a:off x="2339752" y="3380544"/>
            <a:ext cx="986036" cy="72008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ube 8"/>
          <p:cNvSpPr/>
          <p:nvPr/>
        </p:nvSpPr>
        <p:spPr>
          <a:xfrm>
            <a:off x="6131768" y="3380544"/>
            <a:ext cx="792088" cy="7200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180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Professional wrestling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86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A “substantial American popular art form” </a:t>
            </a:r>
            <a:r>
              <a:rPr lang="en-GB" sz="2200" dirty="0" smtClean="0"/>
              <a:t>(</a:t>
            </a:r>
            <a:r>
              <a:rPr lang="en-GB" sz="2200" dirty="0" err="1" smtClean="0"/>
              <a:t>Sammond</a:t>
            </a:r>
            <a:r>
              <a:rPr lang="en-GB" sz="2200" dirty="0" smtClean="0"/>
              <a:t> 2005: 1)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pic>
        <p:nvPicPr>
          <p:cNvPr id="5" name="Picture 116" descr="C:\Users\Robbie\Dropbox\University\03 CASS\Work\20131216 Astley Visit\The-Undertaker-defeated-CM-Punk-at-Wrestlemania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960"/>
          <a:stretch>
            <a:fillRect/>
          </a:stretch>
        </p:blipFill>
        <p:spPr bwMode="auto">
          <a:xfrm>
            <a:off x="5505027" y="2780928"/>
            <a:ext cx="3274070" cy="255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7884" y="2653961"/>
            <a:ext cx="507021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/>
              <a:t>Also Mexico, UK, Japan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/>
              <a:t>Performance of competitive physical conflict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/>
              <a:t>Its fans know this </a:t>
            </a:r>
            <a:r>
              <a:rPr lang="en-GB" sz="2200" dirty="0" smtClean="0"/>
              <a:t>(Barthes </a:t>
            </a:r>
            <a:r>
              <a:rPr lang="en-GB" sz="2200" dirty="0"/>
              <a:t>1957</a:t>
            </a:r>
            <a:r>
              <a:rPr lang="en-GB" sz="22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/>
              <a:t>Televised, with commentary</a:t>
            </a:r>
            <a:endParaRPr lang="en-GB" sz="3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1248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do we already know?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Linguistic analyses of televised sports commentary</a:t>
            </a:r>
          </a:p>
          <a:p>
            <a:r>
              <a:rPr lang="en-GB" dirty="0" smtClean="0"/>
              <a:t>College basketball: racial/gender stereotyping </a:t>
            </a:r>
            <a:r>
              <a:rPr lang="en-GB" sz="2400" dirty="0" smtClean="0"/>
              <a:t>(Eastman </a:t>
            </a:r>
            <a:r>
              <a:rPr lang="en-GB" sz="2400" dirty="0"/>
              <a:t>&amp; Billings </a:t>
            </a:r>
            <a:r>
              <a:rPr lang="en-GB" sz="2400" dirty="0" smtClean="0"/>
              <a:t>2001; Billings </a:t>
            </a:r>
            <a:r>
              <a:rPr lang="en-GB" sz="2400" dirty="0"/>
              <a:t>et al</a:t>
            </a:r>
            <a:r>
              <a:rPr lang="en-GB" sz="2400"/>
              <a:t>. </a:t>
            </a:r>
            <a:r>
              <a:rPr lang="en-GB" sz="2400" smtClean="0"/>
              <a:t>2002</a:t>
            </a:r>
            <a:r>
              <a:rPr lang="en-GB" sz="2400" dirty="0" smtClean="0"/>
              <a:t>); </a:t>
            </a:r>
            <a:r>
              <a:rPr lang="en-GB" dirty="0" smtClean="0"/>
              <a:t>racial bias </a:t>
            </a:r>
            <a:r>
              <a:rPr lang="en-GB" sz="2400" dirty="0" smtClean="0"/>
              <a:t>(</a:t>
            </a:r>
            <a:r>
              <a:rPr lang="en-GB" sz="2400" dirty="0" err="1" smtClean="0"/>
              <a:t>Rada</a:t>
            </a:r>
            <a:r>
              <a:rPr lang="en-GB" sz="2400" dirty="0" smtClean="0"/>
              <a:t> </a:t>
            </a:r>
            <a:r>
              <a:rPr lang="en-GB" sz="2400" dirty="0"/>
              <a:t>&amp; </a:t>
            </a:r>
            <a:r>
              <a:rPr lang="en-GB" sz="2400" dirty="0" err="1" smtClean="0"/>
              <a:t>Wulfemeyer</a:t>
            </a:r>
            <a:r>
              <a:rPr lang="en-GB" sz="2400" dirty="0"/>
              <a:t> </a:t>
            </a:r>
            <a:r>
              <a:rPr lang="en-GB" sz="2400" dirty="0" smtClean="0"/>
              <a:t>2005)</a:t>
            </a:r>
          </a:p>
          <a:p>
            <a:r>
              <a:rPr lang="en-GB" dirty="0" smtClean="0"/>
              <a:t>National basketball: racial identity, nationality, and masculinity </a:t>
            </a:r>
            <a:r>
              <a:rPr lang="en-GB" sz="2400" dirty="0" smtClean="0"/>
              <a:t>(Lavelle 2010)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No metaphor analysis</a:t>
            </a:r>
          </a:p>
          <a:p>
            <a:pPr marL="0" indent="0">
              <a:buNone/>
            </a:pPr>
            <a:r>
              <a:rPr lang="en-GB" dirty="0" smtClean="0"/>
              <a:t>No pro wrestling analysis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12027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we already know?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Suspense -&gt; enjoyment of televised sports </a:t>
            </a:r>
            <a:r>
              <a:rPr lang="en-GB" sz="2400" dirty="0"/>
              <a:t>(Peterson &amp; Raney </a:t>
            </a:r>
            <a:r>
              <a:rPr lang="en-GB" sz="2400" dirty="0" smtClean="0"/>
              <a:t>2008)</a:t>
            </a:r>
          </a:p>
          <a:p>
            <a:pPr marL="0" indent="0">
              <a:buNone/>
            </a:pPr>
            <a:r>
              <a:rPr lang="en-GB" dirty="0" smtClean="0"/>
              <a:t>However,</a:t>
            </a:r>
          </a:p>
          <a:p>
            <a:r>
              <a:rPr lang="en-GB" dirty="0" smtClean="0"/>
              <a:t>The audience knows it is not legitimate sport</a:t>
            </a:r>
          </a:p>
          <a:p>
            <a:r>
              <a:rPr lang="en-GB" dirty="0" smtClean="0"/>
              <a:t>Pro wrestling perceived as “less suspenseful” than sport -&gt; awareness of fiction </a:t>
            </a:r>
            <a:r>
              <a:rPr lang="en-GB" sz="2400" dirty="0" smtClean="0"/>
              <a:t>(Raney &amp; </a:t>
            </a:r>
            <a:r>
              <a:rPr lang="en-GB" sz="2400" dirty="0" err="1" smtClean="0"/>
              <a:t>Depalma</a:t>
            </a:r>
            <a:r>
              <a:rPr lang="en-GB" sz="2400" dirty="0" smtClean="0"/>
              <a:t> 2006: 332)</a:t>
            </a:r>
          </a:p>
          <a:p>
            <a:pPr marL="0" indent="0">
              <a:buNone/>
            </a:pPr>
            <a:r>
              <a:rPr lang="en-GB" dirty="0" smtClean="0"/>
              <a:t>Therefore,</a:t>
            </a:r>
          </a:p>
          <a:p>
            <a:r>
              <a:rPr lang="en-GB" dirty="0"/>
              <a:t>P</a:t>
            </a:r>
            <a:r>
              <a:rPr lang="en-GB" dirty="0" smtClean="0"/>
              <a:t>ressure to heighten/maintain suspense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01979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To what extent are linguistic metaphors present in professional wrestling commentary?</a:t>
            </a:r>
          </a:p>
          <a:p>
            <a:r>
              <a:rPr lang="en-GB" dirty="0" smtClean="0"/>
              <a:t>How can they be categorised and attributed to conceptual metaphors?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How (if at all) do they contribute to suspense and excitement?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24543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Commentary of 3 pro </a:t>
            </a:r>
            <a:r>
              <a:rPr lang="en-GB" smtClean="0"/>
              <a:t>wrestling </a:t>
            </a:r>
            <a:r>
              <a:rPr lang="en-GB" smtClean="0"/>
              <a:t>matches</a:t>
            </a:r>
          </a:p>
          <a:p>
            <a:r>
              <a:rPr lang="en-GB" smtClean="0"/>
              <a:t>3 commentators</a:t>
            </a:r>
            <a:endParaRPr lang="en-GB" dirty="0" smtClean="0"/>
          </a:p>
          <a:p>
            <a:r>
              <a:rPr lang="en-GB" dirty="0" smtClean="0"/>
              <a:t>World Wrestling Entertainment (WWE)</a:t>
            </a:r>
          </a:p>
          <a:p>
            <a:r>
              <a:rPr lang="en-GB" i="1" dirty="0" err="1" smtClean="0"/>
              <a:t>WrestleMania</a:t>
            </a:r>
            <a:r>
              <a:rPr lang="en-GB" i="1" dirty="0" smtClean="0"/>
              <a:t> 29</a:t>
            </a:r>
            <a:r>
              <a:rPr lang="en-GB" dirty="0"/>
              <a:t> </a:t>
            </a:r>
            <a:r>
              <a:rPr lang="en-GB" dirty="0" smtClean="0"/>
              <a:t>(2013)</a:t>
            </a:r>
          </a:p>
          <a:p>
            <a:r>
              <a:rPr lang="en-GB" dirty="0" smtClean="0"/>
              <a:t>Orthographic transcription</a:t>
            </a:r>
          </a:p>
          <a:p>
            <a:endParaRPr lang="en-GB" i="1" dirty="0"/>
          </a:p>
          <a:p>
            <a:endParaRPr lang="en-GB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4438952"/>
              </p:ext>
            </p:extLst>
          </p:nvPr>
        </p:nvGraphicFramePr>
        <p:xfrm>
          <a:off x="683568" y="4116654"/>
          <a:ext cx="7848872" cy="2332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384"/>
                <a:gridCol w="3734072"/>
                <a:gridCol w="1800200"/>
                <a:gridCol w="1944216"/>
              </a:tblGrid>
              <a:tr h="504057">
                <a:tc>
                  <a:txBody>
                    <a:bodyPr/>
                    <a:lstStyle/>
                    <a:p>
                      <a:endParaRPr lang="en-GB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Match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Length (</a:t>
                      </a:r>
                      <a:r>
                        <a:rPr lang="en-GB" sz="2000" dirty="0" err="1">
                          <a:effectLst/>
                        </a:rPr>
                        <a:t>mm:ss</a:t>
                      </a:r>
                      <a:r>
                        <a:rPr lang="en-GB" sz="2000" dirty="0">
                          <a:effectLst/>
                        </a:rPr>
                        <a:t>)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Length </a:t>
                      </a:r>
                      <a:r>
                        <a:rPr lang="en-GB" sz="2000" dirty="0">
                          <a:effectLst/>
                        </a:rPr>
                        <a:t>(words)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3448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The Undertaker def. CM Punk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23:02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2,732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3448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Triple H def. Brock Lesnar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24:01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3,099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3448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John </a:t>
                      </a:r>
                      <a:r>
                        <a:rPr lang="en-GB" sz="2000" dirty="0" err="1">
                          <a:effectLst/>
                        </a:rPr>
                        <a:t>Cena</a:t>
                      </a:r>
                      <a:r>
                        <a:rPr lang="en-GB" sz="2000" dirty="0">
                          <a:effectLst/>
                        </a:rPr>
                        <a:t> def. The </a:t>
                      </a:r>
                      <a:r>
                        <a:rPr lang="en-GB" sz="2000" dirty="0" smtClean="0">
                          <a:effectLst/>
                        </a:rPr>
                        <a:t>Rock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26:21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2,897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3448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TOTAL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73:24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8,729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016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Methodological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Primarily:</a:t>
            </a:r>
          </a:p>
          <a:p>
            <a:r>
              <a:rPr lang="en-GB" dirty="0" smtClean="0"/>
              <a:t>Metaphor identification procedure (MIP) </a:t>
            </a:r>
            <a:r>
              <a:rPr lang="en-GB" sz="2400" dirty="0" smtClean="0"/>
              <a:t>(</a:t>
            </a:r>
            <a:r>
              <a:rPr lang="en-GB" sz="2400" dirty="0" err="1" smtClean="0"/>
              <a:t>Pragglejaz</a:t>
            </a:r>
            <a:r>
              <a:rPr lang="en-GB" sz="2400" dirty="0" smtClean="0"/>
              <a:t> Group 2007)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Also influenced by:</a:t>
            </a:r>
          </a:p>
          <a:p>
            <a:r>
              <a:rPr lang="en-GB" dirty="0" smtClean="0"/>
              <a:t>Discourse dynamics approach </a:t>
            </a:r>
            <a:r>
              <a:rPr lang="en-GB" sz="2400" dirty="0" smtClean="0"/>
              <a:t>(Cameron et al. 2009)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Intuition/</a:t>
            </a:r>
            <a:r>
              <a:rPr lang="en-GB" dirty="0"/>
              <a:t>r</a:t>
            </a:r>
            <a:r>
              <a:rPr lang="en-GB" dirty="0" smtClean="0"/>
              <a:t>esearcher knowledge relied upon heavily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24501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Methodological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Manual identification </a:t>
            </a:r>
            <a:r>
              <a:rPr lang="en-GB" dirty="0" smtClean="0"/>
              <a:t>of: </a:t>
            </a:r>
          </a:p>
          <a:p>
            <a:r>
              <a:rPr lang="en-GB" dirty="0" smtClean="0"/>
              <a:t>(Novel and) </a:t>
            </a:r>
            <a:r>
              <a:rPr lang="en-GB" b="1" dirty="0" smtClean="0"/>
              <a:t>conventional metaphors</a:t>
            </a:r>
          </a:p>
          <a:p>
            <a:r>
              <a:rPr lang="en-GB" dirty="0"/>
              <a:t>v</a:t>
            </a:r>
            <a:r>
              <a:rPr lang="en-GB" dirty="0" smtClean="0"/>
              <a:t>ehicle groups</a:t>
            </a:r>
          </a:p>
          <a:p>
            <a:r>
              <a:rPr lang="en-GB" dirty="0" smtClean="0"/>
              <a:t>Intuition used to filter potential metaphors</a:t>
            </a:r>
          </a:p>
          <a:p>
            <a:pPr marL="0" indent="0">
              <a:buNone/>
            </a:pPr>
            <a:r>
              <a:rPr lang="en-GB" dirty="0" smtClean="0"/>
              <a:t>Then:</a:t>
            </a:r>
          </a:p>
          <a:p>
            <a:r>
              <a:rPr lang="en-GB" dirty="0"/>
              <a:t>Frequency-driven analysis </a:t>
            </a:r>
            <a:r>
              <a:rPr lang="en-GB" sz="2400" dirty="0"/>
              <a:t>(cf. “quantitative description”, Cameron et al. 2009: 76</a:t>
            </a:r>
            <a:r>
              <a:rPr lang="en-GB" sz="2400" dirty="0" smtClean="0"/>
              <a:t>)</a:t>
            </a:r>
          </a:p>
          <a:p>
            <a:r>
              <a:rPr lang="en-GB" dirty="0" smtClean="0"/>
              <a:t>Vehicles grouped into abstract conceptual metaphors </a:t>
            </a:r>
            <a:r>
              <a:rPr lang="en-GB" sz="2400" dirty="0" smtClean="0"/>
              <a:t>(traditional CMT, Semino 2008)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83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Analysis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780 linguistic metaphors = 8.94%</a:t>
            </a:r>
          </a:p>
          <a:p>
            <a:r>
              <a:rPr lang="en-GB" dirty="0" smtClean="0"/>
              <a:t>331 novel conceptual metaphors</a:t>
            </a:r>
          </a:p>
          <a:p>
            <a:pPr lvl="1"/>
            <a:r>
              <a:rPr lang="en-GB" dirty="0" smtClean="0"/>
              <a:t>names of characters and the signature moves they perform</a:t>
            </a:r>
          </a:p>
          <a:p>
            <a:pPr lvl="1"/>
            <a:r>
              <a:rPr lang="en-GB" smtClean="0"/>
              <a:t>foregrounding </a:t>
            </a:r>
            <a:r>
              <a:rPr lang="en-GB" dirty="0" smtClean="0"/>
              <a:t>aspects of character to assist ‘goodie’/‘baddie’ portrayal</a:t>
            </a:r>
          </a:p>
          <a:p>
            <a:pPr lvl="1"/>
            <a:r>
              <a:rPr lang="en-GB" dirty="0" smtClean="0"/>
              <a:t>E.g. WRESTLERS ARE INHUMAN</a:t>
            </a:r>
          </a:p>
          <a:p>
            <a:pPr lvl="1"/>
            <a:r>
              <a:rPr lang="en-GB" dirty="0" smtClean="0"/>
              <a:t>E.g. WRESTLING MOVES ARE NATURAL PHENOMENA</a:t>
            </a:r>
          </a:p>
          <a:p>
            <a:pPr lvl="1"/>
            <a:r>
              <a:rPr lang="en-GB" dirty="0" smtClean="0"/>
              <a:t>E.g. WRESTLERS ARE NOT WRESTLERS</a:t>
            </a:r>
          </a:p>
          <a:p>
            <a:pPr marL="457200" lvl="1" indent="0">
              <a:buNone/>
            </a:pP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  <a:p>
            <a:pPr marL="457200" lvl="1" indent="0">
              <a:buNone/>
            </a:pPr>
            <a:endParaRPr lang="en-GB" b="1" dirty="0"/>
          </a:p>
          <a:p>
            <a:pPr marL="457200" lvl="1" indent="0">
              <a:buNone/>
            </a:pP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43720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Conventional metaphors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449 conventional – main </a:t>
            </a:r>
            <a:r>
              <a:rPr lang="en-GB" dirty="0" smtClean="0"/>
              <a:t>focus today</a:t>
            </a:r>
          </a:p>
          <a:p>
            <a:r>
              <a:rPr lang="en-GB" dirty="0"/>
              <a:t>instantiate shared conceptualisations of the target domains among speakers </a:t>
            </a:r>
            <a:r>
              <a:rPr lang="en-GB" sz="2600" dirty="0" smtClean="0"/>
              <a:t>(Semino 2008: </a:t>
            </a:r>
            <a:r>
              <a:rPr lang="en-GB" sz="2600" dirty="0"/>
              <a:t>226</a:t>
            </a:r>
            <a:r>
              <a:rPr lang="en-GB" sz="2600" dirty="0" smtClean="0"/>
              <a:t>)</a:t>
            </a:r>
            <a:endParaRPr lang="en-GB" sz="2600" dirty="0"/>
          </a:p>
          <a:p>
            <a:r>
              <a:rPr lang="en-GB" dirty="0" smtClean="0"/>
              <a:t>less </a:t>
            </a:r>
            <a:r>
              <a:rPr lang="en-GB" dirty="0"/>
              <a:t>readily noticeable </a:t>
            </a:r>
            <a:r>
              <a:rPr lang="en-GB"/>
              <a:t>as </a:t>
            </a:r>
            <a:r>
              <a:rPr lang="en-GB" smtClean="0"/>
              <a:t>metaphors</a:t>
            </a:r>
            <a:endParaRPr lang="en-GB" sz="2400" dirty="0" smtClean="0"/>
          </a:p>
          <a:p>
            <a:r>
              <a:rPr lang="en-GB" dirty="0"/>
              <a:t>s</a:t>
            </a:r>
            <a:r>
              <a:rPr lang="en-GB" dirty="0" smtClean="0"/>
              <a:t>pontaneously produced, on-the-fly commentary</a:t>
            </a:r>
          </a:p>
          <a:p>
            <a:endParaRPr lang="en-GB" dirty="0"/>
          </a:p>
          <a:p>
            <a:pPr hangingPunct="0">
              <a:buNone/>
            </a:pPr>
            <a:r>
              <a:rPr lang="en-GB" dirty="0" smtClean="0"/>
              <a:t>(1) WRESTLING </a:t>
            </a:r>
            <a:r>
              <a:rPr lang="en-GB" dirty="0"/>
              <a:t>IS A SERIES OF SHORT JOURNEYS</a:t>
            </a:r>
          </a:p>
          <a:p>
            <a:pPr hangingPunct="0">
              <a:buNone/>
            </a:pPr>
            <a:r>
              <a:rPr lang="en-GB" dirty="0" smtClean="0"/>
              <a:t>(2) WRESTLERS ARE CONTAINERS</a:t>
            </a:r>
          </a:p>
          <a:p>
            <a:pPr hangingPunct="0">
              <a:buNone/>
            </a:pPr>
            <a:r>
              <a:rPr lang="en-GB" dirty="0" smtClean="0"/>
              <a:t>(3) WRESTLING </a:t>
            </a:r>
            <a:r>
              <a:rPr lang="en-GB" dirty="0"/>
              <a:t>MOVES ARE CONTAINERS</a:t>
            </a:r>
          </a:p>
          <a:p>
            <a:pPr hangingPunct="0">
              <a:buNone/>
            </a:pPr>
            <a:r>
              <a:rPr lang="en-GB" dirty="0" smtClean="0"/>
              <a:t>(4) WRESTLING </a:t>
            </a:r>
            <a:r>
              <a:rPr lang="en-GB" dirty="0"/>
              <a:t>IS WAR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60823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Conventional metaphors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4421365"/>
              </p:ext>
            </p:extLst>
          </p:nvPr>
        </p:nvGraphicFramePr>
        <p:xfrm>
          <a:off x="1835696" y="1418590"/>
          <a:ext cx="5544617" cy="4937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400"/>
                <a:gridCol w="3651151"/>
                <a:gridCol w="802510"/>
                <a:gridCol w="729556"/>
              </a:tblGrid>
              <a:tr h="366684">
                <a:tc>
                  <a:txBody>
                    <a:bodyPr/>
                    <a:lstStyle/>
                    <a:p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Vehicle </a:t>
                      </a:r>
                      <a:r>
                        <a:rPr lang="en-GB" sz="1800" smtClean="0">
                          <a:effectLst/>
                        </a:rPr>
                        <a:t>domain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Freq.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%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MOVEMENT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17.35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CONCRETISING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17.18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WAR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9.45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VIOLENT ACTION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9.28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LOCATION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7.90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NONHUMAN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4.47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LIFE/DEATH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3.44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8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VISION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2.92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FINANCE/ECONOMY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2.58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GAME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2.58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  <a:tr h="366684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Total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449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  <a:tc>
                  <a:txBody>
                    <a:bodyPr/>
                    <a:lstStyle/>
                    <a:p>
                      <a:pPr algn="r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77.15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581" marR="30581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5335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(1) WRESTLING IS A SERIES OF SHORT JOURNEYS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Evoked by MOVEMENT vehicle domain</a:t>
            </a:r>
          </a:p>
          <a:p>
            <a:r>
              <a:rPr lang="en-GB" dirty="0" smtClean="0"/>
              <a:t>Split further into GOAL and PATH domains (Cameron et al. 2009: 75)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GOAL </a:t>
            </a:r>
            <a:r>
              <a:rPr lang="en-GB" dirty="0"/>
              <a:t>= performance of signature </a:t>
            </a:r>
            <a:r>
              <a:rPr lang="en-GB" dirty="0" smtClean="0"/>
              <a:t>move</a:t>
            </a:r>
            <a:endParaRPr lang="en-GB" dirty="0"/>
          </a:p>
          <a:p>
            <a:r>
              <a:rPr lang="en-GB" i="1" dirty="0"/>
              <a:t>g</a:t>
            </a:r>
            <a:r>
              <a:rPr lang="en-GB" i="1" dirty="0" smtClean="0"/>
              <a:t>o/going/went for </a:t>
            </a:r>
            <a:r>
              <a:rPr lang="en-GB" dirty="0" smtClean="0"/>
              <a:t>(19)</a:t>
            </a:r>
            <a:endParaRPr lang="en-GB" i="1" dirty="0" smtClean="0"/>
          </a:p>
          <a:p>
            <a:pPr marL="0" indent="0">
              <a:buNone/>
            </a:pPr>
            <a:r>
              <a:rPr lang="en-GB" dirty="0" smtClean="0"/>
              <a:t>PATH = the course of the match i.e. dominance</a:t>
            </a:r>
          </a:p>
          <a:p>
            <a:r>
              <a:rPr lang="en-GB" i="1" dirty="0"/>
              <a:t>b</a:t>
            </a:r>
            <a:r>
              <a:rPr lang="en-GB" i="1" dirty="0" smtClean="0"/>
              <a:t>ack and forth </a:t>
            </a:r>
            <a:r>
              <a:rPr lang="en-GB" dirty="0" smtClean="0"/>
              <a:t>(4)</a:t>
            </a:r>
            <a:r>
              <a:rPr lang="en-GB" i="1" dirty="0" smtClean="0"/>
              <a:t>, bounced (back), turned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09123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(1) WRESTLING IS A SERIES OF SHORT JOURNEYS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GOAL </a:t>
            </a:r>
            <a:r>
              <a:rPr lang="en-GB" dirty="0"/>
              <a:t>= performance of signature </a:t>
            </a:r>
            <a:r>
              <a:rPr lang="en-GB" dirty="0" smtClean="0"/>
              <a:t>move</a:t>
            </a:r>
          </a:p>
          <a:p>
            <a:pPr hangingPunct="0"/>
            <a:r>
              <a:rPr lang="en-GB" i="1" dirty="0"/>
              <a:t>Shawn tried to </a:t>
            </a:r>
            <a:r>
              <a:rPr lang="en-GB" b="1" i="1" dirty="0"/>
              <a:t>go for</a:t>
            </a:r>
            <a:r>
              <a:rPr lang="en-GB" i="1" dirty="0"/>
              <a:t> Sweet Chin Music instead</a:t>
            </a:r>
          </a:p>
          <a:p>
            <a:pPr marL="0" indent="0" algn="r" hangingPunct="0">
              <a:buNone/>
            </a:pPr>
            <a:r>
              <a:rPr lang="en-GB" sz="2200" dirty="0"/>
              <a:t>(Jerry Lawler, Triple H vs. Brock </a:t>
            </a:r>
            <a:r>
              <a:rPr lang="en-GB" sz="2200" dirty="0" err="1"/>
              <a:t>Lesnar</a:t>
            </a:r>
            <a:r>
              <a:rPr lang="en-GB" sz="2200" dirty="0" smtClean="0"/>
              <a:t>)</a:t>
            </a:r>
          </a:p>
          <a:p>
            <a:pPr marL="0" indent="0" algn="r" hangingPunct="0">
              <a:buNone/>
            </a:pPr>
            <a:endParaRPr lang="en-GB" dirty="0"/>
          </a:p>
          <a:p>
            <a:pPr marL="0" indent="0" hangingPunct="0">
              <a:buNone/>
            </a:pPr>
            <a:r>
              <a:rPr lang="en-GB" dirty="0"/>
              <a:t>PATH = the course of the match i.e. dominance</a:t>
            </a:r>
          </a:p>
          <a:p>
            <a:pPr hangingPunct="0"/>
            <a:r>
              <a:rPr lang="en-GB" i="1" dirty="0"/>
              <a:t>this is </a:t>
            </a:r>
            <a:r>
              <a:rPr lang="en-GB" b="1" i="1" dirty="0"/>
              <a:t>back and forth</a:t>
            </a:r>
            <a:r>
              <a:rPr lang="en-GB" i="1" dirty="0"/>
              <a:t> but we’ve seen this before . just when the Game thinks he’s building momentum he just can’t keep it </a:t>
            </a:r>
          </a:p>
          <a:p>
            <a:pPr marL="0" indent="0" algn="r" hangingPunct="0">
              <a:buNone/>
            </a:pPr>
            <a:r>
              <a:rPr lang="en-GB" sz="2200" dirty="0"/>
              <a:t>(Jerry Lawler, Triple H vs. Brock </a:t>
            </a:r>
            <a:r>
              <a:rPr lang="en-GB" sz="2200" dirty="0" err="1"/>
              <a:t>Lesnar</a:t>
            </a:r>
            <a:r>
              <a:rPr lang="en-GB" sz="2200" dirty="0"/>
              <a:t>)</a:t>
            </a:r>
          </a:p>
          <a:p>
            <a:pPr marL="0" indent="0" hangingPunc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95708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(2) WRESTLERS ARE CONTAINERS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Evoked by CONCRETISING vehicle domain; specifically the vehicle </a:t>
            </a:r>
            <a:r>
              <a:rPr lang="en-GB" dirty="0" smtClean="0"/>
              <a:t>groups POSSESSION </a:t>
            </a:r>
            <a:r>
              <a:rPr lang="en-GB" dirty="0"/>
              <a:t>(</a:t>
            </a:r>
            <a:r>
              <a:rPr lang="en-GB" dirty="0" smtClean="0"/>
              <a:t>14) and </a:t>
            </a:r>
            <a:r>
              <a:rPr lang="en-GB" dirty="0"/>
              <a:t>CAPACITY (</a:t>
            </a:r>
            <a:r>
              <a:rPr lang="en-GB" dirty="0" smtClean="0"/>
              <a:t>10)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POSSESSION</a:t>
            </a:r>
            <a:endParaRPr lang="en-GB" dirty="0"/>
          </a:p>
          <a:p>
            <a:pPr hangingPunct="0"/>
            <a:r>
              <a:rPr lang="en-GB" i="1" dirty="0"/>
              <a:t>the </a:t>
            </a:r>
            <a:r>
              <a:rPr lang="en-GB" i="1" dirty="0" smtClean="0"/>
              <a:t>Rock </a:t>
            </a:r>
            <a:r>
              <a:rPr lang="en-GB" b="1" i="1" dirty="0"/>
              <a:t>has him</a:t>
            </a:r>
            <a:r>
              <a:rPr lang="en-GB" i="1" dirty="0"/>
              <a:t> . the </a:t>
            </a:r>
            <a:r>
              <a:rPr lang="en-GB" i="1" dirty="0" smtClean="0"/>
              <a:t>Rock </a:t>
            </a:r>
            <a:r>
              <a:rPr lang="en-GB" b="1" i="1" dirty="0"/>
              <a:t>has him</a:t>
            </a:r>
            <a:r>
              <a:rPr lang="en-GB" i="1" dirty="0"/>
              <a:t> . the </a:t>
            </a:r>
            <a:r>
              <a:rPr lang="en-GB" i="1" dirty="0" smtClean="0"/>
              <a:t>Rock’s </a:t>
            </a:r>
            <a:r>
              <a:rPr lang="en-GB" b="1" i="1" dirty="0"/>
              <a:t>got him</a:t>
            </a:r>
            <a:r>
              <a:rPr lang="en-GB" i="1" dirty="0"/>
              <a:t> . he’s done it twice</a:t>
            </a:r>
          </a:p>
          <a:p>
            <a:pPr marL="0" indent="0" algn="r" hangingPunct="0">
              <a:buNone/>
            </a:pPr>
            <a:r>
              <a:rPr lang="en-GB" sz="2400" dirty="0"/>
              <a:t>(John Bradshaw </a:t>
            </a:r>
            <a:r>
              <a:rPr lang="en-GB" sz="2400" dirty="0" err="1"/>
              <a:t>Layfield</a:t>
            </a:r>
            <a:r>
              <a:rPr lang="en-GB" sz="2400" dirty="0"/>
              <a:t>, The Rock vs. John </a:t>
            </a:r>
            <a:r>
              <a:rPr lang="en-GB" sz="2400" dirty="0" err="1"/>
              <a:t>Cena</a:t>
            </a:r>
            <a:r>
              <a:rPr lang="en-GB" sz="2400" dirty="0"/>
              <a:t>)</a:t>
            </a:r>
          </a:p>
          <a:p>
            <a:pPr hangingPunct="0"/>
            <a:r>
              <a:rPr lang="en-GB" i="1" dirty="0"/>
              <a:t>and </a:t>
            </a:r>
            <a:r>
              <a:rPr lang="en-GB" i="1" dirty="0" smtClean="0"/>
              <a:t>Triple </a:t>
            </a:r>
            <a:r>
              <a:rPr lang="en-GB" i="1" dirty="0"/>
              <a:t>H</a:t>
            </a:r>
            <a:r>
              <a:rPr lang="en-GB" i="1" dirty="0" smtClean="0"/>
              <a:t> </a:t>
            </a:r>
            <a:r>
              <a:rPr lang="en-GB" i="1" dirty="0"/>
              <a:t>. has </a:t>
            </a:r>
            <a:r>
              <a:rPr lang="en-GB" b="1" i="1" dirty="0"/>
              <a:t>got him</a:t>
            </a:r>
            <a:r>
              <a:rPr lang="en-GB" i="1" dirty="0"/>
              <a:t> again</a:t>
            </a:r>
          </a:p>
          <a:p>
            <a:pPr marL="0" indent="0" algn="r" hangingPunct="0">
              <a:buNone/>
            </a:pPr>
            <a:r>
              <a:rPr lang="en-GB" sz="2400" dirty="0"/>
              <a:t>(Michael Cole, Triple H vs. Brock </a:t>
            </a:r>
            <a:r>
              <a:rPr lang="en-GB" sz="2400" dirty="0" err="1"/>
              <a:t>Lesnar</a:t>
            </a:r>
            <a:r>
              <a:rPr lang="en-GB" sz="2400" dirty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37211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(2) WRESTLERS ARE CONTAINERS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000" dirty="0" smtClean="0"/>
              <a:t>Evoked by CONCRETISING vehicle domain; specifically the </a:t>
            </a:r>
            <a:r>
              <a:rPr lang="en-GB" sz="3000" smtClean="0"/>
              <a:t>vehicle </a:t>
            </a:r>
            <a:r>
              <a:rPr lang="en-GB" sz="3000" smtClean="0"/>
              <a:t>groups POSSESSION </a:t>
            </a:r>
            <a:r>
              <a:rPr lang="en-GB" sz="3000" smtClean="0"/>
              <a:t>(</a:t>
            </a:r>
            <a:r>
              <a:rPr lang="en-GB" sz="3000" smtClean="0"/>
              <a:t>14) and </a:t>
            </a:r>
            <a:r>
              <a:rPr lang="en-GB" sz="3000" dirty="0" smtClean="0"/>
              <a:t>CAPACITY (</a:t>
            </a:r>
            <a:r>
              <a:rPr lang="en-GB" sz="3000" smtClean="0"/>
              <a:t>10</a:t>
            </a:r>
            <a:r>
              <a:rPr lang="en-GB" sz="3000" smtClean="0"/>
              <a:t>)</a:t>
            </a:r>
          </a:p>
          <a:p>
            <a:pPr marL="0" indent="0">
              <a:buNone/>
            </a:pPr>
            <a:endParaRPr lang="en-GB" sz="3000" dirty="0" smtClean="0"/>
          </a:p>
          <a:p>
            <a:pPr>
              <a:buNone/>
            </a:pPr>
            <a:r>
              <a:rPr lang="en-GB" smtClean="0"/>
              <a:t>CAPACITY</a:t>
            </a:r>
            <a:endParaRPr lang="en-GB" dirty="0"/>
          </a:p>
          <a:p>
            <a:r>
              <a:rPr lang="en-GB" i="1" dirty="0" smtClean="0"/>
              <a:t>it’s </a:t>
            </a:r>
            <a:r>
              <a:rPr lang="en-GB" i="1" dirty="0"/>
              <a:t>almost like these two superstars are back to square one . they’ve </a:t>
            </a:r>
            <a:r>
              <a:rPr lang="en-GB" b="1" i="1" dirty="0"/>
              <a:t>given it their </a:t>
            </a:r>
            <a:r>
              <a:rPr lang="en-GB" b="1" i="1" dirty="0" smtClean="0"/>
              <a:t>all </a:t>
            </a:r>
            <a:endParaRPr lang="en-GB" i="1" dirty="0"/>
          </a:p>
          <a:p>
            <a:pPr marL="0" indent="0" algn="r">
              <a:buNone/>
            </a:pPr>
            <a:r>
              <a:rPr lang="en-GB" sz="2200" dirty="0" smtClean="0"/>
              <a:t>(</a:t>
            </a:r>
            <a:r>
              <a:rPr lang="en-GB" sz="2200" dirty="0"/>
              <a:t>Jerry Lawler, The Undertaker vs. CM Punk)</a:t>
            </a:r>
          </a:p>
          <a:p>
            <a:r>
              <a:rPr lang="en-GB" i="1" dirty="0"/>
              <a:t>uh oh . </a:t>
            </a:r>
            <a:r>
              <a:rPr lang="en-GB" b="1" i="1" dirty="0"/>
              <a:t>still some fight left </a:t>
            </a:r>
            <a:r>
              <a:rPr lang="en-GB" i="1" dirty="0"/>
              <a:t>in the Game</a:t>
            </a:r>
          </a:p>
          <a:p>
            <a:pPr marL="0" indent="0" algn="r">
              <a:buNone/>
            </a:pPr>
            <a:r>
              <a:rPr lang="en-GB" sz="2200" dirty="0"/>
              <a:t>(Jerry Lawler, Triple H vs. Brock </a:t>
            </a:r>
            <a:r>
              <a:rPr lang="en-GB" sz="2200" dirty="0" err="1"/>
              <a:t>Lesnar</a:t>
            </a:r>
            <a:r>
              <a:rPr lang="en-GB" sz="2200" dirty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05321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(3) WRESTLING MOVES ARE CONTAINERS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Evoked by CONCRETISING vehicle domain; specifically the vehicle groups POSSESSION (14) and LOCK (11)</a:t>
            </a:r>
          </a:p>
          <a:p>
            <a:endParaRPr lang="en-GB" smtClean="0"/>
          </a:p>
          <a:p>
            <a:pPr>
              <a:buNone/>
            </a:pPr>
            <a:r>
              <a:rPr lang="en-GB" smtClean="0"/>
              <a:t>POSSESSION</a:t>
            </a:r>
            <a:endParaRPr lang="en-GB" dirty="0"/>
          </a:p>
          <a:p>
            <a:r>
              <a:rPr lang="en-GB" i="1" dirty="0"/>
              <a:t>he </a:t>
            </a:r>
            <a:r>
              <a:rPr lang="en-GB" b="1" i="1" dirty="0"/>
              <a:t>caught him </a:t>
            </a:r>
            <a:r>
              <a:rPr lang="en-GB" i="1" dirty="0"/>
              <a:t>with the </a:t>
            </a:r>
            <a:r>
              <a:rPr lang="en-GB" i="1" dirty="0" smtClean="0"/>
              <a:t>Go </a:t>
            </a:r>
            <a:r>
              <a:rPr lang="en-GB" i="1" dirty="0"/>
              <a:t>T</a:t>
            </a:r>
            <a:r>
              <a:rPr lang="en-GB" i="1" dirty="0" smtClean="0"/>
              <a:t>o Sleep . Undertaker </a:t>
            </a:r>
            <a:r>
              <a:rPr lang="en-GB" i="1" dirty="0"/>
              <a:t>into the </a:t>
            </a:r>
            <a:r>
              <a:rPr lang="en-GB" i="1" dirty="0" smtClean="0"/>
              <a:t>Tombstone</a:t>
            </a:r>
            <a:endParaRPr lang="en-GB" i="1" dirty="0"/>
          </a:p>
          <a:p>
            <a:pPr marL="0" indent="0" algn="r">
              <a:buNone/>
            </a:pPr>
            <a:r>
              <a:rPr lang="en-GB" sz="2200" dirty="0"/>
              <a:t>(Michael Cole, The Undertaker vs. CM Punk</a:t>
            </a:r>
            <a:r>
              <a:rPr lang="en-GB" sz="2200" dirty="0" smtClean="0"/>
              <a:t>)</a:t>
            </a:r>
          </a:p>
          <a:p>
            <a:r>
              <a:rPr lang="en-GB" i="1" dirty="0"/>
              <a:t>and he </a:t>
            </a:r>
            <a:r>
              <a:rPr lang="en-GB" b="1" i="1" dirty="0"/>
              <a:t>caught him </a:t>
            </a:r>
            <a:r>
              <a:rPr lang="en-GB" i="1" dirty="0"/>
              <a:t>with the </a:t>
            </a:r>
            <a:r>
              <a:rPr lang="en-GB" i="1" dirty="0" smtClean="0"/>
              <a:t>Tombstone</a:t>
            </a:r>
            <a:endParaRPr lang="en-GB" i="1" dirty="0"/>
          </a:p>
          <a:p>
            <a:pPr marL="0" indent="0" algn="r">
              <a:buNone/>
            </a:pPr>
            <a:r>
              <a:rPr lang="en-GB" sz="2200" dirty="0"/>
              <a:t>(Jerry Lawler, The Undertaker vs. CM Punk)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9840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(3) WRESTLING MOVES ARE CONTAINERS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Evoked by CONCRETISING vehicle domain; specifically the vehicle groups POSSESSION (14) and LOCK (11)</a:t>
            </a:r>
          </a:p>
          <a:p>
            <a:pPr marL="0" indent="0">
              <a:buNone/>
            </a:pPr>
            <a:endParaRPr lang="en-GB" smtClean="0"/>
          </a:p>
          <a:p>
            <a:pPr marL="0" indent="0">
              <a:buNone/>
            </a:pPr>
            <a:r>
              <a:rPr lang="en-GB" smtClean="0"/>
              <a:t>LOCK</a:t>
            </a:r>
            <a:endParaRPr lang="en-GB" dirty="0" smtClean="0"/>
          </a:p>
          <a:p>
            <a:r>
              <a:rPr lang="en-GB" i="1" dirty="0"/>
              <a:t>and look . sleeper hold by the Rock . sleeper hold . </a:t>
            </a:r>
            <a:r>
              <a:rPr lang="en-GB" i="1" dirty="0" err="1"/>
              <a:t>Cena</a:t>
            </a:r>
            <a:r>
              <a:rPr lang="en-GB" i="1" dirty="0"/>
              <a:t> . trying to reverse . yeah </a:t>
            </a:r>
            <a:r>
              <a:rPr lang="en-GB" i="1" dirty="0" smtClean="0"/>
              <a:t>but Rock </a:t>
            </a:r>
            <a:r>
              <a:rPr lang="en-GB" i="1" dirty="0"/>
              <a:t>has it </a:t>
            </a:r>
            <a:r>
              <a:rPr lang="en-GB" b="1" i="1" dirty="0"/>
              <a:t>locked in </a:t>
            </a:r>
            <a:r>
              <a:rPr lang="en-GB" i="1" dirty="0"/>
              <a:t>now . </a:t>
            </a:r>
            <a:r>
              <a:rPr lang="en-GB" i="1" dirty="0" err="1"/>
              <a:t>Cena’s</a:t>
            </a:r>
            <a:r>
              <a:rPr lang="en-GB" i="1" dirty="0"/>
              <a:t> in the centre of the ring</a:t>
            </a:r>
          </a:p>
          <a:p>
            <a:pPr marL="0" indent="0" algn="r">
              <a:buNone/>
            </a:pPr>
            <a:r>
              <a:rPr lang="en-GB" sz="2600" dirty="0"/>
              <a:t>(Michael Cole, The Rock vs. John </a:t>
            </a:r>
            <a:r>
              <a:rPr lang="en-GB" sz="2600" err="1"/>
              <a:t>Cena</a:t>
            </a:r>
            <a:r>
              <a:rPr lang="en-GB" sz="2600" smtClean="0"/>
              <a:t>)</a:t>
            </a:r>
            <a:endParaRPr lang="en-GB" i="1" dirty="0" smtClean="0"/>
          </a:p>
          <a:p>
            <a:r>
              <a:rPr lang="en-GB" i="1" dirty="0" smtClean="0"/>
              <a:t>referee </a:t>
            </a:r>
            <a:r>
              <a:rPr lang="en-GB" i="1" dirty="0"/>
              <a:t>checking the shoulders . </a:t>
            </a:r>
            <a:r>
              <a:rPr lang="en-GB" i="1" dirty="0" smtClean="0"/>
              <a:t>Punk </a:t>
            </a:r>
            <a:r>
              <a:rPr lang="en-GB" i="1" dirty="0"/>
              <a:t>with the </a:t>
            </a:r>
            <a:r>
              <a:rPr lang="en-GB" i="1" dirty="0" smtClean="0"/>
              <a:t>Vice </a:t>
            </a:r>
            <a:r>
              <a:rPr lang="en-GB" b="1" i="1" dirty="0"/>
              <a:t>locked in </a:t>
            </a:r>
            <a:r>
              <a:rPr lang="en-GB" i="1" dirty="0"/>
              <a:t>. here’s the two count </a:t>
            </a:r>
            <a:r>
              <a:rPr lang="en-GB" i="1" dirty="0" smtClean="0"/>
              <a:t>. and </a:t>
            </a:r>
            <a:r>
              <a:rPr lang="en-GB" i="1" dirty="0"/>
              <a:t>U</a:t>
            </a:r>
            <a:r>
              <a:rPr lang="en-GB" i="1" dirty="0" smtClean="0"/>
              <a:t>ndertaker </a:t>
            </a:r>
            <a:r>
              <a:rPr lang="en-GB" i="1" dirty="0"/>
              <a:t>has to power up at two . look at this</a:t>
            </a:r>
          </a:p>
          <a:p>
            <a:pPr marL="0" indent="0" algn="r">
              <a:buNone/>
            </a:pPr>
            <a:r>
              <a:rPr lang="en-GB" sz="2400" dirty="0"/>
              <a:t>(Michael Cole, The Undertaker vs. CM Punk)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8806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(4) WRESTLING IS WAR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Evoked by the WAR vehicle group (55 examples)</a:t>
            </a:r>
          </a:p>
          <a:p>
            <a:r>
              <a:rPr lang="en-GB" smtClean="0"/>
              <a:t>Vehicles include</a:t>
            </a:r>
            <a:r>
              <a:rPr lang="en-GB" dirty="0" smtClean="0"/>
              <a:t>: </a:t>
            </a:r>
            <a:r>
              <a:rPr lang="en-GB" i="1" dirty="0" smtClean="0"/>
              <a:t>striker</a:t>
            </a:r>
            <a:r>
              <a:rPr lang="en-GB" dirty="0"/>
              <a:t>, </a:t>
            </a:r>
            <a:r>
              <a:rPr lang="en-GB" i="1" dirty="0"/>
              <a:t>shots</a:t>
            </a:r>
            <a:r>
              <a:rPr lang="en-GB" dirty="0"/>
              <a:t>, </a:t>
            </a:r>
            <a:r>
              <a:rPr lang="en-GB" i="1" dirty="0"/>
              <a:t>exploded</a:t>
            </a:r>
            <a:r>
              <a:rPr lang="en-GB" dirty="0"/>
              <a:t>, </a:t>
            </a:r>
            <a:r>
              <a:rPr lang="en-GB" i="1" dirty="0"/>
              <a:t>fire</a:t>
            </a:r>
            <a:r>
              <a:rPr lang="en-GB" dirty="0"/>
              <a:t>, </a:t>
            </a:r>
            <a:r>
              <a:rPr lang="en-GB" i="1" dirty="0"/>
              <a:t>command</a:t>
            </a:r>
            <a:r>
              <a:rPr lang="en-GB" dirty="0"/>
              <a:t>, </a:t>
            </a:r>
            <a:r>
              <a:rPr lang="en-GB" i="1" dirty="0"/>
              <a:t>fighting machine</a:t>
            </a:r>
            <a:r>
              <a:rPr lang="en-GB" dirty="0"/>
              <a:t>, </a:t>
            </a:r>
            <a:r>
              <a:rPr lang="en-GB" i="1" dirty="0"/>
              <a:t>destroyer</a:t>
            </a:r>
            <a:r>
              <a:rPr lang="en-GB" dirty="0" smtClean="0"/>
              <a:t>, </a:t>
            </a:r>
            <a:r>
              <a:rPr lang="en-GB" i="1" dirty="0"/>
              <a:t>bombs</a:t>
            </a:r>
            <a:r>
              <a:rPr lang="en-GB"/>
              <a:t>, </a:t>
            </a:r>
            <a:r>
              <a:rPr lang="en-GB" i="1" smtClean="0"/>
              <a:t>battle, unloading </a:t>
            </a:r>
            <a:r>
              <a:rPr lang="en-GB" dirty="0"/>
              <a:t>and </a:t>
            </a:r>
            <a:r>
              <a:rPr lang="en-GB" i="1" dirty="0" smtClean="0"/>
              <a:t>war</a:t>
            </a:r>
            <a:r>
              <a:rPr lang="en-GB" dirty="0" smtClean="0"/>
              <a:t> itself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  <p:pic>
        <p:nvPicPr>
          <p:cNvPr id="8194" name="Picture 2" descr="http://i230.photobucket.com/albums/ee243/Kaliqo/dx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789040"/>
            <a:ext cx="3990682" cy="2490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6953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(4) WRESTLING IS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hangingPunct="0"/>
            <a:r>
              <a:rPr lang="en-GB" i="1" dirty="0"/>
              <a:t>as Rock </a:t>
            </a:r>
            <a:r>
              <a:rPr lang="en-GB" b="1" i="1" dirty="0"/>
              <a:t>exploded</a:t>
            </a:r>
            <a:r>
              <a:rPr lang="en-GB" i="1" dirty="0"/>
              <a:t> out of the corner . there’s </a:t>
            </a:r>
            <a:r>
              <a:rPr lang="en-GB" i="1" dirty="0" err="1"/>
              <a:t>Cena</a:t>
            </a:r>
            <a:r>
              <a:rPr lang="en-GB" i="1" dirty="0"/>
              <a:t> with the flying tackle</a:t>
            </a:r>
          </a:p>
          <a:p>
            <a:pPr marL="0" indent="0" algn="r" hangingPunct="0">
              <a:buNone/>
            </a:pPr>
            <a:r>
              <a:rPr lang="en-GB" dirty="0"/>
              <a:t>(Michael Cole, The Rock vs. John </a:t>
            </a:r>
            <a:r>
              <a:rPr lang="en-GB" dirty="0" err="1"/>
              <a:t>Cena</a:t>
            </a:r>
            <a:r>
              <a:rPr lang="en-GB" dirty="0"/>
              <a:t>)</a:t>
            </a:r>
          </a:p>
          <a:p>
            <a:pPr marL="0" indent="0" algn="r" hangingPunct="0">
              <a:buNone/>
            </a:pPr>
            <a:endParaRPr lang="en-GB" dirty="0"/>
          </a:p>
          <a:p>
            <a:pPr hangingPunct="0"/>
            <a:r>
              <a:rPr lang="en-GB" i="1" dirty="0"/>
              <a:t>these guys are throwing </a:t>
            </a:r>
            <a:r>
              <a:rPr lang="en-GB" b="1" i="1" dirty="0"/>
              <a:t>bombs</a:t>
            </a:r>
            <a:r>
              <a:rPr lang="en-GB" i="1" dirty="0"/>
              <a:t> at each other</a:t>
            </a:r>
          </a:p>
          <a:p>
            <a:pPr marL="0" indent="0" algn="r" hangingPunct="0">
              <a:buNone/>
            </a:pPr>
            <a:r>
              <a:rPr lang="en-GB" dirty="0"/>
              <a:t>(John Bradshaw </a:t>
            </a:r>
            <a:r>
              <a:rPr lang="en-GB" dirty="0" err="1"/>
              <a:t>Layfield</a:t>
            </a:r>
            <a:r>
              <a:rPr lang="en-GB" dirty="0"/>
              <a:t>, The Undertaker vs. CM Punk)</a:t>
            </a:r>
          </a:p>
          <a:p>
            <a:pPr marL="0" indent="0" algn="r" hangingPunct="0">
              <a:buNone/>
            </a:pPr>
            <a:endParaRPr lang="en-GB" dirty="0"/>
          </a:p>
          <a:p>
            <a:pPr hangingPunct="0"/>
            <a:r>
              <a:rPr lang="en-GB" b="1" i="1" dirty="0"/>
              <a:t>it is a war</a:t>
            </a:r>
            <a:r>
              <a:rPr lang="en-GB" i="1" dirty="0"/>
              <a:t> . Triple H with that sledgehammer in hand but he was caught</a:t>
            </a:r>
          </a:p>
          <a:p>
            <a:pPr marL="0" indent="0" algn="r" hangingPunct="0">
              <a:buNone/>
            </a:pPr>
            <a:r>
              <a:rPr lang="en-GB" dirty="0"/>
              <a:t>(Jerry Lawler, Triple H vs. Brock </a:t>
            </a:r>
            <a:r>
              <a:rPr lang="en-GB" dirty="0" err="1"/>
              <a:t>Lesnar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636679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/>
              <a:t>To what extent are linguistic metaphors present in professional wrestling commentary</a:t>
            </a:r>
            <a:r>
              <a:rPr lang="en-GB" i="1" dirty="0" smtClean="0"/>
              <a:t>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language of </a:t>
            </a:r>
            <a:r>
              <a:rPr lang="en-GB" dirty="0" smtClean="0"/>
              <a:t>pro </a:t>
            </a:r>
            <a:r>
              <a:rPr lang="en-GB" dirty="0"/>
              <a:t>wrestling commentary is “extensively conceptualised” (Bergh 2011: 87) in terms of metaphor</a:t>
            </a:r>
          </a:p>
          <a:p>
            <a:pPr marL="0" indent="0">
              <a:buNone/>
            </a:pPr>
            <a:endParaRPr lang="en-GB" i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029568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 smtClean="0"/>
              <a:t>How </a:t>
            </a:r>
            <a:r>
              <a:rPr lang="en-GB" i="1" dirty="0"/>
              <a:t>can they be categorised and attributed to conceptual metaphors</a:t>
            </a:r>
            <a:r>
              <a:rPr lang="en-GB" i="1" dirty="0" smtClean="0"/>
              <a:t>?</a:t>
            </a:r>
            <a:endParaRPr lang="en-GB" dirty="0"/>
          </a:p>
          <a:p>
            <a:pPr hangingPunct="0"/>
            <a:r>
              <a:rPr lang="en-GB" dirty="0"/>
              <a:t>(1) WRESTLING IS A SERIES OF SHORT JOURNEYS</a:t>
            </a:r>
          </a:p>
          <a:p>
            <a:pPr hangingPunct="0"/>
            <a:r>
              <a:rPr lang="en-GB" dirty="0"/>
              <a:t>(2) WRESTLERS ARE CONTAINERS</a:t>
            </a:r>
          </a:p>
          <a:p>
            <a:pPr hangingPunct="0"/>
            <a:r>
              <a:rPr lang="en-GB" dirty="0"/>
              <a:t>(3) WRESTLING MOVES ARE CONTAINERS</a:t>
            </a:r>
          </a:p>
          <a:p>
            <a:pPr hangingPunct="0"/>
            <a:r>
              <a:rPr lang="en-GB" dirty="0"/>
              <a:t>(4) WRESTLING IS WAR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03700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/>
              <a:t>How (if at all) do they contribute to suspense and excitement?</a:t>
            </a:r>
          </a:p>
          <a:p>
            <a:r>
              <a:rPr lang="en-GB" dirty="0" smtClean="0"/>
              <a:t>Short-term success goals of the characters</a:t>
            </a:r>
          </a:p>
          <a:p>
            <a:r>
              <a:rPr lang="en-GB" dirty="0" smtClean="0"/>
              <a:t>The </a:t>
            </a:r>
            <a:r>
              <a:rPr lang="en-GB" dirty="0"/>
              <a:t>rapidly-changing narrative of the </a:t>
            </a:r>
            <a:r>
              <a:rPr lang="en-GB" dirty="0" smtClean="0"/>
              <a:t>match</a:t>
            </a:r>
          </a:p>
          <a:p>
            <a:r>
              <a:rPr lang="en-GB" dirty="0" smtClean="0"/>
              <a:t>Dominance, determination, and vulnerability</a:t>
            </a:r>
          </a:p>
          <a:p>
            <a:r>
              <a:rPr lang="en-GB" dirty="0" smtClean="0"/>
              <a:t>Physical </a:t>
            </a:r>
            <a:r>
              <a:rPr lang="en-GB" smtClean="0"/>
              <a:t>conflict </a:t>
            </a:r>
            <a:r>
              <a:rPr lang="en-GB" smtClean="0"/>
              <a:t>heightened</a:t>
            </a:r>
          </a:p>
          <a:p>
            <a:pPr>
              <a:buNone/>
            </a:pPr>
            <a:r>
              <a:rPr lang="en-GB" smtClean="0"/>
              <a:t>Metaphors as aids for the suspension of disbelief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52106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next?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mtClean="0"/>
              <a:t>(How) does this differ to legitimate sports commentary?</a:t>
            </a:r>
          </a:p>
          <a:p>
            <a:r>
              <a:rPr lang="en-GB" smtClean="0"/>
              <a:t>Explore researcher </a:t>
            </a:r>
            <a:r>
              <a:rPr lang="en-GB" dirty="0" smtClean="0"/>
              <a:t>knowledge – could an outsider to wrestling replicate these </a:t>
            </a:r>
            <a:r>
              <a:rPr lang="en-GB" smtClean="0"/>
              <a:t>results</a:t>
            </a:r>
            <a:r>
              <a:rPr lang="en-GB" smtClean="0"/>
              <a:t>? Does this matter?</a:t>
            </a:r>
            <a:endParaRPr lang="en-GB" dirty="0" smtClean="0"/>
          </a:p>
          <a:p>
            <a:r>
              <a:rPr lang="en-GB" smtClean="0"/>
              <a:t>Diachronic </a:t>
            </a:r>
            <a:r>
              <a:rPr lang="en-GB" dirty="0" smtClean="0"/>
              <a:t>analysis</a:t>
            </a:r>
          </a:p>
          <a:p>
            <a:r>
              <a:rPr lang="en-GB" dirty="0" smtClean="0"/>
              <a:t>Corpus approach – there is certainly enough content if someone can transcribe it!</a:t>
            </a:r>
          </a:p>
          <a:p>
            <a:r>
              <a:rPr lang="en-GB" dirty="0" smtClean="0"/>
              <a:t>How could such knowledge </a:t>
            </a:r>
            <a:r>
              <a:rPr lang="en-GB" smtClean="0"/>
              <a:t>help </a:t>
            </a:r>
            <a:r>
              <a:rPr lang="en-GB" smtClean="0"/>
              <a:t>pro wrestling companies </a:t>
            </a:r>
            <a:r>
              <a:rPr lang="en-GB" dirty="0" smtClean="0"/>
              <a:t>enhance what they do?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429594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Selected r</a:t>
            </a:r>
            <a:r>
              <a:rPr lang="en-GB" smtClean="0"/>
              <a:t>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hangingPunct="0"/>
            <a:r>
              <a:rPr lang="en-GB" smtClean="0"/>
              <a:t>Barthes</a:t>
            </a:r>
            <a:r>
              <a:rPr lang="en-GB" smtClean="0"/>
              <a:t>, R. (1957). The World of Wrestling. In Sammond, N. (ed.) (2005). </a:t>
            </a:r>
            <a:r>
              <a:rPr lang="en-GB" i="1" smtClean="0"/>
              <a:t>Steel Chair to the Head: The Pleasure and Pain of Professional Wrestling</a:t>
            </a:r>
            <a:r>
              <a:rPr lang="en-GB" smtClean="0"/>
              <a:t>. Durham, NC: Duke University Press. Pp. </a:t>
            </a:r>
            <a:r>
              <a:rPr lang="en-GB" smtClean="0"/>
              <a:t>23-32</a:t>
            </a:r>
            <a:r>
              <a:rPr lang="en-GB" smtClean="0"/>
              <a:t>.</a:t>
            </a:r>
            <a:r>
              <a:rPr lang="en-GB" smtClean="0"/>
              <a:t> </a:t>
            </a:r>
          </a:p>
          <a:p>
            <a:pPr hangingPunct="0"/>
            <a:r>
              <a:rPr lang="en-GB" smtClean="0"/>
              <a:t>Bergh, G. (2011). Football is war: A case study of minute-by-minute football commentary. </a:t>
            </a:r>
            <a:r>
              <a:rPr lang="en-GB" i="1" smtClean="0"/>
              <a:t>Revisita Revedas, 15</a:t>
            </a:r>
            <a:r>
              <a:rPr lang="en-GB" smtClean="0"/>
              <a:t>(2). 83-93. Retrieved from http</a:t>
            </a:r>
            <a:r>
              <a:rPr lang="en-GB" smtClean="0"/>
              <a:t>://</a:t>
            </a:r>
            <a:r>
              <a:rPr lang="en-GB" smtClean="0"/>
              <a:t>www.ufjf.br/revistaveredas/files/2011/05/artigo-72.pdf</a:t>
            </a:r>
            <a:endParaRPr lang="en-GB" smtClean="0"/>
          </a:p>
          <a:p>
            <a:pPr hangingPunct="0"/>
            <a:r>
              <a:rPr lang="en-GB" smtClean="0"/>
              <a:t>Billings, A.C., Halone, K.K. &amp; Denham, B.E. (2002). “Man, That Was a Pretty Shot”: An Analysis of Gendered Broadcast Commentary Surrounding the 2000 Men’s and Women’s NCAA Final Four Basketball Championships. </a:t>
            </a:r>
            <a:r>
              <a:rPr lang="en-GB" i="1" smtClean="0"/>
              <a:t>Mass Communication and Society, 5</a:t>
            </a:r>
            <a:r>
              <a:rPr lang="en-GB" smtClean="0"/>
              <a:t>(3). 295-315</a:t>
            </a:r>
            <a:r>
              <a:rPr lang="en-GB" smtClean="0"/>
              <a:t>. </a:t>
            </a:r>
            <a:r>
              <a:rPr lang="en-GB" smtClean="0"/>
              <a:t>doi:10.1207/S15327825MCS0503_4</a:t>
            </a:r>
            <a:endParaRPr lang="en-GB" smtClean="0"/>
          </a:p>
          <a:p>
            <a:pPr hangingPunct="0"/>
            <a:r>
              <a:rPr lang="en-GB" smtClean="0"/>
              <a:t>Cameron, L., Maslen, R., Todd, Z., Maule, J., Stratton, P. &amp; Stanley, N. (2009) The Discourse Dynamics Approach to Metaphor and Metaphor-Led Discourse Analysis. </a:t>
            </a:r>
            <a:r>
              <a:rPr lang="en-GB" i="1" smtClean="0"/>
              <a:t>Metaphor and Symbol, 24</a:t>
            </a:r>
            <a:r>
              <a:rPr lang="en-GB" smtClean="0"/>
              <a:t>. 63-89</a:t>
            </a:r>
            <a:r>
              <a:rPr lang="en-GB" smtClean="0"/>
              <a:t>. </a:t>
            </a:r>
            <a:r>
              <a:rPr lang="en-GB" smtClean="0"/>
              <a:t>doi:10.1080/10926480902830821</a:t>
            </a:r>
            <a:endParaRPr lang="en-GB" smtClean="0"/>
          </a:p>
          <a:p>
            <a:pPr hangingPunct="0"/>
            <a:r>
              <a:rPr lang="en-GB" smtClean="0"/>
              <a:t>Eastman, S.T. &amp; Billings, A.C. (2001). Biased Voices of Sports: Racial and Gender Stereotyping in College Basketball Announcing. </a:t>
            </a:r>
            <a:r>
              <a:rPr lang="en-GB" i="1" smtClean="0"/>
              <a:t>Howard Journal of Communications, 12</a:t>
            </a:r>
            <a:r>
              <a:rPr lang="en-GB" smtClean="0"/>
              <a:t>(4). 183-201</a:t>
            </a:r>
            <a:r>
              <a:rPr lang="en-GB" smtClean="0"/>
              <a:t>. </a:t>
            </a:r>
            <a:r>
              <a:rPr lang="en-GB" smtClean="0"/>
              <a:t>doi:10.1080/106461701753287714</a:t>
            </a:r>
            <a:r>
              <a:rPr lang="en-GB" smtClean="0"/>
              <a:t> </a:t>
            </a:r>
          </a:p>
          <a:p>
            <a:pPr hangingPunct="0"/>
            <a:r>
              <a:rPr lang="en-GB" smtClean="0"/>
              <a:t>Gray, R. (2013). </a:t>
            </a:r>
            <a:r>
              <a:rPr lang="en-GB" i="1" smtClean="0"/>
              <a:t>Part 2 of the JBL and Cole Show’s Halloween Special.</a:t>
            </a:r>
            <a:r>
              <a:rPr lang="en-GB" smtClean="0"/>
              <a:t> Retrieved 12 November 2013, from Wrestling News World website, http://www.wrestlingnewsworld.com/part-2-of-the-jbl-cole-shows-halloween-special</a:t>
            </a:r>
            <a:r>
              <a:rPr lang="en-GB" smtClean="0"/>
              <a:t>/#</a:t>
            </a:r>
            <a:r>
              <a:rPr lang="en-GB" smtClean="0"/>
              <a:t>prettyPhoto</a:t>
            </a:r>
            <a:r>
              <a:rPr lang="en-GB" smtClean="0"/>
              <a:t> </a:t>
            </a:r>
          </a:p>
          <a:p>
            <a:pPr hangingPunct="0"/>
            <a:r>
              <a:rPr lang="en-GB" smtClean="0"/>
              <a:t>Lakoff, G. &amp; Johnson, M. (2003 [1980]) </a:t>
            </a:r>
            <a:r>
              <a:rPr lang="en-GB" i="1" smtClean="0"/>
              <a:t>Metaphors we live by </a:t>
            </a:r>
            <a:r>
              <a:rPr lang="en-GB" smtClean="0"/>
              <a:t>(2</a:t>
            </a:r>
            <a:r>
              <a:rPr lang="en-GB" baseline="30000" smtClean="0"/>
              <a:t>nd</a:t>
            </a:r>
            <a:r>
              <a:rPr lang="en-GB" smtClean="0"/>
              <a:t> ed.)</a:t>
            </a:r>
            <a:r>
              <a:rPr lang="en-GB" i="1" smtClean="0"/>
              <a:t>. </a:t>
            </a:r>
            <a:r>
              <a:rPr lang="en-GB" smtClean="0"/>
              <a:t>Chicago: University of Chicago </a:t>
            </a:r>
            <a:r>
              <a:rPr lang="en-GB" smtClean="0"/>
              <a:t>Press</a:t>
            </a:r>
            <a:r>
              <a:rPr lang="en-GB" smtClean="0"/>
              <a:t>.</a:t>
            </a:r>
            <a:endParaRPr lang="en-GB" smtClean="0"/>
          </a:p>
          <a:p>
            <a:pPr hangingPunct="0"/>
            <a:r>
              <a:rPr lang="en-GB" smtClean="0"/>
              <a:t>Lavelle, K.L. (2010). A Critical Discourse Analysis of Black Masculinity in NBA Game Commentary. </a:t>
            </a:r>
            <a:r>
              <a:rPr lang="en-GB" i="1" smtClean="0"/>
              <a:t>Howard Journal of Communications, 21</a:t>
            </a:r>
            <a:r>
              <a:rPr lang="en-GB" smtClean="0"/>
              <a:t>(3). 294-314</a:t>
            </a:r>
            <a:r>
              <a:rPr lang="en-GB" smtClean="0"/>
              <a:t>. </a:t>
            </a:r>
            <a:r>
              <a:rPr lang="en-GB" smtClean="0"/>
              <a:t>doi:10.1080/10646175.2010.496675</a:t>
            </a:r>
            <a:r>
              <a:rPr lang="en-GB" smtClean="0"/>
              <a:t> </a:t>
            </a:r>
            <a:r>
              <a:rPr lang="en-GB" smtClean="0"/>
              <a:t> </a:t>
            </a:r>
          </a:p>
          <a:p>
            <a:pPr hangingPunct="0"/>
            <a:r>
              <a:rPr lang="en-GB" smtClean="0"/>
              <a:t>Mazer, S. (1998). “Real” Wrestling / “Real” Life. In Sammond, N. (ed.) (2005). </a:t>
            </a:r>
            <a:r>
              <a:rPr lang="en-GB" i="1" smtClean="0"/>
              <a:t>Steel Chair to the Head: The Pleasure and Pain of Professional Wrestling</a:t>
            </a:r>
            <a:r>
              <a:rPr lang="en-GB" smtClean="0"/>
              <a:t>. Durham, NC: Duke University Press. Pp. 67-87.</a:t>
            </a:r>
          </a:p>
          <a:p>
            <a:pPr hangingPunct="0"/>
            <a:r>
              <a:rPr lang="en-GB" smtClean="0"/>
              <a:t>Peterson</a:t>
            </a:r>
            <a:r>
              <a:rPr lang="en-GB" smtClean="0"/>
              <a:t>, E.M. &amp; Raney, A.A. (2008). Reconceptualizing and Reexamining Suspense as a Predictor of Mediated Sports Enjoyment. </a:t>
            </a:r>
            <a:r>
              <a:rPr lang="en-GB" i="1" smtClean="0"/>
              <a:t>Journal of Broadcasting &amp; Electronic Media, 52</a:t>
            </a:r>
            <a:r>
              <a:rPr lang="en-GB" smtClean="0"/>
              <a:t>(4). 544-562</a:t>
            </a:r>
            <a:r>
              <a:rPr lang="en-GB" smtClean="0"/>
              <a:t>. </a:t>
            </a:r>
            <a:r>
              <a:rPr lang="en-GB" smtClean="0"/>
              <a:t>doi:10.1080/08838150802437263</a:t>
            </a:r>
            <a:r>
              <a:rPr lang="en-GB" smtClean="0"/>
              <a:t> </a:t>
            </a:r>
          </a:p>
          <a:p>
            <a:pPr hangingPunct="0"/>
            <a:r>
              <a:rPr lang="en-GB" smtClean="0"/>
              <a:t>Pragglejaz Group. (2007). MIP: A method for identifying metaphorically used words in discourse. </a:t>
            </a:r>
            <a:r>
              <a:rPr lang="en-GB" i="1" smtClean="0"/>
              <a:t>Metaphor and Symbol, 22</a:t>
            </a:r>
            <a:r>
              <a:rPr lang="en-GB" smtClean="0"/>
              <a:t>(1), 1-39. Retrieved from http</a:t>
            </a:r>
            <a:r>
              <a:rPr lang="en-GB" smtClean="0"/>
              <a:t>://</a:t>
            </a:r>
            <a:r>
              <a:rPr lang="en-GB" smtClean="0"/>
              <a:t>www.academia.edu/235704/MIP_A_method_for_identifying_metaphorically_used_words_in_discourse</a:t>
            </a:r>
            <a:endParaRPr lang="en-GB" smtClean="0"/>
          </a:p>
          <a:p>
            <a:pPr hangingPunct="0"/>
            <a:r>
              <a:rPr lang="en-GB" smtClean="0"/>
              <a:t>Rada, J.A. &amp; Wulfemeyer, K.T. (2005). Color Coded: Racial Descriptors in Television Coverage of Intercollegiate Sports. </a:t>
            </a:r>
            <a:r>
              <a:rPr lang="en-GB" i="1" smtClean="0"/>
              <a:t>Journal of Broadcasting &amp; Electronic Media, 49</a:t>
            </a:r>
            <a:r>
              <a:rPr lang="en-GB" smtClean="0"/>
              <a:t>(1). 65-85. doi</a:t>
            </a:r>
            <a:r>
              <a:rPr lang="en-GB" smtClean="0"/>
              <a:t>: </a:t>
            </a:r>
            <a:r>
              <a:rPr lang="en-GB" smtClean="0"/>
              <a:t>10.1207/s15506878jobem4901_5</a:t>
            </a:r>
            <a:endParaRPr lang="en-GB" smtClean="0"/>
          </a:p>
          <a:p>
            <a:pPr hangingPunct="0"/>
            <a:r>
              <a:rPr lang="en-GB" smtClean="0"/>
              <a:t>Raney, A.A. &amp; Depalma, A.J. (2006) The Effect of Viewing Varying Levels and Contexts of Violent Sports Programming on Enjoyment, Mood and Perceived Violence. </a:t>
            </a:r>
            <a:r>
              <a:rPr lang="en-GB" i="1" smtClean="0"/>
              <a:t>Mass Communication and Society, 9</a:t>
            </a:r>
            <a:r>
              <a:rPr lang="en-GB" smtClean="0"/>
              <a:t>(3). 321-338</a:t>
            </a:r>
            <a:r>
              <a:rPr lang="en-GB" smtClean="0"/>
              <a:t>. </a:t>
            </a:r>
            <a:r>
              <a:rPr lang="en-GB" smtClean="0"/>
              <a:t>doi:10.1207/s15327825mcs0903_4</a:t>
            </a:r>
            <a:r>
              <a:rPr lang="en-GB" smtClean="0"/>
              <a:t> </a:t>
            </a:r>
            <a:r>
              <a:rPr lang="en-GB" smtClean="0"/>
              <a:t> </a:t>
            </a:r>
          </a:p>
          <a:p>
            <a:pPr hangingPunct="0"/>
            <a:r>
              <a:rPr lang="en-GB" smtClean="0"/>
              <a:t>Sammond, N. (2005). Introduction: A Brief and Unnecessary Defence of Professional Wrestling. In Sammond, N. (ed.). </a:t>
            </a:r>
            <a:r>
              <a:rPr lang="en-GB" i="1" smtClean="0"/>
              <a:t>Steel Chair to the Head: The Pleasure and Pain of Professional Wrestling</a:t>
            </a:r>
            <a:r>
              <a:rPr lang="en-GB" smtClean="0"/>
              <a:t>. Durham, NC: Duke University Press. Pp. </a:t>
            </a:r>
            <a:r>
              <a:rPr lang="en-GB" smtClean="0"/>
              <a:t>1-21</a:t>
            </a:r>
            <a:r>
              <a:rPr lang="en-GB" smtClean="0"/>
              <a:t>.</a:t>
            </a:r>
            <a:endParaRPr lang="en-GB" smtClean="0"/>
          </a:p>
          <a:p>
            <a:pPr hangingPunct="0"/>
            <a:r>
              <a:rPr lang="en-GB" smtClean="0"/>
              <a:t>Semino, E. (2008). </a:t>
            </a:r>
            <a:r>
              <a:rPr lang="en-GB" i="1" smtClean="0"/>
              <a:t>Metaphor in Discourse. </a:t>
            </a:r>
            <a:r>
              <a:rPr lang="en-GB" smtClean="0"/>
              <a:t>Cambridge: Cambridge University </a:t>
            </a:r>
            <a:r>
              <a:rPr lang="en-GB" smtClean="0"/>
              <a:t>Press</a:t>
            </a:r>
            <a:r>
              <a:rPr lang="en-GB" smtClean="0"/>
              <a:t>.</a:t>
            </a:r>
            <a:r>
              <a:rPr lang="en-GB" smtClean="0"/>
              <a:t> </a:t>
            </a:r>
          </a:p>
          <a:p>
            <a:pPr hangingPunct="0"/>
            <a:r>
              <a:rPr lang="en-GB" smtClean="0"/>
              <a:t>Tamborini, R., Skalski, P., Lachlan, K., Westerman, D., Davis, J. &amp; Smith, S.L. (2005). The raw nature of televised professional wrestling: Is the violence a cause for concern? </a:t>
            </a:r>
            <a:r>
              <a:rPr lang="en-GB" i="1" smtClean="0"/>
              <a:t>Journal of Broadcast &amp; Electronic Media, 49</a:t>
            </a:r>
            <a:r>
              <a:rPr lang="en-GB" smtClean="0"/>
              <a:t>(2), 202-220</a:t>
            </a:r>
            <a:r>
              <a:rPr lang="en-GB" smtClean="0"/>
              <a:t>. </a:t>
            </a:r>
            <a:r>
              <a:rPr lang="en-GB" smtClean="0"/>
              <a:t>doi:10.1207/s15506878jobem4902_4</a:t>
            </a:r>
            <a:r>
              <a:rPr lang="en-GB" smtClean="0"/>
              <a:t> </a:t>
            </a:r>
            <a:r>
              <a:rPr lang="en-GB" smtClean="0"/>
              <a:t> </a:t>
            </a:r>
          </a:p>
          <a:p>
            <a:pPr hangingPunct="0"/>
            <a:r>
              <a:rPr lang="en-GB" smtClean="0"/>
              <a:t>Zinken, J. &amp; Musolff, A. (2009). </a:t>
            </a:r>
            <a:r>
              <a:rPr lang="en-GB" i="1" smtClean="0"/>
              <a:t>Metaphor and Discourse. </a:t>
            </a:r>
            <a:r>
              <a:rPr lang="en-GB" smtClean="0"/>
              <a:t>Basingstoke: Palgrave Macmillan. doi:10.1057/9780230594647</a:t>
            </a:r>
          </a:p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http://</a:t>
            </a:r>
            <a:r>
              <a:rPr lang="en-GB" b="1" smtClean="0"/>
              <a:t>cass.lancs.ac.uk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096722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CASStemplate</Template>
  <TotalTime>237</TotalTime>
  <Words>1530</Words>
  <Application>Microsoft Office PowerPoint</Application>
  <PresentationFormat>On-screen Show (4:3)</PresentationFormat>
  <Paragraphs>285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“He’s got it locked in!”: metaphor in professional wrestling commentary</vt:lpstr>
      <vt:lpstr>Introduction</vt:lpstr>
      <vt:lpstr>Metaphor</vt:lpstr>
      <vt:lpstr>Conceptual Metaphor Theory</vt:lpstr>
      <vt:lpstr>Professional wrestling</vt:lpstr>
      <vt:lpstr>What do we already know?</vt:lpstr>
      <vt:lpstr>What do we already know?</vt:lpstr>
      <vt:lpstr>Research questions</vt:lpstr>
      <vt:lpstr>Data</vt:lpstr>
      <vt:lpstr>Methodological approach</vt:lpstr>
      <vt:lpstr>Methodological approach</vt:lpstr>
      <vt:lpstr>Analysis</vt:lpstr>
      <vt:lpstr>Conventional metaphors</vt:lpstr>
      <vt:lpstr>Conventional metaphors</vt:lpstr>
      <vt:lpstr>(1) WRESTLING IS A SERIES OF SHORT JOURNEYS</vt:lpstr>
      <vt:lpstr>(1) WRESTLING IS A SERIES OF SHORT JOURNEYS</vt:lpstr>
      <vt:lpstr>(2) WRESTLERS ARE CONTAINERS</vt:lpstr>
      <vt:lpstr>(2) WRESTLERS ARE CONTAINERS</vt:lpstr>
      <vt:lpstr>(3) WRESTLING MOVES ARE CONTAINERS</vt:lpstr>
      <vt:lpstr>(3) WRESTLING MOVES ARE CONTAINERS</vt:lpstr>
      <vt:lpstr>(4) WRESTLING IS WAR</vt:lpstr>
      <vt:lpstr>(4) WRESTLING IS WAR</vt:lpstr>
      <vt:lpstr>Conclusion</vt:lpstr>
      <vt:lpstr>Conclusion</vt:lpstr>
      <vt:lpstr>Conclusion</vt:lpstr>
      <vt:lpstr>What next?</vt:lpstr>
      <vt:lpstr>Selected references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“He’s got it locked in!”: metaphor in professional wrestling commentary</dc:title>
  <dc:creator>Robbie Love</dc:creator>
  <cp:lastModifiedBy>Robbie Love</cp:lastModifiedBy>
  <cp:revision>151</cp:revision>
  <dcterms:created xsi:type="dcterms:W3CDTF">2014-06-28T08:13:07Z</dcterms:created>
  <dcterms:modified xsi:type="dcterms:W3CDTF">2014-07-29T22:38:49Z</dcterms:modified>
</cp:coreProperties>
</file>