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handoutMasterIdLst>
    <p:handoutMasterId r:id="rId30"/>
  </p:handoutMasterIdLst>
  <p:sldIdLst>
    <p:sldId id="256" r:id="rId2"/>
    <p:sldId id="285" r:id="rId3"/>
    <p:sldId id="257" r:id="rId4"/>
    <p:sldId id="258" r:id="rId5"/>
    <p:sldId id="265" r:id="rId6"/>
    <p:sldId id="259" r:id="rId7"/>
    <p:sldId id="260" r:id="rId8"/>
    <p:sldId id="267" r:id="rId9"/>
    <p:sldId id="261" r:id="rId10"/>
    <p:sldId id="268" r:id="rId11"/>
    <p:sldId id="269" r:id="rId12"/>
    <p:sldId id="270" r:id="rId13"/>
    <p:sldId id="271" r:id="rId14"/>
    <p:sldId id="272" r:id="rId15"/>
    <p:sldId id="273" r:id="rId16"/>
    <p:sldId id="274" r:id="rId17"/>
    <p:sldId id="275" r:id="rId18"/>
    <p:sldId id="276" r:id="rId19"/>
    <p:sldId id="277" r:id="rId20"/>
    <p:sldId id="279" r:id="rId21"/>
    <p:sldId id="280" r:id="rId22"/>
    <p:sldId id="281" r:id="rId23"/>
    <p:sldId id="282" r:id="rId24"/>
    <p:sldId id="283" r:id="rId25"/>
    <p:sldId id="284" r:id="rId26"/>
    <p:sldId id="286" r:id="rId27"/>
    <p:sldId id="26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1" autoAdjust="0"/>
    <p:restoredTop sz="94660"/>
  </p:normalViewPr>
  <p:slideViewPr>
    <p:cSldViewPr>
      <p:cViewPr varScale="1">
        <p:scale>
          <a:sx n="72" d="100"/>
          <a:sy n="72" d="100"/>
        </p:scale>
        <p:origin x="-90" y="-810"/>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68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2715182-4390-4C31-B8B1-EEE902A3C94A}" type="datetimeFigureOut">
              <a:rPr lang="en-GB" smtClean="0"/>
              <a:pPr/>
              <a:t>27/03/2014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0A39DD-F5E2-4C86-8631-D4EDCAFAADE9}" type="slidenum">
              <a:rPr lang="en-GB" smtClean="0"/>
              <a:pPr/>
              <a:t>‹#›</a:t>
            </a:fld>
            <a:endParaRPr lang="en-GB"/>
          </a:p>
        </p:txBody>
      </p:sp>
    </p:spTree>
    <p:extLst>
      <p:ext uri="{BB962C8B-B14F-4D97-AF65-F5344CB8AC3E}">
        <p14:creationId xmlns:p14="http://schemas.microsoft.com/office/powerpoint/2010/main" val="3368133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C17587-270B-4B0B-9AA6-494533B79328}" type="datetimeFigureOut">
              <a:rPr lang="en-GB" smtClean="0"/>
              <a:pPr/>
              <a:t>27/03/2014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90BF07-330C-4C66-8D28-35107226021F}" type="slidenum">
              <a:rPr lang="en-GB" smtClean="0"/>
              <a:pPr/>
              <a:t>‹#›</a:t>
            </a:fld>
            <a:endParaRPr lang="en-GB"/>
          </a:p>
        </p:txBody>
      </p:sp>
    </p:spTree>
    <p:extLst>
      <p:ext uri="{BB962C8B-B14F-4D97-AF65-F5344CB8AC3E}">
        <p14:creationId xmlns:p14="http://schemas.microsoft.com/office/powerpoint/2010/main" val="325136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3</a:t>
            </a:fld>
            <a:endParaRPr lang="en-GB"/>
          </a:p>
        </p:txBody>
      </p:sp>
    </p:spTree>
    <p:extLst>
      <p:ext uri="{BB962C8B-B14F-4D97-AF65-F5344CB8AC3E}">
        <p14:creationId xmlns:p14="http://schemas.microsoft.com/office/powerpoint/2010/main" val="4222634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7</a:t>
            </a:fld>
            <a:endParaRPr lang="en-GB"/>
          </a:p>
        </p:txBody>
      </p:sp>
    </p:spTree>
    <p:extLst>
      <p:ext uri="{BB962C8B-B14F-4D97-AF65-F5344CB8AC3E}">
        <p14:creationId xmlns:p14="http://schemas.microsoft.com/office/powerpoint/2010/main" val="316326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8</a:t>
            </a:fld>
            <a:endParaRPr lang="en-GB"/>
          </a:p>
        </p:txBody>
      </p:sp>
    </p:spTree>
    <p:extLst>
      <p:ext uri="{BB962C8B-B14F-4D97-AF65-F5344CB8AC3E}">
        <p14:creationId xmlns:p14="http://schemas.microsoft.com/office/powerpoint/2010/main" val="3286628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11</a:t>
            </a:fld>
            <a:endParaRPr lang="en-GB"/>
          </a:p>
        </p:txBody>
      </p:sp>
    </p:spTree>
    <p:extLst>
      <p:ext uri="{BB962C8B-B14F-4D97-AF65-F5344CB8AC3E}">
        <p14:creationId xmlns:p14="http://schemas.microsoft.com/office/powerpoint/2010/main" val="3706547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17</a:t>
            </a:fld>
            <a:endParaRPr lang="en-GB"/>
          </a:p>
        </p:txBody>
      </p:sp>
    </p:spTree>
    <p:extLst>
      <p:ext uri="{BB962C8B-B14F-4D97-AF65-F5344CB8AC3E}">
        <p14:creationId xmlns:p14="http://schemas.microsoft.com/office/powerpoint/2010/main" val="3372380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27</a:t>
            </a:fld>
            <a:endParaRPr lang="en-GB"/>
          </a:p>
        </p:txBody>
      </p:sp>
    </p:spTree>
    <p:extLst>
      <p:ext uri="{BB962C8B-B14F-4D97-AF65-F5344CB8AC3E}">
        <p14:creationId xmlns:p14="http://schemas.microsoft.com/office/powerpoint/2010/main" val="28092670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2816"/>
            <a:ext cx="7772400" cy="1827634"/>
          </a:xfrm>
        </p:spPr>
        <p:txBody>
          <a:bodyPr/>
          <a:lstStyle>
            <a:lvl1pPr algn="l">
              <a:defRPr/>
            </a:lvl1pPr>
          </a:lstStyle>
          <a:p>
            <a:r>
              <a:rPr lang="en-US" smtClean="0"/>
              <a:t>Click to edit Master title style</a:t>
            </a:r>
            <a:endParaRPr lang="en-GB" dirty="0"/>
          </a:p>
        </p:txBody>
      </p:sp>
      <p:sp>
        <p:nvSpPr>
          <p:cNvPr id="3" name="Subtitle 2"/>
          <p:cNvSpPr>
            <a:spLocks noGrp="1"/>
          </p:cNvSpPr>
          <p:nvPr>
            <p:ph type="subTitle" idx="1"/>
          </p:nvPr>
        </p:nvSpPr>
        <p:spPr>
          <a:xfrm>
            <a:off x="683568" y="3886200"/>
            <a:ext cx="7776864"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p:txBody>
          <a:bodyPr/>
          <a:lstStyle/>
          <a:p>
            <a:fld id="{3B00B7FF-F2A4-4969-9E1C-FB25714B5939}" type="datetime1">
              <a:rPr lang="en-GB" smtClean="0"/>
              <a:pPr/>
              <a:t>27/03/2014</a:t>
            </a:fld>
            <a:endParaRPr lang="en-GB"/>
          </a:p>
        </p:txBody>
      </p:sp>
      <p:sp>
        <p:nvSpPr>
          <p:cNvPr id="5" name="Footer Placeholder 4"/>
          <p:cNvSpPr>
            <a:spLocks noGrp="1"/>
          </p:cNvSpPr>
          <p:nvPr>
            <p:ph type="ftr" sz="quarter" idx="11"/>
          </p:nvPr>
        </p:nvSpPr>
        <p:spPr/>
        <p:txBody>
          <a:bodyPr/>
          <a:lstStyle>
            <a:lvl1pPr>
              <a:defRPr sz="1400"/>
            </a:lvl1pPr>
          </a:lstStyle>
          <a:p>
            <a:r>
              <a:rPr lang="en-GB" dirty="0" smtClean="0"/>
              <a:t>http://</a:t>
            </a:r>
            <a:r>
              <a:rPr lang="en-GB" b="1" dirty="0" smtClean="0"/>
              <a:t>cass.lancs.ac.uk</a:t>
            </a:r>
            <a:endParaRPr lang="en-GB" b="1"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
        <p:nvSpPr>
          <p:cNvPr id="7" name="Rectangle 6"/>
          <p:cNvSpPr/>
          <p:nvPr userDrawn="1"/>
        </p:nvSpPr>
        <p:spPr>
          <a:xfrm>
            <a:off x="9001124" y="4846320"/>
            <a:ext cx="142876" cy="20116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8344" y="116632"/>
            <a:ext cx="1296144" cy="128958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5014" y="5279428"/>
            <a:ext cx="2287466" cy="1533948"/>
          </a:xfrm>
          <a:prstGeom prst="rect">
            <a:avLst/>
          </a:prstGeom>
        </p:spPr>
      </p:pic>
      <p:pic>
        <p:nvPicPr>
          <p:cNvPr id="13" name="Picture 12"/>
          <p:cNvPicPr>
            <a:picLocks noChangeAspect="1"/>
          </p:cNvPicPr>
          <p:nvPr userDrawn="1"/>
        </p:nvPicPr>
        <p:blipFill>
          <a:blip r:embed="rId4" cstate="print">
            <a:grayscl/>
            <a:extLst>
              <a:ext uri="{28A0092B-C50C-407E-A947-70E740481C1C}">
                <a14:useLocalDpi xmlns:a14="http://schemas.microsoft.com/office/drawing/2010/main" val="0"/>
              </a:ext>
            </a:extLst>
          </a:blip>
          <a:stretch>
            <a:fillRect/>
          </a:stretch>
        </p:blipFill>
        <p:spPr>
          <a:xfrm>
            <a:off x="6084168" y="185411"/>
            <a:ext cx="1435523" cy="1201682"/>
          </a:xfrm>
          <a:prstGeom prst="rect">
            <a:avLst/>
          </a:prstGeom>
        </p:spPr>
      </p:pic>
    </p:spTree>
    <p:extLst>
      <p:ext uri="{BB962C8B-B14F-4D97-AF65-F5344CB8AC3E}">
        <p14:creationId xmlns:p14="http://schemas.microsoft.com/office/powerpoint/2010/main" val="60867939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DACD701-A34F-41F2-85BE-50E3918240FB}" type="datetime1">
              <a:rPr lang="en-GB" smtClean="0"/>
              <a:pPr/>
              <a:t>27/03/2014</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26723234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139DEB-B1F8-4277-A44A-D63B1972BF40}" type="datetime1">
              <a:rPr lang="en-GB" smtClean="0"/>
              <a:pPr/>
              <a:t>27/03/2014</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16313317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658ABC0-4D7E-4C72-A16E-C35A55A03AA1}" type="datetime1">
              <a:rPr lang="en-GB" smtClean="0"/>
              <a:pPr/>
              <a:t>27/03/2014</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3934958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304A7B8-8AFD-47C9-A7DA-3DE17FFE2980}" type="datetime1">
              <a:rPr lang="en-GB" smtClean="0"/>
              <a:pPr/>
              <a:t>27/03/2014</a:t>
            </a:fld>
            <a:endParaRPr lang="en-GB"/>
          </a:p>
        </p:txBody>
      </p:sp>
      <p:sp>
        <p:nvSpPr>
          <p:cNvPr id="8" name="Footer Placeholder 7"/>
          <p:cNvSpPr>
            <a:spLocks noGrp="1"/>
          </p:cNvSpPr>
          <p:nvPr>
            <p:ph type="ftr" sz="quarter" idx="11"/>
          </p:nvPr>
        </p:nvSpPr>
        <p:spPr/>
        <p:txBody>
          <a:bodyPr/>
          <a:lstStyle/>
          <a:p>
            <a:r>
              <a:rPr lang="en-GB" dirty="0" smtClean="0"/>
              <a:t>http://</a:t>
            </a:r>
            <a:r>
              <a:rPr lang="en-GB" b="1" dirty="0" smtClean="0"/>
              <a:t>cass.lancs.ac.uk</a:t>
            </a: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3656769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2B6E5EC-F559-4C2C-99F7-02650E9CFCC0}" type="datetime1">
              <a:rPr lang="en-GB" smtClean="0"/>
              <a:pPr/>
              <a:t>27/03/2014</a:t>
            </a:fld>
            <a:endParaRPr lang="en-GB"/>
          </a:p>
        </p:txBody>
      </p:sp>
      <p:sp>
        <p:nvSpPr>
          <p:cNvPr id="4" name="Footer Placeholder 3"/>
          <p:cNvSpPr>
            <a:spLocks noGrp="1"/>
          </p:cNvSpPr>
          <p:nvPr>
            <p:ph type="ftr" sz="quarter" idx="11"/>
          </p:nvPr>
        </p:nvSpPr>
        <p:spPr/>
        <p:txBody>
          <a:bodyPr/>
          <a:lstStyle/>
          <a:p>
            <a:r>
              <a:rPr lang="en-GB" dirty="0" smtClean="0"/>
              <a:t>http://</a:t>
            </a:r>
            <a:r>
              <a:rPr lang="en-GB" b="1" dirty="0" smtClean="0"/>
              <a:t>cass.lancs.ac.uk</a:t>
            </a: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12911511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13B8B-C0EB-425F-BE1A-0AB70DC85A28}" type="datetime1">
              <a:rPr lang="en-GB" smtClean="0"/>
              <a:pPr/>
              <a:t>27/03/2014</a:t>
            </a:fld>
            <a:endParaRPr lang="en-GB"/>
          </a:p>
        </p:txBody>
      </p:sp>
      <p:sp>
        <p:nvSpPr>
          <p:cNvPr id="3" name="Footer Placeholder 2"/>
          <p:cNvSpPr>
            <a:spLocks noGrp="1"/>
          </p:cNvSpPr>
          <p:nvPr>
            <p:ph type="ftr" sz="quarter" idx="11"/>
          </p:nvPr>
        </p:nvSpPr>
        <p:spPr/>
        <p:txBody>
          <a:bodyPr/>
          <a:lstStyle/>
          <a:p>
            <a:r>
              <a:rPr lang="en-GB" dirty="0" smtClean="0"/>
              <a:t>http://</a:t>
            </a:r>
            <a:r>
              <a:rPr lang="en-GB" b="1" dirty="0" smtClean="0"/>
              <a:t>cass.lancs.ac.uk</a:t>
            </a: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395485131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F307F0-C7D4-4870-8086-9497CA9C973C}" type="datetime1">
              <a:rPr lang="en-GB" smtClean="0"/>
              <a:pPr/>
              <a:t>27/03/2014</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274341653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4CA765-02F8-4EB3-BFFA-EC3C5A1E8B26}" type="datetime1">
              <a:rPr lang="en-GB" smtClean="0"/>
              <a:pPr/>
              <a:t>27/03/2014</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140231279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4DC6818-8F51-48F3-8689-F30C7FAE1AEB}" type="datetime1">
              <a:rPr lang="en-GB" smtClean="0"/>
              <a:pPr/>
              <a:t>27/03/2014</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40103546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24128" y="260648"/>
            <a:ext cx="2057400" cy="5851525"/>
          </a:xfrm>
        </p:spPr>
        <p:txBody>
          <a:bodyPr vert="eaVe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457200" y="274638"/>
            <a:ext cx="512291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2C74198E-A3AD-43E3-AEB7-347B20808A93}" type="datetime1">
              <a:rPr lang="en-GB" smtClean="0"/>
              <a:pPr/>
              <a:t>27/03/2014</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endParaRPr lang="en-GB" b="1"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14136797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283152" cy="1143000"/>
          </a:xfrm>
          <a:prstGeom prst="rect">
            <a:avLst/>
          </a:prstGeom>
        </p:spPr>
        <p:txBody>
          <a:bodyPr vert="horz" lIns="91440" tIns="45720" rIns="91440" bIns="45720" rtlCol="0" anchor="ctr">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solidFill>
              </a:defRPr>
            </a:lvl1pPr>
          </a:lstStyle>
          <a:p>
            <a:fld id="{7C00A469-6002-4E69-AA6B-EE90C9453102}" type="datetime1">
              <a:rPr lang="en-GB" smtClean="0"/>
              <a:pPr/>
              <a:t>27/03/2014</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solidFill>
              </a:defRPr>
            </a:lvl1pPr>
          </a:lstStyle>
          <a:p>
            <a:r>
              <a:rPr lang="en-GB" dirty="0" smtClean="0"/>
              <a:t>http://</a:t>
            </a:r>
            <a:r>
              <a:rPr lang="en-GB" b="1" dirty="0" smtClean="0"/>
              <a:t>cass.lancs.ac.uk</a:t>
            </a:r>
            <a:endParaRPr lang="en-GB" b="1" dirty="0"/>
          </a:p>
        </p:txBody>
      </p:sp>
      <p:sp>
        <p:nvSpPr>
          <p:cNvPr id="8" name="Rectangle 7"/>
          <p:cNvSpPr/>
          <p:nvPr/>
        </p:nvSpPr>
        <p:spPr>
          <a:xfrm>
            <a:off x="9001124" y="0"/>
            <a:ext cx="142876"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12360" y="157654"/>
            <a:ext cx="1116756" cy="1111106"/>
          </a:xfrm>
          <a:prstGeom prst="rect">
            <a:avLst/>
          </a:prstGeom>
        </p:spPr>
      </p:pic>
      <p:sp>
        <p:nvSpPr>
          <p:cNvPr id="11"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01CABD74-F192-44F0-9B3A-8F91286EA363}" type="slidenum">
              <a:rPr lang="en-GB" smtClean="0"/>
              <a:pPr/>
              <a:t>‹#›</a:t>
            </a:fld>
            <a:endParaRPr lang="en-GB" dirty="0"/>
          </a:p>
        </p:txBody>
      </p:sp>
    </p:spTree>
    <p:extLst>
      <p:ext uri="{BB962C8B-B14F-4D97-AF65-F5344CB8AC3E}">
        <p14:creationId xmlns:p14="http://schemas.microsoft.com/office/powerpoint/2010/main" val="2684570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dt="0"/>
  <p:txStyles>
    <p:titleStyle>
      <a:lvl1pPr algn="l" defTabSz="914400" rtl="0" eaLnBrk="1" latinLnBrk="0" hangingPunct="1">
        <a:spcBef>
          <a:spcPct val="0"/>
        </a:spcBef>
        <a:buNone/>
        <a:defRPr sz="4400" kern="1200">
          <a:solidFill>
            <a:srgbClr val="C0000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Representations of Muslim people and Islam in the British national press after the 2013 Woolwich murder: a corpus analysis</a:t>
            </a:r>
            <a:endParaRPr lang="en-GB" dirty="0"/>
          </a:p>
        </p:txBody>
      </p:sp>
      <p:sp>
        <p:nvSpPr>
          <p:cNvPr id="3" name="Subtitle 2"/>
          <p:cNvSpPr>
            <a:spLocks noGrp="1"/>
          </p:cNvSpPr>
          <p:nvPr>
            <p:ph type="subTitle" idx="1"/>
          </p:nvPr>
        </p:nvSpPr>
        <p:spPr>
          <a:xfrm>
            <a:off x="683568" y="4365104"/>
            <a:ext cx="7776864" cy="1752600"/>
          </a:xfrm>
        </p:spPr>
        <p:txBody>
          <a:bodyPr>
            <a:normAutofit fontScale="70000" lnSpcReduction="20000"/>
          </a:bodyPr>
          <a:lstStyle/>
          <a:p>
            <a:r>
              <a:rPr lang="en-GB" dirty="0" smtClean="0">
                <a:solidFill>
                  <a:schemeClr val="tx1">
                    <a:lumMod val="75000"/>
                    <a:lumOff val="25000"/>
                  </a:schemeClr>
                </a:solidFill>
              </a:rPr>
              <a:t>Robbie Love</a:t>
            </a:r>
          </a:p>
          <a:p>
            <a:r>
              <a:rPr lang="en-GB" dirty="0" smtClean="0">
                <a:solidFill>
                  <a:schemeClr val="tx1">
                    <a:lumMod val="75000"/>
                    <a:lumOff val="25000"/>
                  </a:schemeClr>
                </a:solidFill>
              </a:rPr>
              <a:t>Centre for Corpus Approaches to Social Science (CASS)</a:t>
            </a:r>
          </a:p>
          <a:p>
            <a:r>
              <a:rPr lang="en-GB" dirty="0" smtClean="0">
                <a:solidFill>
                  <a:schemeClr val="tx1">
                    <a:lumMod val="75000"/>
                    <a:lumOff val="25000"/>
                  </a:schemeClr>
                </a:solidFill>
              </a:rPr>
              <a:t>Lancaster University, UK</a:t>
            </a:r>
          </a:p>
          <a:p>
            <a:r>
              <a:rPr lang="en-GB" dirty="0" smtClean="0">
                <a:solidFill>
                  <a:schemeClr val="tx1">
                    <a:lumMod val="75000"/>
                    <a:lumOff val="25000"/>
                  </a:schemeClr>
                </a:solidFill>
              </a:rPr>
              <a:t>r.m.love@lancaster.ac.uk</a:t>
            </a:r>
          </a:p>
          <a:p>
            <a:r>
              <a:rPr lang="en-GB" smtClean="0">
                <a:solidFill>
                  <a:schemeClr val="tx1">
                    <a:lumMod val="75000"/>
                    <a:lumOff val="25000"/>
                  </a:schemeClr>
                </a:solidFill>
              </a:rPr>
              <a:t>     lovermob</a:t>
            </a:r>
            <a:endParaRPr lang="en-GB" dirty="0">
              <a:solidFill>
                <a:schemeClr val="tx1">
                  <a:lumMod val="75000"/>
                  <a:lumOff val="25000"/>
                </a:schemeClr>
              </a:solidFill>
            </a:endParaRPr>
          </a:p>
        </p:txBody>
      </p:sp>
      <p:sp>
        <p:nvSpPr>
          <p:cNvPr id="4" name="Rectangle 3"/>
          <p:cNvSpPr/>
          <p:nvPr/>
        </p:nvSpPr>
        <p:spPr>
          <a:xfrm>
            <a:off x="9001124" y="0"/>
            <a:ext cx="142876"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descr="C:\Users\loverm\Dropbox\University\03 CASS\Work\20131216 Astley Visit\twitter_icon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5733256"/>
            <a:ext cx="262905" cy="26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056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Background: MA corpus research</a:t>
            </a:r>
            <a:endParaRPr lang="en-GB" dirty="0"/>
          </a:p>
        </p:txBody>
      </p:sp>
      <p:sp>
        <p:nvSpPr>
          <p:cNvPr id="3" name="Content Placeholder 2"/>
          <p:cNvSpPr>
            <a:spLocks noGrp="1"/>
          </p:cNvSpPr>
          <p:nvPr>
            <p:ph idx="1"/>
          </p:nvPr>
        </p:nvSpPr>
        <p:spPr/>
        <p:txBody>
          <a:bodyPr/>
          <a:lstStyle/>
          <a:p>
            <a:r>
              <a:rPr lang="en-GB" dirty="0" smtClean="0"/>
              <a:t>LING421 Corpus Linguistics assignment 2013</a:t>
            </a:r>
          </a:p>
          <a:p>
            <a:r>
              <a:rPr lang="en-GB" dirty="0" smtClean="0"/>
              <a:t>Part of project with Tony </a:t>
            </a:r>
            <a:r>
              <a:rPr lang="en-GB" dirty="0" err="1" smtClean="0"/>
              <a:t>McEnery</a:t>
            </a:r>
            <a:r>
              <a:rPr lang="en-GB" dirty="0" smtClean="0"/>
              <a:t>, for </a:t>
            </a:r>
            <a:r>
              <a:rPr lang="en-GB" dirty="0" err="1" smtClean="0"/>
              <a:t>iEngage</a:t>
            </a:r>
            <a:endParaRPr lang="en-GB" dirty="0" smtClean="0"/>
          </a:p>
          <a:p>
            <a:r>
              <a:rPr lang="en-GB" dirty="0" smtClean="0"/>
              <a:t>Also looked at depiction of Muslim people / Islam in Borough of Tower Hamlets</a:t>
            </a:r>
          </a:p>
          <a:p>
            <a:endParaRPr lang="en-GB" dirty="0"/>
          </a:p>
          <a:p>
            <a:r>
              <a:rPr lang="en-GB" dirty="0" smtClean="0"/>
              <a:t>Now – wider project on Lee Rigby with Mark McGlashan, Tony </a:t>
            </a:r>
            <a:r>
              <a:rPr lang="en-GB" dirty="0" err="1" smtClean="0"/>
              <a:t>McEnery</a:t>
            </a:r>
            <a:r>
              <a:rPr lang="en-GB" dirty="0" smtClean="0"/>
              <a:t> &amp; Stephen Wattam</a:t>
            </a:r>
            <a:endParaRPr lang="en-GB" dirty="0"/>
          </a:p>
        </p:txBody>
      </p:sp>
      <p:sp>
        <p:nvSpPr>
          <p:cNvPr id="4" name="Footer Placeholder 3"/>
          <p:cNvSpPr>
            <a:spLocks noGrp="1"/>
          </p:cNvSpPr>
          <p:nvPr>
            <p:ph type="ftr" sz="quarter" idx="11"/>
          </p:nvPr>
        </p:nvSpPr>
        <p:spPr/>
        <p:txBody>
          <a:bodyPr/>
          <a:lstStyle/>
          <a:p>
            <a:r>
              <a:rPr lang="en-GB" smtClean="0"/>
              <a:t>http://</a:t>
            </a:r>
            <a:r>
              <a:rPr lang="en-GB" b="1" smtClean="0"/>
              <a:t>cass.lancs.ac.uk</a:t>
            </a:r>
            <a:endParaRPr lang="en-GB" b="1" dirty="0" smtClean="0"/>
          </a:p>
        </p:txBody>
      </p:sp>
    </p:spTree>
    <p:extLst>
      <p:ext uri="{BB962C8B-B14F-4D97-AF65-F5344CB8AC3E}">
        <p14:creationId xmlns:p14="http://schemas.microsoft.com/office/powerpoint/2010/main" val="2934704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27168" cy="1143000"/>
          </a:xfrm>
        </p:spPr>
        <p:txBody>
          <a:bodyPr>
            <a:normAutofit fontScale="90000"/>
          </a:bodyPr>
          <a:lstStyle/>
          <a:p>
            <a:r>
              <a:rPr lang="en-GB" dirty="0" smtClean="0"/>
              <a:t>Background: </a:t>
            </a:r>
            <a:r>
              <a:rPr lang="en-GB" dirty="0" smtClean="0"/>
              <a:t>the Woolwich murder</a:t>
            </a:r>
            <a:endParaRPr lang="en-GB" dirty="0"/>
          </a:p>
        </p:txBody>
      </p:sp>
      <p:sp>
        <p:nvSpPr>
          <p:cNvPr id="3" name="Content Placeholder 2"/>
          <p:cNvSpPr>
            <a:spLocks noGrp="1"/>
          </p:cNvSpPr>
          <p:nvPr>
            <p:ph idx="1"/>
          </p:nvPr>
        </p:nvSpPr>
        <p:spPr>
          <a:xfrm>
            <a:off x="457200" y="1600200"/>
            <a:ext cx="4834880" cy="4525963"/>
          </a:xfrm>
        </p:spPr>
        <p:txBody>
          <a:bodyPr>
            <a:normAutofit fontScale="92500" lnSpcReduction="20000"/>
          </a:bodyPr>
          <a:lstStyle/>
          <a:p>
            <a:r>
              <a:rPr lang="en-GB" dirty="0" smtClean="0"/>
              <a:t>In May 2013, British soldier Lee Rigby was murdered by two men on a street in Woolwich, south east London</a:t>
            </a:r>
          </a:p>
          <a:p>
            <a:r>
              <a:rPr lang="en-GB" dirty="0" smtClean="0"/>
              <a:t>A major news story</a:t>
            </a:r>
          </a:p>
          <a:p>
            <a:r>
              <a:rPr lang="en-GB" dirty="0" smtClean="0"/>
              <a:t>The Muslim identity of the perpetrators and their motivations for killing Rigby were widely discussed as part of the reporting</a:t>
            </a:r>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pic>
        <p:nvPicPr>
          <p:cNvPr id="6" name="Picture 5" descr="C:\Users\loverm\Dropbox\University\03 CASS\Work\20131216 Astley Visit\lee-rigby_m_1733412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8104" y="1700808"/>
            <a:ext cx="2990478" cy="2990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Research aims</a:t>
            </a:r>
            <a:endParaRPr lang="en-GB" dirty="0"/>
          </a:p>
        </p:txBody>
      </p:sp>
      <p:sp>
        <p:nvSpPr>
          <p:cNvPr id="3" name="Content Placeholder 2"/>
          <p:cNvSpPr>
            <a:spLocks noGrp="1"/>
          </p:cNvSpPr>
          <p:nvPr>
            <p:ph idx="1"/>
          </p:nvPr>
        </p:nvSpPr>
        <p:spPr/>
        <p:txBody>
          <a:bodyPr>
            <a:normAutofit/>
          </a:bodyPr>
          <a:lstStyle/>
          <a:p>
            <a:pPr marL="114300" indent="0">
              <a:buNone/>
            </a:pPr>
            <a:endParaRPr lang="en-GB" sz="2800" dirty="0" smtClean="0"/>
          </a:p>
          <a:p>
            <a:r>
              <a:rPr lang="en-GB" sz="2800" b="1" dirty="0" smtClean="0"/>
              <a:t>How were Muslim people and Islam represented by the British national press during the aftermath of the Woolwich incident? </a:t>
            </a:r>
          </a:p>
          <a:p>
            <a:endParaRPr lang="en-GB" sz="2800" b="1" dirty="0" smtClean="0"/>
          </a:p>
          <a:p>
            <a:r>
              <a:rPr lang="en-GB" sz="2800" dirty="0" smtClean="0"/>
              <a:t>Method: corpus-based critical discourse analysis</a:t>
            </a:r>
          </a:p>
          <a:p>
            <a:pPr marL="114300" indent="0">
              <a:buNone/>
            </a:pPr>
            <a:endParaRPr lang="en-GB" sz="2800"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Data</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Corpus of articles published by the British national press about the Woolwich murder within one month of the attack</a:t>
            </a:r>
          </a:p>
          <a:p>
            <a:r>
              <a:rPr lang="en-GB" dirty="0" smtClean="0"/>
              <a:t>22</a:t>
            </a:r>
            <a:r>
              <a:rPr lang="en-GB" baseline="30000" dirty="0" smtClean="0"/>
              <a:t>nd</a:t>
            </a:r>
            <a:r>
              <a:rPr lang="en-GB" dirty="0" smtClean="0"/>
              <a:t> May – 21</a:t>
            </a:r>
            <a:r>
              <a:rPr lang="en-GB" baseline="30000" dirty="0" smtClean="0"/>
              <a:t>st</a:t>
            </a:r>
            <a:r>
              <a:rPr lang="en-GB" dirty="0" smtClean="0"/>
              <a:t> June 2013</a:t>
            </a:r>
          </a:p>
          <a:p>
            <a:r>
              <a:rPr lang="en-GB" dirty="0" smtClean="0"/>
              <a:t>Collected using </a:t>
            </a:r>
            <a:r>
              <a:rPr lang="en-GB" i="1" dirty="0" err="1" smtClean="0"/>
              <a:t>Nexis</a:t>
            </a:r>
            <a:r>
              <a:rPr lang="en-GB" i="1" dirty="0" smtClean="0"/>
              <a:t>: News Search</a:t>
            </a:r>
            <a:r>
              <a:rPr lang="en-GB" dirty="0" smtClean="0"/>
              <a:t> </a:t>
            </a:r>
          </a:p>
          <a:p>
            <a:endParaRPr lang="en-GB" dirty="0" smtClean="0"/>
          </a:p>
          <a:p>
            <a:pPr marL="114300" indent="0" algn="ctr">
              <a:buNone/>
            </a:pPr>
            <a:r>
              <a:rPr lang="en-GB" b="1" dirty="0" smtClean="0"/>
              <a:t>Woolwich </a:t>
            </a:r>
            <a:r>
              <a:rPr lang="en-GB" dirty="0" smtClean="0"/>
              <a:t>OR</a:t>
            </a:r>
            <a:r>
              <a:rPr lang="en-GB" b="1" dirty="0" smtClean="0"/>
              <a:t> Rigby </a:t>
            </a:r>
            <a:r>
              <a:rPr lang="en-GB" dirty="0" smtClean="0"/>
              <a:t>OR</a:t>
            </a:r>
            <a:r>
              <a:rPr lang="en-GB" b="1" dirty="0" smtClean="0"/>
              <a:t> </a:t>
            </a:r>
            <a:r>
              <a:rPr lang="en-GB" b="1" dirty="0" err="1" smtClean="0"/>
              <a:t>Adebolajo</a:t>
            </a:r>
            <a:r>
              <a:rPr lang="en-GB" b="1" dirty="0" smtClean="0"/>
              <a:t> </a:t>
            </a:r>
            <a:r>
              <a:rPr lang="en-GB" dirty="0" smtClean="0"/>
              <a:t>OR</a:t>
            </a:r>
            <a:r>
              <a:rPr lang="en-GB" b="1" dirty="0" smtClean="0"/>
              <a:t> </a:t>
            </a:r>
            <a:r>
              <a:rPr lang="en-GB" b="1" dirty="0" err="1" smtClean="0"/>
              <a:t>Adebowale</a:t>
            </a:r>
            <a:endParaRPr lang="en-GB" b="1" dirty="0" smtClean="0"/>
          </a:p>
          <a:p>
            <a:pPr marL="114300" indent="0">
              <a:buNone/>
            </a:pPr>
            <a:endParaRPr lang="en-GB" dirty="0" smtClean="0"/>
          </a:p>
          <a:p>
            <a:r>
              <a:rPr lang="en-GB" dirty="0" smtClean="0"/>
              <a:t>3,632 articles in total, 2,451,575 words</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Analytical techniques</a:t>
            </a:r>
            <a:endParaRPr lang="en-GB" dirty="0"/>
          </a:p>
        </p:txBody>
      </p:sp>
      <p:sp>
        <p:nvSpPr>
          <p:cNvPr id="3" name="Content Placeholder 2"/>
          <p:cNvSpPr>
            <a:spLocks noGrp="1"/>
          </p:cNvSpPr>
          <p:nvPr>
            <p:ph idx="1"/>
          </p:nvPr>
        </p:nvSpPr>
        <p:spPr/>
        <p:txBody>
          <a:bodyPr>
            <a:normAutofit fontScale="92500" lnSpcReduction="20000"/>
          </a:bodyPr>
          <a:lstStyle/>
          <a:p>
            <a:r>
              <a:rPr lang="en-GB" dirty="0" err="1" smtClean="0"/>
              <a:t>WordSmith</a:t>
            </a:r>
            <a:r>
              <a:rPr lang="en-GB" dirty="0" smtClean="0"/>
              <a:t> Tools </a:t>
            </a:r>
            <a:r>
              <a:rPr lang="en-GB" sz="2800" dirty="0" smtClean="0"/>
              <a:t>(Scott 2008)</a:t>
            </a:r>
          </a:p>
          <a:p>
            <a:r>
              <a:rPr lang="en-GB" dirty="0" smtClean="0"/>
              <a:t>Keywords – reference corpus BE06. Aim – to discover the ‘</a:t>
            </a:r>
            <a:r>
              <a:rPr lang="en-GB" dirty="0" err="1" smtClean="0"/>
              <a:t>aboutness</a:t>
            </a:r>
            <a:r>
              <a:rPr lang="en-GB" dirty="0" smtClean="0"/>
              <a:t>’ of the Woolwich reporting in general</a:t>
            </a:r>
          </a:p>
          <a:p>
            <a:endParaRPr lang="en-GB" dirty="0" smtClean="0"/>
          </a:p>
          <a:p>
            <a:r>
              <a:rPr lang="en-GB" dirty="0" smtClean="0"/>
              <a:t>Focused in on keywords MUSLIM and ISLAM</a:t>
            </a:r>
          </a:p>
          <a:p>
            <a:r>
              <a:rPr lang="en-GB" dirty="0" smtClean="0"/>
              <a:t>Grammatical forms - disambiguation</a:t>
            </a:r>
          </a:p>
          <a:p>
            <a:r>
              <a:rPr lang="en-GB" dirty="0" smtClean="0"/>
              <a:t>Collocation analysis</a:t>
            </a:r>
          </a:p>
          <a:p>
            <a:r>
              <a:rPr lang="en-GB" dirty="0" err="1" smtClean="0"/>
              <a:t>Concordancing</a:t>
            </a:r>
            <a:r>
              <a:rPr lang="en-GB" dirty="0" smtClean="0"/>
              <a:t> used to look at the surrounding context in more detail</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83152" cy="1143000"/>
          </a:xfrm>
        </p:spPr>
        <p:txBody>
          <a:bodyPr/>
          <a:lstStyle/>
          <a:p>
            <a:r>
              <a:rPr lang="en-GB" smtClean="0"/>
              <a:t>Keywords (against BE06)</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graphicFrame>
        <p:nvGraphicFramePr>
          <p:cNvPr id="6" name="Table 5"/>
          <p:cNvGraphicFramePr>
            <a:graphicFrameLocks noGrp="1"/>
          </p:cNvGraphicFramePr>
          <p:nvPr>
            <p:extLst>
              <p:ext uri="{D42A27DB-BD31-4B8C-83A1-F6EECF244321}">
                <p14:modId xmlns:p14="http://schemas.microsoft.com/office/powerpoint/2010/main" val="1722429335"/>
              </p:ext>
            </p:extLst>
          </p:nvPr>
        </p:nvGraphicFramePr>
        <p:xfrm>
          <a:off x="323528" y="1412776"/>
          <a:ext cx="7776864" cy="4536507"/>
        </p:xfrm>
        <a:graphic>
          <a:graphicData uri="http://schemas.openxmlformats.org/drawingml/2006/table">
            <a:tbl>
              <a:tblPr firstRow="1" firstCol="1" bandRow="1">
                <a:tableStyleId>{5C22544A-7EE6-4342-B048-85BDC9FD1C3A}</a:tableStyleId>
              </a:tblPr>
              <a:tblGrid>
                <a:gridCol w="493336"/>
                <a:gridCol w="1162848"/>
                <a:gridCol w="1512168"/>
                <a:gridCol w="936104"/>
                <a:gridCol w="432048"/>
                <a:gridCol w="1008112"/>
                <a:gridCol w="1296144"/>
                <a:gridCol w="936104"/>
              </a:tblGrid>
              <a:tr h="764407">
                <a:tc>
                  <a:txBody>
                    <a:bodyPr/>
                    <a:lstStyle/>
                    <a:p>
                      <a:pPr>
                        <a:lnSpc>
                          <a:spcPct val="115000"/>
                        </a:lnSpc>
                      </a:pPr>
                      <a:endParaRPr lang="en-GB" sz="1400" dirty="0">
                        <a:effectLst/>
                        <a:latin typeface="Calibri"/>
                      </a:endParaRPr>
                    </a:p>
                  </a:txBody>
                  <a:tcPr marL="64168" marR="64168" marT="0" marB="0" anchor="b"/>
                </a:tc>
                <a:tc>
                  <a:txBody>
                    <a:bodyPr/>
                    <a:lstStyle/>
                    <a:p>
                      <a:pPr>
                        <a:lnSpc>
                          <a:spcPct val="115000"/>
                        </a:lnSpc>
                        <a:spcAft>
                          <a:spcPts val="0"/>
                        </a:spcAft>
                      </a:pPr>
                      <a:r>
                        <a:rPr lang="en-GB" sz="1400" dirty="0">
                          <a:effectLst/>
                        </a:rPr>
                        <a:t>Keyword</a:t>
                      </a:r>
                      <a:endParaRPr lang="en-GB" sz="14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400">
                          <a:effectLst/>
                        </a:rPr>
                        <a:t>Freq. Woolwich</a:t>
                      </a:r>
                      <a:endParaRPr lang="en-GB" sz="140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400" dirty="0">
                          <a:effectLst/>
                        </a:rPr>
                        <a:t>Freq. BE06</a:t>
                      </a:r>
                      <a:endParaRPr lang="en-GB" sz="1400" dirty="0">
                        <a:effectLst/>
                        <a:latin typeface="Calibri"/>
                        <a:ea typeface="Calibri"/>
                        <a:cs typeface="Times New Roman"/>
                      </a:endParaRPr>
                    </a:p>
                  </a:txBody>
                  <a:tcPr marL="64168" marR="64168" marT="0" marB="0" anchor="b"/>
                </a:tc>
                <a:tc>
                  <a:txBody>
                    <a:bodyPr/>
                    <a:lstStyle/>
                    <a:p>
                      <a:pPr>
                        <a:lnSpc>
                          <a:spcPct val="115000"/>
                        </a:lnSpc>
                        <a:spcAft>
                          <a:spcPts val="0"/>
                        </a:spcAft>
                      </a:pPr>
                      <a:endParaRPr lang="en-GB" sz="1400" b="1" dirty="0">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nSpc>
                          <a:spcPct val="115000"/>
                        </a:lnSpc>
                        <a:spcAft>
                          <a:spcPts val="0"/>
                        </a:spcAft>
                      </a:pPr>
                      <a:r>
                        <a:rPr lang="en-GB" sz="1400" dirty="0">
                          <a:effectLst/>
                        </a:rPr>
                        <a:t>Keyword</a:t>
                      </a:r>
                      <a:endParaRPr lang="en-GB" sz="14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400" dirty="0">
                          <a:effectLst/>
                        </a:rPr>
                        <a:t>Freq. Woolwich</a:t>
                      </a:r>
                      <a:endParaRPr lang="en-GB" sz="14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400" dirty="0">
                          <a:effectLst/>
                        </a:rPr>
                        <a:t>Freq. BE06</a:t>
                      </a:r>
                      <a:endParaRPr lang="en-GB" sz="1400"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1</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Woolwich</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7744</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2</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solidFill>
                            <a:schemeClr val="bg1"/>
                          </a:solidFill>
                          <a:effectLst/>
                        </a:rPr>
                        <a:t>11</a:t>
                      </a:r>
                      <a:endParaRPr lang="en-GB" sz="1400" b="1" dirty="0">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dirty="0">
                          <a:effectLst/>
                        </a:rPr>
                        <a:t>Drummer</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4078</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0</a:t>
                      </a:r>
                      <a:endParaRPr lang="en-GB" sz="140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2</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Rigby</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5513</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0</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12</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dirty="0">
                          <a:effectLst/>
                        </a:rPr>
                        <a:t>London</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7164</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452</a:t>
                      </a:r>
                      <a:endParaRPr lang="en-GB" sz="140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3</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May</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6637</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112</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13</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b="1" dirty="0">
                          <a:effectLst/>
                        </a:rPr>
                        <a:t>Muslim</a:t>
                      </a:r>
                      <a:endParaRPr lang="en-GB" sz="1400" b="1"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effectLst/>
                        </a:rPr>
                        <a:t>3776</a:t>
                      </a:r>
                      <a:endParaRPr lang="en-GB" sz="1400" b="1"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effectLst/>
                        </a:rPr>
                        <a:t>76</a:t>
                      </a:r>
                      <a:endParaRPr lang="en-GB" sz="1400" b="1"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4</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Lee</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5463</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22</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14</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dirty="0">
                          <a:effectLst/>
                        </a:rPr>
                        <a:t>Michael</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3357</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69</a:t>
                      </a:r>
                      <a:endParaRPr lang="en-GB" sz="1400"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5</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said</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16148</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2007</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15</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dirty="0">
                          <a:effectLst/>
                        </a:rPr>
                        <a:t>killing</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2526</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32</a:t>
                      </a:r>
                      <a:endParaRPr lang="en-GB" sz="1400"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6</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police</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7190</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255</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16</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a:effectLst/>
                        </a:rPr>
                        <a:t>Adebowale</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2112</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0</a:t>
                      </a:r>
                      <a:endParaRPr lang="en-GB" sz="1400"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7</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Adebolajo</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4670</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0</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17</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b="1">
                          <a:effectLst/>
                        </a:rPr>
                        <a:t>Islam</a:t>
                      </a:r>
                      <a:endParaRPr lang="en-GB" sz="1400" b="1">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effectLst/>
                        </a:rPr>
                        <a:t>2475</a:t>
                      </a:r>
                      <a:endParaRPr lang="en-GB" sz="1400" b="1"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effectLst/>
                        </a:rPr>
                        <a:t>42</a:t>
                      </a:r>
                      <a:endParaRPr lang="en-GB" sz="1400" b="1"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8</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attack</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5495</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96</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18</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dirty="0">
                          <a:effectLst/>
                        </a:rPr>
                        <a:t>arrested</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2364</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31</a:t>
                      </a:r>
                      <a:endParaRPr lang="en-GB" sz="1400"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9</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soldier</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4711</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21</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19</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r>
                        <a:rPr lang="en-GB" sz="1400" dirty="0" err="1" smtClean="0"/>
                        <a:t>Choudary</a:t>
                      </a:r>
                      <a:endParaRPr lang="en-GB" sz="1400" dirty="0"/>
                    </a:p>
                  </a:txBody>
                  <a:tcPr marL="64168" marR="64168" marT="0" marB="0" anchor="b"/>
                </a:tc>
                <a:tc>
                  <a:txBody>
                    <a:bodyPr/>
                    <a:lstStyle/>
                    <a:p>
                      <a:pPr algn="r"/>
                      <a:r>
                        <a:rPr lang="en-GB" sz="1400" dirty="0" smtClean="0"/>
                        <a:t>2004</a:t>
                      </a:r>
                      <a:endParaRPr lang="en-GB" sz="1400" dirty="0"/>
                    </a:p>
                  </a:txBody>
                  <a:tcPr marL="64168" marR="64168" marT="0" marB="0" anchor="b"/>
                </a:tc>
                <a:tc>
                  <a:txBody>
                    <a:bodyPr/>
                    <a:lstStyle/>
                    <a:p>
                      <a:pPr algn="r"/>
                      <a:r>
                        <a:rPr lang="en-GB" sz="1400" dirty="0" smtClean="0"/>
                        <a:t>0</a:t>
                      </a:r>
                      <a:endParaRPr lang="en-GB" sz="1400" dirty="0"/>
                    </a:p>
                  </a:txBody>
                  <a:tcPr marL="64168" marR="64168" marT="0" marB="0" anchor="b"/>
                </a:tc>
              </a:tr>
              <a:tr h="377210">
                <a:tc>
                  <a:txBody>
                    <a:bodyPr/>
                    <a:lstStyle/>
                    <a:p>
                      <a:pPr algn="r">
                        <a:lnSpc>
                          <a:spcPct val="115000"/>
                        </a:lnSpc>
                        <a:spcAft>
                          <a:spcPts val="0"/>
                        </a:spcAft>
                      </a:pPr>
                      <a:r>
                        <a:rPr lang="en-GB" sz="1400" dirty="0">
                          <a:effectLst/>
                        </a:rPr>
                        <a:t>10</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murder</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4938</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57</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solidFill>
                            <a:schemeClr val="bg1"/>
                          </a:solidFill>
                          <a:effectLst/>
                        </a:rPr>
                        <a:t>20</a:t>
                      </a:r>
                      <a:endParaRPr lang="en-GB" sz="1400" b="1" dirty="0">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r>
                        <a:rPr lang="en-GB" sz="1400" dirty="0" smtClean="0"/>
                        <a:t>Cameron</a:t>
                      </a:r>
                      <a:endParaRPr lang="en-GB" sz="1400" dirty="0"/>
                    </a:p>
                  </a:txBody>
                  <a:tcPr marL="64168" marR="64168" marT="0" marB="0" anchor="b"/>
                </a:tc>
                <a:tc>
                  <a:txBody>
                    <a:bodyPr/>
                    <a:lstStyle/>
                    <a:p>
                      <a:pPr algn="r"/>
                      <a:r>
                        <a:rPr lang="en-GB" sz="1400" dirty="0" smtClean="0"/>
                        <a:t>2471</a:t>
                      </a:r>
                      <a:endParaRPr lang="en-GB" sz="1400" dirty="0"/>
                    </a:p>
                  </a:txBody>
                  <a:tcPr marL="64168" marR="64168" marT="0" marB="0" anchor="b"/>
                </a:tc>
                <a:tc>
                  <a:txBody>
                    <a:bodyPr/>
                    <a:lstStyle/>
                    <a:p>
                      <a:pPr algn="r"/>
                      <a:r>
                        <a:rPr lang="en-GB" sz="1400" dirty="0" smtClean="0"/>
                        <a:t>49</a:t>
                      </a:r>
                      <a:endParaRPr lang="en-GB" sz="1400" dirty="0"/>
                    </a:p>
                  </a:txBody>
                  <a:tcPr marL="64168" marR="64168" marT="0" marB="0" anchor="b"/>
                </a:tc>
              </a:tr>
            </a:tbl>
          </a:graphicData>
        </a:graphic>
      </p:graphicFrame>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83152" cy="1143000"/>
          </a:xfrm>
        </p:spPr>
        <p:txBody>
          <a:bodyPr/>
          <a:lstStyle/>
          <a:p>
            <a:r>
              <a:rPr lang="en-GB" smtClean="0"/>
              <a:t>Forms of MUSLIM</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graphicFrame>
        <p:nvGraphicFramePr>
          <p:cNvPr id="7" name="Table 6"/>
          <p:cNvGraphicFramePr>
            <a:graphicFrameLocks noGrp="1"/>
          </p:cNvGraphicFramePr>
          <p:nvPr>
            <p:extLst>
              <p:ext uri="{D42A27DB-BD31-4B8C-83A1-F6EECF244321}">
                <p14:modId xmlns:p14="http://schemas.microsoft.com/office/powerpoint/2010/main" val="2722194219"/>
              </p:ext>
            </p:extLst>
          </p:nvPr>
        </p:nvGraphicFramePr>
        <p:xfrm>
          <a:off x="755576" y="1196752"/>
          <a:ext cx="6912768" cy="5112566"/>
        </p:xfrm>
        <a:graphic>
          <a:graphicData uri="http://schemas.openxmlformats.org/drawingml/2006/table">
            <a:tbl>
              <a:tblPr firstRow="1" firstCol="1" bandRow="1">
                <a:tableStyleId>{5C22544A-7EE6-4342-B048-85BDC9FD1C3A}</a:tableStyleId>
              </a:tblPr>
              <a:tblGrid>
                <a:gridCol w="647383"/>
                <a:gridCol w="2348786"/>
                <a:gridCol w="1756359"/>
                <a:gridCol w="2160240"/>
              </a:tblGrid>
              <a:tr h="1003838">
                <a:tc>
                  <a:txBody>
                    <a:bodyPr/>
                    <a:lstStyle/>
                    <a:p>
                      <a:pPr>
                        <a:lnSpc>
                          <a:spcPct val="115000"/>
                        </a:lnSpc>
                        <a:spcAft>
                          <a:spcPts val="0"/>
                        </a:spcAft>
                      </a:pPr>
                      <a:r>
                        <a:rPr lang="en-GB" sz="1800" dirty="0">
                          <a:effectLst/>
                        </a:rPr>
                        <a:t> </a:t>
                      </a:r>
                      <a:endParaRPr lang="en-GB" sz="18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a:t>
                      </a:r>
                      <a:endParaRPr lang="en-GB" sz="1800">
                        <a:effectLst/>
                        <a:latin typeface="Calibri"/>
                        <a:ea typeface="Calibri"/>
                        <a:cs typeface="Times New Roman"/>
                      </a:endParaRPr>
                    </a:p>
                  </a:txBody>
                  <a:tcPr marL="68580" marR="68580" marT="0" marB="0" anchor="b"/>
                </a:tc>
                <a:tc>
                  <a:txBody>
                    <a:bodyPr/>
                    <a:lstStyle/>
                    <a:p>
                      <a:pPr>
                        <a:lnSpc>
                          <a:spcPct val="115000"/>
                        </a:lnSpc>
                        <a:spcAft>
                          <a:spcPts val="0"/>
                        </a:spcAft>
                      </a:pPr>
                      <a:r>
                        <a:rPr lang="en-GB" sz="1800" dirty="0">
                          <a:effectLst/>
                        </a:rPr>
                        <a:t>Raw Freq.</a:t>
                      </a:r>
                      <a:endParaRPr lang="en-GB" sz="1800" dirty="0">
                        <a:effectLst/>
                        <a:latin typeface="Calibri"/>
                        <a:ea typeface="Calibri"/>
                        <a:cs typeface="Times New Roman"/>
                      </a:endParaRPr>
                    </a:p>
                  </a:txBody>
                  <a:tcPr marL="68580" marR="68580" marT="0" marB="0" anchor="b"/>
                </a:tc>
                <a:tc>
                  <a:txBody>
                    <a:bodyPr/>
                    <a:lstStyle/>
                    <a:p>
                      <a:pPr>
                        <a:lnSpc>
                          <a:spcPct val="115000"/>
                        </a:lnSpc>
                        <a:spcAft>
                          <a:spcPts val="0"/>
                        </a:spcAft>
                      </a:pPr>
                      <a:r>
                        <a:rPr lang="en-GB" sz="1800" dirty="0">
                          <a:effectLst/>
                        </a:rPr>
                        <a:t>Relative Freq. </a:t>
                      </a:r>
                      <a:endParaRPr lang="en-GB" sz="1800" dirty="0" smtClean="0">
                        <a:effectLst/>
                      </a:endParaRPr>
                    </a:p>
                    <a:p>
                      <a:pPr>
                        <a:lnSpc>
                          <a:spcPct val="115000"/>
                        </a:lnSpc>
                        <a:spcAft>
                          <a:spcPts val="0"/>
                        </a:spcAft>
                      </a:pPr>
                      <a:r>
                        <a:rPr lang="en-GB" sz="1800" dirty="0" smtClean="0">
                          <a:effectLst/>
                        </a:rPr>
                        <a:t>(</a:t>
                      </a:r>
                      <a:r>
                        <a:rPr lang="en-GB" sz="1800" dirty="0">
                          <a:effectLst/>
                        </a:rPr>
                        <a:t>per million)</a:t>
                      </a:r>
                      <a:endParaRPr lang="en-GB" sz="1800" dirty="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1</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3,776</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1540.23</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2</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Muslims</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2,091</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852.92</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3</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25</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10.20</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4</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MUSLIMS</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13</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5.30</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5</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muslims</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8</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3.26</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6</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2</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0.82</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7</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b="1" dirty="0" err="1">
                          <a:effectLst/>
                        </a:rPr>
                        <a:t>Muslimhater</a:t>
                      </a:r>
                      <a:endParaRPr lang="en-GB" sz="1800" b="1"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1</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dirty="0">
                          <a:effectLst/>
                        </a:rPr>
                        <a:t>0.41</a:t>
                      </a:r>
                      <a:endParaRPr lang="en-GB" sz="1800" dirty="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8</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b="1" dirty="0" err="1">
                          <a:effectLst/>
                        </a:rPr>
                        <a:t>Muslimified</a:t>
                      </a:r>
                      <a:endParaRPr lang="en-GB" sz="1800" b="1"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1</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dirty="0">
                          <a:effectLst/>
                        </a:rPr>
                        <a:t>0.41</a:t>
                      </a:r>
                      <a:endParaRPr lang="en-GB" sz="1800" dirty="0">
                        <a:effectLst/>
                        <a:latin typeface="Calibri"/>
                        <a:ea typeface="Calibri"/>
                        <a:cs typeface="Times New Roman"/>
                      </a:endParaRPr>
                    </a:p>
                  </a:txBody>
                  <a:tcPr marL="68580" marR="68580" marT="0" marB="0" anchor="b"/>
                </a:tc>
              </a:tr>
            </a:tbl>
          </a:graphicData>
        </a:graphic>
      </p:graphicFrame>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smtClean="0">
                <a:cs typeface="Aharoni" panose="02010803020104030203" pitchFamily="2" charset="-79"/>
              </a:rPr>
              <a:t>Muslimified</a:t>
            </a:r>
            <a:r>
              <a:rPr lang="en-GB" smtClean="0">
                <a:cs typeface="Aharoni" panose="02010803020104030203" pitchFamily="2" charset="-79"/>
              </a:rPr>
              <a:t> and </a:t>
            </a:r>
            <a:r>
              <a:rPr lang="en-GB" i="1" smtClean="0">
                <a:cs typeface="Aharoni" panose="02010803020104030203" pitchFamily="2" charset="-79"/>
              </a:rPr>
              <a:t>Muslimhater</a:t>
            </a:r>
            <a:endParaRPr lang="en-GB" dirty="0"/>
          </a:p>
        </p:txBody>
      </p:sp>
      <p:sp>
        <p:nvSpPr>
          <p:cNvPr id="3" name="Content Placeholder 2"/>
          <p:cNvSpPr>
            <a:spLocks noGrp="1"/>
          </p:cNvSpPr>
          <p:nvPr>
            <p:ph idx="1"/>
          </p:nvPr>
        </p:nvSpPr>
        <p:spPr>
          <a:xfrm>
            <a:off x="457200" y="1600201"/>
            <a:ext cx="8229600" cy="2836912"/>
          </a:xfrm>
        </p:spPr>
        <p:txBody>
          <a:bodyPr>
            <a:normAutofit/>
          </a:bodyPr>
          <a:lstStyle/>
          <a:p>
            <a:pPr marL="0" indent="0">
              <a:buNone/>
            </a:pPr>
            <a:endParaRPr lang="en-GB" sz="2400" dirty="0" smtClean="0"/>
          </a:p>
          <a:p>
            <a:pPr marL="114300" indent="0">
              <a:buNone/>
            </a:pPr>
            <a:r>
              <a:rPr lang="en-GB" sz="2400" dirty="0" smtClean="0"/>
              <a:t>He posted on his Twitter account: "This country has gone to the dogs if it gets anymore </a:t>
            </a:r>
            <a:r>
              <a:rPr lang="en-GB" sz="2400" b="1" dirty="0" err="1" smtClean="0"/>
              <a:t>Muslimified</a:t>
            </a:r>
            <a:r>
              <a:rPr lang="en-GB" sz="2400" dirty="0" smtClean="0"/>
              <a:t> we will all be wearing </a:t>
            </a:r>
            <a:r>
              <a:rPr lang="en-GB" sz="2400" dirty="0" err="1" smtClean="0"/>
              <a:t>burkhas</a:t>
            </a:r>
            <a:r>
              <a:rPr lang="en-GB" sz="2400" dirty="0" smtClean="0"/>
              <a:t> and raping and abusing white women and kids.” </a:t>
            </a:r>
          </a:p>
          <a:p>
            <a:pPr marL="114300" indent="0" algn="r">
              <a:buNone/>
            </a:pPr>
            <a:r>
              <a:rPr lang="en-GB" sz="2400" dirty="0" smtClean="0"/>
              <a:t>(Daily Star, 9 June 2013)</a:t>
            </a:r>
          </a:p>
          <a:p>
            <a:endParaRPr lang="en-GB" sz="2400" dirty="0" smtClean="0"/>
          </a:p>
          <a:p>
            <a:pPr marL="114300" indent="0">
              <a:buNone/>
            </a:pPr>
            <a:endParaRPr lang="en-GB" sz="2400" dirty="0" smtClean="0"/>
          </a:p>
          <a:p>
            <a:pPr marL="0" indent="0">
              <a:buNone/>
            </a:pPr>
            <a:endParaRPr lang="en-GB" sz="2400" dirty="0" smtClean="0"/>
          </a:p>
          <a:p>
            <a:endParaRPr lang="en-GB" sz="2400"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pic>
        <p:nvPicPr>
          <p:cNvPr id="1026" name="Picture 2" descr="C:\Users\loverm\Dropbox\University\03 CASS\Work\20140327 UCREL CRS Talk\Cody-Aidan-Lachey-on-BBC-New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2504" y="4005064"/>
            <a:ext cx="3876996" cy="22023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7544" y="3991422"/>
            <a:ext cx="4248472" cy="2215991"/>
          </a:xfrm>
          <a:prstGeom prst="rect">
            <a:avLst/>
          </a:prstGeom>
          <a:noFill/>
        </p:spPr>
        <p:txBody>
          <a:bodyPr wrap="square" rtlCol="0">
            <a:spAutoFit/>
          </a:bodyPr>
          <a:lstStyle/>
          <a:p>
            <a:pPr marL="114300" indent="0">
              <a:buNone/>
            </a:pPr>
            <a:r>
              <a:rPr lang="en-GB" sz="2400" dirty="0"/>
              <a:t>“But we can reveal </a:t>
            </a:r>
            <a:r>
              <a:rPr lang="en-GB" sz="2400" dirty="0" err="1"/>
              <a:t>Lachey</a:t>
            </a:r>
            <a:r>
              <a:rPr lang="en-GB" sz="2400" dirty="0"/>
              <a:t> is a racist and a fantasist who has never served in the war-torn country.” </a:t>
            </a:r>
          </a:p>
          <a:p>
            <a:pPr marL="114300" indent="0" algn="r">
              <a:buNone/>
            </a:pPr>
            <a:r>
              <a:rPr lang="en-GB" sz="2400" dirty="0"/>
              <a:t>(Daily Star, 9 June 2013)</a:t>
            </a:r>
          </a:p>
          <a:p>
            <a:endParaRPr lang="en-GB" dirty="0"/>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smtClean="0">
                <a:cs typeface="Aharoni" panose="02010803020104030203" pitchFamily="2" charset="-79"/>
              </a:rPr>
              <a:t>Muslimified</a:t>
            </a:r>
            <a:r>
              <a:rPr lang="en-GB" smtClean="0">
                <a:cs typeface="Aharoni" panose="02010803020104030203" pitchFamily="2" charset="-79"/>
              </a:rPr>
              <a:t> and </a:t>
            </a:r>
            <a:r>
              <a:rPr lang="en-GB" i="1" smtClean="0">
                <a:cs typeface="Aharoni" panose="02010803020104030203" pitchFamily="2" charset="-79"/>
              </a:rPr>
              <a:t>Muslimhater</a:t>
            </a:r>
            <a:endParaRPr lang="en-GB" dirty="0"/>
          </a:p>
        </p:txBody>
      </p:sp>
      <p:sp>
        <p:nvSpPr>
          <p:cNvPr id="3" name="Content Placeholder 2"/>
          <p:cNvSpPr>
            <a:spLocks noGrp="1"/>
          </p:cNvSpPr>
          <p:nvPr>
            <p:ph idx="1"/>
          </p:nvPr>
        </p:nvSpPr>
        <p:spPr>
          <a:xfrm>
            <a:off x="457200" y="1600201"/>
            <a:ext cx="8229600" cy="2548880"/>
          </a:xfrm>
        </p:spPr>
        <p:txBody>
          <a:bodyPr>
            <a:normAutofit/>
          </a:bodyPr>
          <a:lstStyle/>
          <a:p>
            <a:pPr marL="0" indent="0">
              <a:buNone/>
            </a:pPr>
            <a:endParaRPr lang="en-GB" sz="2400" dirty="0" smtClean="0"/>
          </a:p>
          <a:p>
            <a:pPr marL="114300" indent="0">
              <a:buNone/>
            </a:pPr>
            <a:r>
              <a:rPr lang="en-GB" sz="2400" dirty="0" smtClean="0"/>
              <a:t>He then threatened to expose the Sunday Times reporter who questioned him "for the closet </a:t>
            </a:r>
            <a:r>
              <a:rPr lang="en-GB" sz="2400" b="1" dirty="0" err="1" smtClean="0"/>
              <a:t>Muslimhater</a:t>
            </a:r>
            <a:r>
              <a:rPr lang="en-GB" sz="2400" dirty="0" smtClean="0"/>
              <a:t> that you obviously are". </a:t>
            </a:r>
          </a:p>
          <a:p>
            <a:pPr marL="114300" indent="0" algn="r">
              <a:buNone/>
            </a:pPr>
            <a:r>
              <a:rPr lang="en-GB" sz="2400" dirty="0" smtClean="0"/>
              <a:t>(The Sunday Times, 2 June 2013)</a:t>
            </a:r>
          </a:p>
          <a:p>
            <a:pPr marL="0" indent="0">
              <a:buNone/>
            </a:pPr>
            <a:endParaRPr lang="en-GB" sz="2400" dirty="0" smtClean="0"/>
          </a:p>
          <a:p>
            <a:endParaRPr lang="en-GB" sz="2400"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pic>
        <p:nvPicPr>
          <p:cNvPr id="2050" name="Picture 2" descr="C:\Users\loverm\Dropbox\University\03 CASS\Work\20140327 UCREL CRS Talk\Anj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3862591"/>
            <a:ext cx="3465934" cy="23227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9552" y="3731322"/>
            <a:ext cx="4536504" cy="2585323"/>
          </a:xfrm>
          <a:prstGeom prst="rect">
            <a:avLst/>
          </a:prstGeom>
          <a:noFill/>
        </p:spPr>
        <p:txBody>
          <a:bodyPr wrap="square" rtlCol="0">
            <a:spAutoFit/>
          </a:bodyPr>
          <a:lstStyle/>
          <a:p>
            <a:r>
              <a:rPr lang="en-GB" sz="2400" dirty="0"/>
              <a:t>It appears that </a:t>
            </a:r>
            <a:r>
              <a:rPr lang="en-GB" sz="2400" dirty="0" smtClean="0"/>
              <a:t>this is </a:t>
            </a:r>
            <a:r>
              <a:rPr lang="en-GB" sz="2400" dirty="0"/>
              <a:t>used by </a:t>
            </a:r>
            <a:r>
              <a:rPr lang="en-GB" sz="2400" dirty="0" err="1"/>
              <a:t>Anjem</a:t>
            </a:r>
            <a:r>
              <a:rPr lang="en-GB" sz="2400" dirty="0"/>
              <a:t> </a:t>
            </a:r>
            <a:r>
              <a:rPr lang="en-GB" sz="2400" dirty="0" err="1"/>
              <a:t>Choudary</a:t>
            </a:r>
            <a:r>
              <a:rPr lang="en-GB" sz="2400" dirty="0"/>
              <a:t> as a strategy to divert the focus of enquiry away from himself and accuse the reporter of </a:t>
            </a:r>
            <a:r>
              <a:rPr lang="en-GB" sz="2400" dirty="0" err="1"/>
              <a:t>Islamophobic</a:t>
            </a:r>
            <a:r>
              <a:rPr lang="en-GB" sz="2400" dirty="0"/>
              <a:t> bias in their journalism strategy </a:t>
            </a:r>
          </a:p>
          <a:p>
            <a:endParaRPr lang="en-GB" dirty="0"/>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83152" cy="1143000"/>
          </a:xfrm>
        </p:spPr>
        <p:txBody>
          <a:bodyPr/>
          <a:lstStyle/>
          <a:p>
            <a:r>
              <a:rPr lang="en-GB" smtClean="0"/>
              <a:t>Forms of ISLAM</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graphicFrame>
        <p:nvGraphicFramePr>
          <p:cNvPr id="7" name="Table 6"/>
          <p:cNvGraphicFramePr>
            <a:graphicFrameLocks noGrp="1"/>
          </p:cNvGraphicFramePr>
          <p:nvPr>
            <p:extLst>
              <p:ext uri="{D42A27DB-BD31-4B8C-83A1-F6EECF244321}">
                <p14:modId xmlns:p14="http://schemas.microsoft.com/office/powerpoint/2010/main" val="1353337763"/>
              </p:ext>
            </p:extLst>
          </p:nvPr>
        </p:nvGraphicFramePr>
        <p:xfrm>
          <a:off x="467544" y="764704"/>
          <a:ext cx="7344816" cy="5883036"/>
        </p:xfrm>
        <a:graphic>
          <a:graphicData uri="http://schemas.openxmlformats.org/drawingml/2006/table">
            <a:tbl>
              <a:tblPr firstRow="1" firstCol="1" bandRow="1">
                <a:tableStyleId>{5C22544A-7EE6-4342-B048-85BDC9FD1C3A}</a:tableStyleId>
              </a:tblPr>
              <a:tblGrid>
                <a:gridCol w="398694"/>
                <a:gridCol w="1355211"/>
                <a:gridCol w="660994"/>
                <a:gridCol w="1192585"/>
                <a:gridCol w="136932"/>
                <a:gridCol w="432048"/>
                <a:gridCol w="1611550"/>
                <a:gridCol w="548690"/>
                <a:gridCol w="1008112"/>
              </a:tblGrid>
              <a:tr h="710049">
                <a:tc>
                  <a:txBody>
                    <a:bodyPr/>
                    <a:lstStyle/>
                    <a:p>
                      <a:pPr>
                        <a:lnSpc>
                          <a:spcPct val="100000"/>
                        </a:lnSpc>
                        <a:spcAft>
                          <a:spcPts val="0"/>
                        </a:spcAft>
                      </a:pPr>
                      <a:r>
                        <a:rPr lang="en-GB" sz="1600" dirty="0">
                          <a:effectLst/>
                        </a:rPr>
                        <a:t> </a:t>
                      </a:r>
                      <a:endParaRPr lang="en-GB" sz="1600" dirty="0">
                        <a:effectLst/>
                        <a:latin typeface="Calibri"/>
                        <a:ea typeface="Calibri"/>
                        <a:cs typeface="Times New Roman"/>
                      </a:endParaRPr>
                    </a:p>
                  </a:txBody>
                  <a:tcPr marL="54661" marR="54661" marT="0" marB="0"/>
                </a:tc>
                <a:tc>
                  <a:txBody>
                    <a:bodyPr/>
                    <a:lstStyle/>
                    <a:p>
                      <a:pPr>
                        <a:lnSpc>
                          <a:spcPct val="100000"/>
                        </a:lnSpc>
                        <a:spcAft>
                          <a:spcPts val="0"/>
                        </a:spcAft>
                      </a:pPr>
                      <a:r>
                        <a:rPr lang="en-GB" sz="1600">
                          <a:effectLst/>
                        </a:rPr>
                        <a:t>islam*</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Raw Freq.</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Relative Freq. (per million)</a:t>
                      </a:r>
                      <a:endParaRPr lang="en-GB" sz="1600">
                        <a:effectLst/>
                        <a:latin typeface="Calibri"/>
                        <a:ea typeface="Calibri"/>
                        <a:cs typeface="Times New Roman"/>
                      </a:endParaRPr>
                    </a:p>
                  </a:txBody>
                  <a:tcPr marL="54661" marR="54661" marT="0" marB="0" anchor="b"/>
                </a:tc>
                <a:tc rowSpan="16">
                  <a:txBody>
                    <a:bodyPr/>
                    <a:lstStyle/>
                    <a:p>
                      <a:pPr>
                        <a:lnSpc>
                          <a:spcPct val="100000"/>
                        </a:lnSpc>
                        <a:spcAft>
                          <a:spcPts val="0"/>
                        </a:spcAft>
                      </a:pPr>
                      <a:r>
                        <a:rPr lang="en-GB" sz="1600">
                          <a:effectLst/>
                        </a:rPr>
                        <a:t> </a:t>
                      </a:r>
                      <a:endParaRPr lang="en-GB" sz="1600">
                        <a:effectLst/>
                        <a:latin typeface="Calibri"/>
                        <a:ea typeface="Calibri"/>
                        <a:cs typeface="Times New Roman"/>
                      </a:endParaRPr>
                    </a:p>
                  </a:txBody>
                  <a:tcPr marL="54661" marR="54661" marT="0" marB="0"/>
                </a:tc>
                <a:tc>
                  <a:txBody>
                    <a:bodyPr/>
                    <a:lstStyle/>
                    <a:p>
                      <a:pPr>
                        <a:lnSpc>
                          <a:spcPct val="100000"/>
                        </a:lnSpc>
                        <a:spcAft>
                          <a:spcPts val="0"/>
                        </a:spcAft>
                      </a:pPr>
                      <a:r>
                        <a:rPr lang="en-GB" sz="1600" dirty="0">
                          <a:effectLst/>
                        </a:rPr>
                        <a:t> </a:t>
                      </a:r>
                      <a:endParaRPr lang="en-GB" sz="1600" dirty="0">
                        <a:effectLst/>
                        <a:latin typeface="Calibri"/>
                        <a:ea typeface="Calibri"/>
                        <a:cs typeface="Times New Roman"/>
                      </a:endParaRPr>
                    </a:p>
                  </a:txBody>
                  <a:tcPr marL="54661" marR="54661" marT="0" marB="0"/>
                </a:tc>
                <a:tc>
                  <a:txBody>
                    <a:bodyPr/>
                    <a:lstStyle/>
                    <a:p>
                      <a:pPr>
                        <a:lnSpc>
                          <a:spcPct val="100000"/>
                        </a:lnSpc>
                        <a:spcAft>
                          <a:spcPts val="0"/>
                        </a:spcAft>
                      </a:pPr>
                      <a:r>
                        <a:rPr lang="en-GB" sz="1600">
                          <a:effectLst/>
                        </a:rPr>
                        <a:t>islam*</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Raw Freq.</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Relative Freq. (per million)</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2,475</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1009.56</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16</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Islamicist</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1.63</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1,888</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770.12</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17</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Islamiyya</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1.63</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3</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Islamist</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1,064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434.01</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18</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Islamophilia</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1.63</a:t>
                      </a:r>
                      <a:endParaRPr lang="en-GB" sz="1600">
                        <a:effectLst/>
                        <a:latin typeface="Calibri"/>
                        <a:ea typeface="Calibri"/>
                        <a:cs typeface="Times New Roman"/>
                      </a:endParaRPr>
                    </a:p>
                  </a:txBody>
                  <a:tcPr marL="54661" marR="54661" marT="0" marB="0" anchor="b"/>
                </a:tc>
              </a:tr>
              <a:tr h="239912">
                <a:tc>
                  <a:txBody>
                    <a:bodyPr/>
                    <a:lstStyle/>
                    <a:p>
                      <a:pPr>
                        <a:lnSpc>
                          <a:spcPct val="100000"/>
                        </a:lnSpc>
                        <a:spcAft>
                          <a:spcPts val="0"/>
                        </a:spcAft>
                      </a:pPr>
                      <a:r>
                        <a:rPr lang="en-GB" sz="1600">
                          <a:effectLst/>
                        </a:rPr>
                        <a:t>4</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Islamists</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279</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113.80</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19</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3</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1.22</a:t>
                      </a:r>
                      <a:endParaRPr lang="en-GB" sz="1600">
                        <a:effectLst/>
                        <a:latin typeface="Calibri"/>
                        <a:ea typeface="Calibri"/>
                        <a:cs typeface="Times New Roman"/>
                      </a:endParaRPr>
                    </a:p>
                  </a:txBody>
                  <a:tcPr marL="54661" marR="54661" marT="0" marB="0" anchor="b"/>
                </a:tc>
              </a:tr>
              <a:tr h="239912">
                <a:tc>
                  <a:txBody>
                    <a:bodyPr/>
                    <a:lstStyle/>
                    <a:p>
                      <a:pPr>
                        <a:lnSpc>
                          <a:spcPct val="100000"/>
                        </a:lnSpc>
                        <a:spcAft>
                          <a:spcPts val="0"/>
                        </a:spcAft>
                      </a:pPr>
                      <a:r>
                        <a:rPr lang="en-GB" sz="1600">
                          <a:effectLst/>
                        </a:rPr>
                        <a:t>5</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Islamism</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142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57.92</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20</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dirty="0" err="1">
                          <a:effectLst/>
                        </a:rPr>
                        <a:t>Islamicain</a:t>
                      </a:r>
                      <a:endParaRPr lang="en-GB" sz="1600" dirty="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3</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1.22</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6</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Islamophobic</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70</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28.55</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21</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Islamicinspired</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0.82</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7</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Islamophobia</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66</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26.92</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22</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Islamifi</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0.82</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8</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Islamaphobic</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5.71</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23</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Islamism's</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0.82</a:t>
                      </a:r>
                      <a:endParaRPr lang="en-GB" sz="1600">
                        <a:effectLst/>
                        <a:latin typeface="Calibri"/>
                        <a:ea typeface="Calibri"/>
                        <a:cs typeface="Times New Roman"/>
                      </a:endParaRPr>
                    </a:p>
                  </a:txBody>
                  <a:tcPr marL="54661" marR="54661" marT="0" marB="0" anchor="b"/>
                </a:tc>
              </a:tr>
              <a:tr h="239912">
                <a:tc>
                  <a:txBody>
                    <a:bodyPr/>
                    <a:lstStyle/>
                    <a:p>
                      <a:pPr>
                        <a:lnSpc>
                          <a:spcPct val="100000"/>
                        </a:lnSpc>
                        <a:spcAft>
                          <a:spcPts val="0"/>
                        </a:spcAft>
                      </a:pPr>
                      <a:r>
                        <a:rPr lang="en-GB" sz="1600">
                          <a:effectLst/>
                        </a:rPr>
                        <a:t>9</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Islam's</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5.71</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24</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ISLAMIST</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dirty="0">
                          <a:effectLst/>
                        </a:rPr>
                        <a:t>0.82</a:t>
                      </a:r>
                      <a:endParaRPr lang="en-GB" sz="1600" dirty="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10</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13</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5.30</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25</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Islamization</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dirty="0">
                          <a:effectLst/>
                        </a:rPr>
                        <a:t>0.82</a:t>
                      </a:r>
                      <a:endParaRPr lang="en-GB" sz="1600" dirty="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11</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Islamisation</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4.89</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26</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Islamophobe</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0.82</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12</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Islamically</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11</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4.49</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27</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Islamicised</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0.41</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13</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Islamaphobia</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10</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4.08</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28</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Islamistrelated</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0.41</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14</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Islamophobes</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5</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2.04</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29</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Islamofascists</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dirty="0">
                          <a:effectLst/>
                        </a:rPr>
                        <a:t>0.41</a:t>
                      </a:r>
                      <a:endParaRPr lang="en-GB" sz="1600" dirty="0">
                        <a:effectLst/>
                        <a:latin typeface="Calibri"/>
                        <a:ea typeface="Calibri"/>
                        <a:cs typeface="Times New Roman"/>
                      </a:endParaRPr>
                    </a:p>
                  </a:txBody>
                  <a:tcPr marL="54661" marR="54661" marT="0" marB="0" anchor="b"/>
                </a:tc>
              </a:tr>
              <a:tr h="368333">
                <a:tc>
                  <a:txBody>
                    <a:bodyPr/>
                    <a:lstStyle/>
                    <a:p>
                      <a:pPr>
                        <a:lnSpc>
                          <a:spcPct val="115000"/>
                        </a:lnSpc>
                        <a:spcAft>
                          <a:spcPts val="0"/>
                        </a:spcAft>
                      </a:pPr>
                      <a:r>
                        <a:rPr lang="en-GB" sz="1600">
                          <a:effectLst/>
                        </a:rPr>
                        <a:t>15</a:t>
                      </a:r>
                      <a:endParaRPr lang="en-GB" sz="1600">
                        <a:effectLst/>
                        <a:latin typeface="Calibri"/>
                        <a:ea typeface="Calibri"/>
                        <a:cs typeface="Times New Roman"/>
                      </a:endParaRPr>
                    </a:p>
                  </a:txBody>
                  <a:tcPr marL="54661" marR="54661" marT="0" marB="0" anchor="b"/>
                </a:tc>
                <a:tc>
                  <a:txBody>
                    <a:bodyPr/>
                    <a:lstStyle/>
                    <a:p>
                      <a:pPr>
                        <a:lnSpc>
                          <a:spcPct val="115000"/>
                        </a:lnSpc>
                        <a:spcAft>
                          <a:spcPts val="0"/>
                        </a:spcAft>
                      </a:pPr>
                      <a:r>
                        <a:rPr lang="en-GB" sz="1600">
                          <a:effectLst/>
                        </a:rPr>
                        <a:t>ISLAM</a:t>
                      </a:r>
                      <a:endParaRPr lang="en-GB" sz="1600">
                        <a:effectLst/>
                        <a:latin typeface="Calibri"/>
                        <a:ea typeface="Calibri"/>
                        <a:cs typeface="Times New Roman"/>
                      </a:endParaRPr>
                    </a:p>
                  </a:txBody>
                  <a:tcPr marL="54661" marR="54661" marT="0" marB="0" anchor="b"/>
                </a:tc>
                <a:tc>
                  <a:txBody>
                    <a:bodyPr/>
                    <a:lstStyle/>
                    <a:p>
                      <a:pPr algn="r">
                        <a:lnSpc>
                          <a:spcPct val="115000"/>
                        </a:lnSpc>
                        <a:spcAft>
                          <a:spcPts val="0"/>
                        </a:spcAft>
                      </a:pPr>
                      <a:r>
                        <a:rPr lang="en-GB" sz="1600">
                          <a:effectLst/>
                        </a:rPr>
                        <a:t>4</a:t>
                      </a:r>
                      <a:endParaRPr lang="en-GB" sz="1600">
                        <a:effectLst/>
                        <a:latin typeface="Calibri"/>
                        <a:ea typeface="Calibri"/>
                        <a:cs typeface="Times New Roman"/>
                      </a:endParaRPr>
                    </a:p>
                  </a:txBody>
                  <a:tcPr marL="54661" marR="54661" marT="0" marB="0" anchor="b"/>
                </a:tc>
                <a:tc>
                  <a:txBody>
                    <a:bodyPr/>
                    <a:lstStyle/>
                    <a:p>
                      <a:pPr algn="r">
                        <a:lnSpc>
                          <a:spcPct val="115000"/>
                        </a:lnSpc>
                        <a:spcAft>
                          <a:spcPts val="0"/>
                        </a:spcAft>
                      </a:pPr>
                      <a:r>
                        <a:rPr lang="en-GB" sz="1600">
                          <a:effectLst/>
                        </a:rPr>
                        <a:t>1.63</a:t>
                      </a:r>
                      <a:endParaRPr lang="en-GB" sz="1600">
                        <a:effectLst/>
                        <a:latin typeface="Calibri"/>
                        <a:ea typeface="Calibri"/>
                        <a:cs typeface="Times New Roman"/>
                      </a:endParaRPr>
                    </a:p>
                  </a:txBody>
                  <a:tcPr marL="54661" marR="54661" marT="0" marB="0" anchor="b"/>
                </a:tc>
                <a:tc vMerge="1">
                  <a:txBody>
                    <a:bodyPr/>
                    <a:lstStyle/>
                    <a:p>
                      <a:endParaRPr lang="en-GB"/>
                    </a:p>
                  </a:txBody>
                  <a:tcPr/>
                </a:tc>
                <a:tc gridSpan="4">
                  <a:txBody>
                    <a:bodyPr/>
                    <a:lstStyle/>
                    <a:p>
                      <a:pPr>
                        <a:lnSpc>
                          <a:spcPct val="115000"/>
                        </a:lnSpc>
                        <a:spcAft>
                          <a:spcPts val="0"/>
                        </a:spcAft>
                      </a:pPr>
                      <a:r>
                        <a:rPr lang="en-GB" sz="1600" dirty="0">
                          <a:effectLst/>
                        </a:rPr>
                        <a:t> </a:t>
                      </a:r>
                      <a:endParaRPr lang="en-GB" sz="1600" dirty="0">
                        <a:effectLst/>
                        <a:latin typeface="Calibri"/>
                        <a:ea typeface="Calibri"/>
                        <a:cs typeface="Times New Roman"/>
                      </a:endParaRPr>
                    </a:p>
                  </a:txBody>
                  <a:tcPr marL="54661" marR="54661" marT="0" marB="0"/>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dirty="0" smtClean="0">
                <a:cs typeface="Aharoni" panose="02010803020104030203" pitchFamily="2" charset="-79"/>
              </a:rPr>
              <a:t>Islamism </a:t>
            </a:r>
            <a:r>
              <a:rPr lang="en-GB" dirty="0" smtClean="0">
                <a:cs typeface="Aharoni" panose="02010803020104030203" pitchFamily="2" charset="-79"/>
              </a:rPr>
              <a:t>= violence</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endParaRPr lang="en-GB" dirty="0" smtClean="0"/>
          </a:p>
          <a:p>
            <a:r>
              <a:rPr lang="en-GB" dirty="0" smtClean="0"/>
              <a:t>72 cases (50.7%):</a:t>
            </a:r>
          </a:p>
          <a:p>
            <a:pPr marL="0" indent="0">
              <a:buNone/>
            </a:pPr>
            <a:r>
              <a:rPr lang="en-GB" i="1" dirty="0" smtClean="0"/>
              <a:t>comrades, recruits, violent, extremism, victimhood, victims, militant, extreme, radical, fascistic, gang culture, </a:t>
            </a:r>
            <a:r>
              <a:rPr lang="en-GB" i="1" dirty="0" err="1" smtClean="0"/>
              <a:t>gangsterism</a:t>
            </a:r>
            <a:r>
              <a:rPr lang="en-GB" dirty="0" smtClean="0"/>
              <a:t> and </a:t>
            </a:r>
            <a:r>
              <a:rPr lang="en-GB" i="1" dirty="0" smtClean="0"/>
              <a:t>war</a:t>
            </a:r>
            <a:endParaRPr lang="en-GB" dirty="0" smtClean="0"/>
          </a:p>
          <a:p>
            <a:pPr marL="0" indent="0">
              <a:buNone/>
            </a:pPr>
            <a:endParaRPr lang="en-GB" dirty="0" smtClean="0"/>
          </a:p>
          <a:p>
            <a:pPr marL="114300" indent="0">
              <a:buNone/>
            </a:pPr>
            <a:r>
              <a:rPr lang="en-GB" dirty="0" smtClean="0"/>
              <a:t>But the truth is that violent political </a:t>
            </a:r>
            <a:r>
              <a:rPr lang="en-GB" b="1" dirty="0" smtClean="0"/>
              <a:t>Islamism</a:t>
            </a:r>
            <a:r>
              <a:rPr lang="en-GB" dirty="0" smtClean="0"/>
              <a:t> - abhorrent though it certainly is - is a fringe view among Britain's small Muslim minority</a:t>
            </a:r>
          </a:p>
          <a:p>
            <a:pPr marL="114300" indent="0" algn="r">
              <a:buNone/>
            </a:pPr>
            <a:r>
              <a:rPr lang="en-GB" dirty="0" smtClean="0"/>
              <a:t>(The Independent, 16 June 2013)</a:t>
            </a:r>
          </a:p>
          <a:p>
            <a:pPr marL="114300" indent="0">
              <a:buNone/>
            </a:pPr>
            <a:endParaRPr lang="en-GB" dirty="0" smtClean="0"/>
          </a:p>
          <a:p>
            <a:pPr marL="114300" indent="0" algn="r">
              <a:buNone/>
            </a:pPr>
            <a:endParaRPr lang="en-GB" dirty="0"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dirty="0" smtClean="0">
                <a:cs typeface="Aharoni" panose="02010803020104030203" pitchFamily="2" charset="-79"/>
              </a:rPr>
              <a:t>Islamism </a:t>
            </a:r>
            <a:r>
              <a:rPr lang="en-GB" dirty="0" smtClean="0">
                <a:cs typeface="Aharoni" panose="02010803020104030203" pitchFamily="2" charset="-79"/>
              </a:rPr>
              <a:t>= a mobile threat  </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endParaRPr lang="en-GB" dirty="0" smtClean="0"/>
          </a:p>
          <a:p>
            <a:r>
              <a:rPr lang="en-GB" dirty="0" smtClean="0"/>
              <a:t>57 cases (40.14%), threat expressed through:</a:t>
            </a:r>
          </a:p>
          <a:p>
            <a:pPr marL="0" indent="0">
              <a:buNone/>
            </a:pPr>
            <a:r>
              <a:rPr lang="en-GB" i="1" dirty="0" smtClean="0"/>
              <a:t>problem, evil ideology, affront, virus, spreading, bigoted, resistance, zero tolerance, global movement</a:t>
            </a:r>
            <a:r>
              <a:rPr lang="en-GB" dirty="0" smtClean="0"/>
              <a:t> and </a:t>
            </a:r>
            <a:r>
              <a:rPr lang="en-GB" i="1" dirty="0" smtClean="0"/>
              <a:t>flourished</a:t>
            </a:r>
            <a:r>
              <a:rPr lang="en-GB" dirty="0" smtClean="0"/>
              <a:t> </a:t>
            </a:r>
          </a:p>
          <a:p>
            <a:pPr marL="114300" indent="0">
              <a:buNone/>
            </a:pPr>
            <a:endParaRPr lang="en-GB" dirty="0" smtClean="0"/>
          </a:p>
          <a:p>
            <a:pPr marL="114300" indent="0">
              <a:buNone/>
            </a:pPr>
            <a:endParaRPr lang="en-GB" dirty="0" smtClean="0"/>
          </a:p>
          <a:p>
            <a:pPr marL="114300" indent="0">
              <a:buNone/>
            </a:pPr>
            <a:r>
              <a:rPr lang="en-GB" dirty="0" smtClean="0"/>
              <a:t>By standing united, we can isolate the </a:t>
            </a:r>
            <a:r>
              <a:rPr lang="en-GB" b="1" dirty="0" smtClean="0"/>
              <a:t>virus</a:t>
            </a:r>
            <a:r>
              <a:rPr lang="en-GB" dirty="0" smtClean="0"/>
              <a:t> of </a:t>
            </a:r>
            <a:r>
              <a:rPr lang="en-GB" b="1" dirty="0" smtClean="0"/>
              <a:t>Islamism</a:t>
            </a:r>
            <a:r>
              <a:rPr lang="en-GB" dirty="0" smtClean="0"/>
              <a:t>; Those responsible for the Woolwich atrocity must not be allowed to provoke and divide us, writes Boris Johnson </a:t>
            </a:r>
          </a:p>
          <a:p>
            <a:pPr marL="114300" indent="0" algn="r">
              <a:buNone/>
            </a:pPr>
            <a:r>
              <a:rPr lang="en-GB" dirty="0" smtClean="0"/>
              <a:t>(telegraph.co.uk, 26 May 2013)</a:t>
            </a:r>
          </a:p>
          <a:p>
            <a:pPr marL="114300" indent="0" algn="r">
              <a:buNone/>
            </a:pPr>
            <a:endParaRPr lang="en-GB" dirty="0" smtClean="0"/>
          </a:p>
          <a:p>
            <a:endParaRPr lang="en-GB" dirty="0"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‘Islamophobia words’</a:t>
            </a:r>
            <a:endParaRPr lang="en-GB" dirty="0"/>
          </a:p>
        </p:txBody>
      </p:sp>
      <p:sp>
        <p:nvSpPr>
          <p:cNvPr id="3" name="Content Placeholder 2"/>
          <p:cNvSpPr>
            <a:spLocks noGrp="1"/>
          </p:cNvSpPr>
          <p:nvPr>
            <p:ph idx="1"/>
          </p:nvPr>
        </p:nvSpPr>
        <p:spPr/>
        <p:txBody>
          <a:bodyPr>
            <a:normAutofit fontScale="77500" lnSpcReduction="20000"/>
          </a:bodyPr>
          <a:lstStyle/>
          <a:p>
            <a:endParaRPr lang="en-GB" i="1" dirty="0" smtClean="0"/>
          </a:p>
          <a:p>
            <a:r>
              <a:rPr lang="en-GB" i="1" dirty="0" err="1" smtClean="0"/>
              <a:t>Islamophobic</a:t>
            </a:r>
            <a:r>
              <a:rPr lang="en-GB" i="1" dirty="0" smtClean="0"/>
              <a:t>, </a:t>
            </a:r>
            <a:r>
              <a:rPr lang="en-GB" i="1" dirty="0" err="1" smtClean="0"/>
              <a:t>Islamophobia</a:t>
            </a:r>
            <a:r>
              <a:rPr lang="en-GB" i="1" dirty="0" smtClean="0"/>
              <a:t>, </a:t>
            </a:r>
            <a:r>
              <a:rPr lang="en-GB" i="1" dirty="0" err="1" smtClean="0"/>
              <a:t>Islamaphobic</a:t>
            </a:r>
            <a:r>
              <a:rPr lang="en-GB" i="1" dirty="0" smtClean="0"/>
              <a:t>, </a:t>
            </a:r>
            <a:r>
              <a:rPr lang="en-GB" i="1" dirty="0" err="1" smtClean="0"/>
              <a:t>Islamaphobia</a:t>
            </a:r>
            <a:r>
              <a:rPr lang="en-GB" i="1" dirty="0" smtClean="0"/>
              <a:t>, </a:t>
            </a:r>
            <a:r>
              <a:rPr lang="en-GB" i="1" dirty="0" err="1" smtClean="0"/>
              <a:t>Islamophobes</a:t>
            </a:r>
            <a:r>
              <a:rPr lang="en-GB" i="1" dirty="0" smtClean="0"/>
              <a:t>, </a:t>
            </a:r>
            <a:r>
              <a:rPr lang="en-GB" i="1" dirty="0" err="1" smtClean="0"/>
              <a:t>Islamophilia</a:t>
            </a:r>
            <a:r>
              <a:rPr lang="en-GB" i="1" dirty="0" smtClean="0"/>
              <a:t>,</a:t>
            </a:r>
            <a:r>
              <a:rPr lang="en-GB" dirty="0" smtClean="0"/>
              <a:t> and</a:t>
            </a:r>
            <a:r>
              <a:rPr lang="en-GB" i="1" dirty="0" smtClean="0"/>
              <a:t> </a:t>
            </a:r>
            <a:r>
              <a:rPr lang="en-GB" i="1" dirty="0" err="1" smtClean="0"/>
              <a:t>Islamophobe</a:t>
            </a:r>
            <a:endParaRPr lang="en-GB" dirty="0" smtClean="0"/>
          </a:p>
          <a:p>
            <a:r>
              <a:rPr lang="en-GB" dirty="0" smtClean="0"/>
              <a:t>Work to describe the phenomenon of a fear of Islam or Muslim people </a:t>
            </a:r>
          </a:p>
          <a:p>
            <a:pPr marL="114300" indent="0">
              <a:buNone/>
            </a:pPr>
            <a:endParaRPr lang="en-GB" dirty="0" smtClean="0"/>
          </a:p>
          <a:p>
            <a:r>
              <a:rPr lang="en-GB" dirty="0" smtClean="0"/>
              <a:t>89 </a:t>
            </a:r>
            <a:r>
              <a:rPr lang="en-GB" dirty="0" err="1" smtClean="0"/>
              <a:t>occurences</a:t>
            </a:r>
            <a:r>
              <a:rPr lang="en-GB" dirty="0" smtClean="0"/>
              <a:t> (52.05%) refer to </a:t>
            </a:r>
            <a:r>
              <a:rPr lang="en-GB" dirty="0" err="1" smtClean="0"/>
              <a:t>Islamophobia</a:t>
            </a:r>
            <a:r>
              <a:rPr lang="en-GB" dirty="0" smtClean="0"/>
              <a:t>-related violence that had occurred in the aftermath of the Woolwich murder. This use of ‘</a:t>
            </a:r>
            <a:r>
              <a:rPr lang="en-GB" dirty="0" err="1" smtClean="0"/>
              <a:t>Islamophobia</a:t>
            </a:r>
            <a:r>
              <a:rPr lang="en-GB" dirty="0" smtClean="0"/>
              <a:t> words’ occurs with terms like </a:t>
            </a:r>
            <a:endParaRPr lang="en-GB" dirty="0" smtClean="0"/>
          </a:p>
          <a:p>
            <a:pPr marL="0" indent="0">
              <a:buNone/>
            </a:pPr>
            <a:r>
              <a:rPr lang="en-GB" i="1" dirty="0"/>
              <a:t>	</a:t>
            </a:r>
            <a:r>
              <a:rPr lang="en-GB" i="1" dirty="0" smtClean="0"/>
              <a:t>attacks</a:t>
            </a:r>
            <a:r>
              <a:rPr lang="en-GB" i="1" dirty="0" smtClean="0"/>
              <a:t>, violent, targeting, backlash, hate crimes </a:t>
            </a:r>
            <a:r>
              <a:rPr lang="en-GB" dirty="0" smtClean="0"/>
              <a:t>and </a:t>
            </a:r>
            <a:r>
              <a:rPr lang="en-GB" dirty="0" smtClean="0"/>
              <a:t>	</a:t>
            </a:r>
            <a:r>
              <a:rPr lang="en-GB" i="1" dirty="0" smtClean="0"/>
              <a:t>incidents</a:t>
            </a:r>
            <a:r>
              <a:rPr lang="en-GB" dirty="0" smtClean="0"/>
              <a:t>. </a:t>
            </a:r>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‘Islamophobia words’</a:t>
            </a:r>
            <a:endParaRPr lang="en-GB" dirty="0"/>
          </a:p>
        </p:txBody>
      </p:sp>
      <p:sp>
        <p:nvSpPr>
          <p:cNvPr id="3" name="Content Placeholder 2"/>
          <p:cNvSpPr>
            <a:spLocks noGrp="1"/>
          </p:cNvSpPr>
          <p:nvPr>
            <p:ph idx="1"/>
          </p:nvPr>
        </p:nvSpPr>
        <p:spPr/>
        <p:txBody>
          <a:bodyPr>
            <a:normAutofit/>
          </a:bodyPr>
          <a:lstStyle/>
          <a:p>
            <a:endParaRPr lang="en-GB" sz="2800" i="1" smtClean="0"/>
          </a:p>
          <a:p>
            <a:pPr marL="114300" indent="0" hangingPunct="0">
              <a:buNone/>
            </a:pPr>
            <a:r>
              <a:rPr lang="en-GB" sz="2800" smtClean="0"/>
              <a:t>The number of reported </a:t>
            </a:r>
            <a:r>
              <a:rPr lang="en-GB" sz="2800" b="1" smtClean="0"/>
              <a:t>Islamophobic</a:t>
            </a:r>
            <a:r>
              <a:rPr lang="en-GB" sz="2800" smtClean="0"/>
              <a:t> attacks since the Woolwich murder has continued to rise dramatically amid warnings from Muslim community leaders that the backlash that has seen attempted firebombings of mosques is being fuelled by far-right groups.</a:t>
            </a:r>
          </a:p>
          <a:p>
            <a:pPr marL="114300" indent="0" algn="r" hangingPunct="0">
              <a:buNone/>
            </a:pPr>
            <a:r>
              <a:rPr lang="en-GB" sz="2800" smtClean="0"/>
              <a:t>(i-Independent Print Ltd, 28 May 2013)</a:t>
            </a:r>
          </a:p>
          <a:p>
            <a:endParaRPr lang="en-GB" sz="2800"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‘Islamophobia words’</a:t>
            </a:r>
            <a:endParaRPr lang="en-GB" dirty="0"/>
          </a:p>
        </p:txBody>
      </p:sp>
      <p:sp>
        <p:nvSpPr>
          <p:cNvPr id="3" name="Content Placeholder 2"/>
          <p:cNvSpPr>
            <a:spLocks noGrp="1"/>
          </p:cNvSpPr>
          <p:nvPr>
            <p:ph idx="1"/>
          </p:nvPr>
        </p:nvSpPr>
        <p:spPr/>
        <p:txBody>
          <a:bodyPr>
            <a:normAutofit fontScale="85000" lnSpcReduction="10000"/>
          </a:bodyPr>
          <a:lstStyle/>
          <a:p>
            <a:endParaRPr lang="en-GB" i="1" smtClean="0"/>
          </a:p>
          <a:p>
            <a:pPr hangingPunct="0"/>
            <a:r>
              <a:rPr lang="en-GB" smtClean="0"/>
              <a:t>68 occurrences (39.8%) = wider (negative) reflections on what the aftermath of the Woolwich incident reveals about British society</a:t>
            </a:r>
          </a:p>
          <a:p>
            <a:pPr marL="114300" indent="0" hangingPunct="0">
              <a:buNone/>
            </a:pPr>
            <a:endParaRPr lang="en-GB" smtClean="0"/>
          </a:p>
          <a:p>
            <a:pPr marL="114300" indent="0" hangingPunct="0">
              <a:buNone/>
            </a:pPr>
            <a:endParaRPr lang="en-GB" smtClean="0"/>
          </a:p>
          <a:p>
            <a:pPr marL="114300" indent="0" hangingPunct="0">
              <a:buNone/>
            </a:pPr>
            <a:r>
              <a:rPr lang="en-GB" smtClean="0"/>
              <a:t>"There is an underlying </a:t>
            </a:r>
            <a:r>
              <a:rPr lang="en-GB" b="1" smtClean="0"/>
              <a:t>Islamophobia</a:t>
            </a:r>
            <a:r>
              <a:rPr lang="en-GB" smtClean="0"/>
              <a:t> in our society and the horrendous events in Woolwich have brought this to the fore and inflamed the situation."</a:t>
            </a:r>
          </a:p>
          <a:p>
            <a:pPr marL="114300" indent="0" algn="r" hangingPunct="0">
              <a:buNone/>
            </a:pPr>
            <a:r>
              <a:rPr lang="en-GB" smtClean="0"/>
              <a:t>(Fiyaz Mughal, The Guardian, 29 May 2013)</a:t>
            </a:r>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83152" cy="1143000"/>
          </a:xfrm>
        </p:spPr>
        <p:txBody>
          <a:bodyPr/>
          <a:lstStyle/>
          <a:p>
            <a:r>
              <a:rPr lang="en-GB" smtClean="0"/>
              <a:t>Collocates</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graphicFrame>
        <p:nvGraphicFramePr>
          <p:cNvPr id="6" name="Table 5"/>
          <p:cNvGraphicFramePr>
            <a:graphicFrameLocks noGrp="1"/>
          </p:cNvGraphicFramePr>
          <p:nvPr>
            <p:extLst>
              <p:ext uri="{D42A27DB-BD31-4B8C-83A1-F6EECF244321}">
                <p14:modId xmlns:p14="http://schemas.microsoft.com/office/powerpoint/2010/main" val="2755314039"/>
              </p:ext>
            </p:extLst>
          </p:nvPr>
        </p:nvGraphicFramePr>
        <p:xfrm>
          <a:off x="467544" y="941855"/>
          <a:ext cx="7344817" cy="5888736"/>
        </p:xfrm>
        <a:graphic>
          <a:graphicData uri="http://schemas.openxmlformats.org/drawingml/2006/table">
            <a:tbl>
              <a:tblPr firstRow="1" firstCol="1" bandRow="1">
                <a:tableStyleId>{5C22544A-7EE6-4342-B048-85BDC9FD1C3A}</a:tableStyleId>
              </a:tblPr>
              <a:tblGrid>
                <a:gridCol w="385856"/>
                <a:gridCol w="2045210"/>
                <a:gridCol w="916411"/>
                <a:gridCol w="639709"/>
                <a:gridCol w="1903051"/>
                <a:gridCol w="916411"/>
                <a:gridCol w="538169"/>
              </a:tblGrid>
              <a:tr h="275370">
                <a:tc>
                  <a:txBody>
                    <a:bodyPr/>
                    <a:lstStyle/>
                    <a:p>
                      <a:pPr>
                        <a:lnSpc>
                          <a:spcPct val="115000"/>
                        </a:lnSpc>
                      </a:pPr>
                      <a:endParaRPr lang="en-GB" sz="1600" dirty="0">
                        <a:effectLst/>
                        <a:latin typeface="Calibri"/>
                      </a:endParaRPr>
                    </a:p>
                  </a:txBody>
                  <a:tcPr marL="64168" marR="64168" marT="0" marB="0" anchor="b"/>
                </a:tc>
                <a:tc>
                  <a:txBody>
                    <a:bodyPr/>
                    <a:lstStyle/>
                    <a:p>
                      <a:pPr>
                        <a:lnSpc>
                          <a:spcPct val="115000"/>
                        </a:lnSpc>
                        <a:spcAft>
                          <a:spcPts val="0"/>
                        </a:spcAft>
                      </a:pPr>
                      <a:r>
                        <a:rPr lang="en-GB" sz="1600">
                          <a:effectLst/>
                        </a:rPr>
                        <a:t>Collocates of muslim*</a:t>
                      </a:r>
                      <a:endParaRPr lang="en-GB" sz="160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600" dirty="0">
                          <a:effectLst/>
                        </a:rPr>
                        <a:t>Freq. </a:t>
                      </a:r>
                      <a:endParaRPr lang="en-GB" sz="16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600" dirty="0">
                          <a:effectLst/>
                        </a:rPr>
                        <a:t>MI</a:t>
                      </a:r>
                      <a:endParaRPr lang="en-GB" sz="16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600">
                          <a:effectLst/>
                        </a:rPr>
                        <a:t>Collocates of islam*</a:t>
                      </a:r>
                      <a:endParaRPr lang="en-GB" sz="160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600" dirty="0">
                          <a:effectLst/>
                        </a:rPr>
                        <a:t>Freq. </a:t>
                      </a:r>
                      <a:endParaRPr lang="en-GB" sz="16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600">
                          <a:effectLst/>
                        </a:rPr>
                        <a:t>MI</a:t>
                      </a:r>
                      <a:endParaRPr lang="en-GB" sz="160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MUSLIMS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42</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10.21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ISLAM</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44</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9.98</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2</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CRUSADES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10.18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CONVERTED</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391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9.55</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3</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FED</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73</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9.96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UNRESERVEDLY</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9.22</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4</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MUSLIM</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366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9.46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BASIS</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133</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9.13</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5</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DYING</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107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9.23</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BANNED</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172</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9.08</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6</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COUNTRIES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217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8.90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MUHAJIROUN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145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8.83</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7</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BRITANNIA</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8.69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CENTRE</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342</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8.80</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8</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STRUGGLE</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60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8.41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WORD</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113</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8.38</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9</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CONVERT</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180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8.39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TURNING</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44</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8.27</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dirty="0">
                          <a:effectLst/>
                        </a:rPr>
                        <a:t>10</a:t>
                      </a:r>
                      <a:endParaRPr lang="en-GB" sz="16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COUNCIL</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212</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8.33</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RADICAL</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107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8.07</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11</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INMATES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73</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8.30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EXTREMISTS</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220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8.00</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12</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NON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208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8.28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AL</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219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7.93</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13</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REPRESENTATIVES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8.27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SOCIETY</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132</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7.86</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14</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VAST</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36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8.20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FANATICS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7.74</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15</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RADICALISING</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8.18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SOMALIA</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7.71</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16</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RAMADHAN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22</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8.18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RADICAL</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147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7.31</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17</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MAJORITY</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8.16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CONDEMN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7.27</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18</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WAVE</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8.11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RELIGION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81</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7.06</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19</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CONVERTS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8.10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WITHIN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109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7.03</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20</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SCUM</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39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8.09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CHOUDARY</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6.91</a:t>
                      </a:r>
                      <a:endParaRPr lang="en-GB" sz="1600" b="0" dirty="0">
                        <a:effectLst/>
                        <a:latin typeface="Calibri"/>
                        <a:ea typeface="Calibri"/>
                        <a:cs typeface="Times New Roman"/>
                      </a:endParaRPr>
                    </a:p>
                  </a:txBody>
                  <a:tcPr marL="64168" marR="64168" marT="0" marB="0" anchor="b"/>
                </a:tc>
              </a:tr>
            </a:tbl>
          </a:graphicData>
        </a:graphic>
      </p:graphicFrame>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The </a:t>
            </a:r>
            <a:r>
              <a:rPr lang="en-GB" i="1" smtClean="0">
                <a:cs typeface="Aharoni" panose="02010803020104030203" pitchFamily="2" charset="-79"/>
              </a:rPr>
              <a:t>majority</a:t>
            </a:r>
            <a:r>
              <a:rPr lang="en-GB" smtClean="0">
                <a:cs typeface="Aharoni" panose="02010803020104030203" pitchFamily="2" charset="-79"/>
              </a:rPr>
              <a:t> view</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57% of the time, Muslims are listed alongside ­</a:t>
            </a:r>
            <a:r>
              <a:rPr lang="en-GB" i="1" dirty="0" smtClean="0"/>
              <a:t>non-Muslims</a:t>
            </a:r>
            <a:r>
              <a:rPr lang="en-GB" dirty="0" smtClean="0"/>
              <a:t> as unified in their opposition to extremist attacks (coordination with and/or)</a:t>
            </a:r>
          </a:p>
          <a:p>
            <a:r>
              <a:rPr lang="en-GB" dirty="0" smtClean="0"/>
              <a:t>77% of the uses of the word “majority” in the context of </a:t>
            </a:r>
            <a:r>
              <a:rPr lang="en-GB" i="1" dirty="0" smtClean="0"/>
              <a:t>Muslims</a:t>
            </a:r>
            <a:r>
              <a:rPr lang="en-GB" dirty="0" smtClean="0"/>
              <a:t> occurs as the phrase “vast majority” </a:t>
            </a:r>
          </a:p>
          <a:p>
            <a:endParaRPr lang="en-GB" dirty="0" smtClean="0"/>
          </a:p>
          <a:p>
            <a:pPr marL="114300" indent="0">
              <a:buNone/>
            </a:pPr>
            <a:r>
              <a:rPr lang="en-GB" sz="2600" dirty="0"/>
              <a:t>But it is already clear that the </a:t>
            </a:r>
            <a:r>
              <a:rPr lang="en-GB" sz="2600" b="1" dirty="0"/>
              <a:t>vast majority </a:t>
            </a:r>
            <a:r>
              <a:rPr lang="en-GB" sz="2600" dirty="0"/>
              <a:t>of British Muslims are as sickened by the events of Wednesday as is every other law-abiding citizen</a:t>
            </a:r>
            <a:r>
              <a:rPr lang="en-GB" sz="2600" dirty="0" smtClean="0"/>
              <a:t>.</a:t>
            </a:r>
          </a:p>
          <a:p>
            <a:pPr marL="114300" indent="0" algn="r">
              <a:buNone/>
            </a:pPr>
            <a:r>
              <a:rPr lang="en-GB" sz="2600" dirty="0" smtClean="0"/>
              <a:t>(</a:t>
            </a:r>
            <a:r>
              <a:rPr lang="en-GB" sz="2600" dirty="0" smtClean="0"/>
              <a:t>Express Online, 25 May </a:t>
            </a:r>
            <a:r>
              <a:rPr lang="en-GB" sz="2600" dirty="0" smtClean="0"/>
              <a:t>2013)</a:t>
            </a:r>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The </a:t>
            </a:r>
            <a:r>
              <a:rPr lang="en-GB" i="1" smtClean="0">
                <a:cs typeface="Aharoni" panose="02010803020104030203" pitchFamily="2" charset="-79"/>
              </a:rPr>
              <a:t>religious</a:t>
            </a:r>
            <a:r>
              <a:rPr lang="en-GB" smtClean="0">
                <a:cs typeface="Aharoni" panose="02010803020104030203" pitchFamily="2" charset="-79"/>
              </a:rPr>
              <a:t> view</a:t>
            </a:r>
            <a:endParaRPr lang="en-GB" dirty="0"/>
          </a:p>
        </p:txBody>
      </p:sp>
      <p:sp>
        <p:nvSpPr>
          <p:cNvPr id="3" name="Content Placeholder 2"/>
          <p:cNvSpPr>
            <a:spLocks noGrp="1"/>
          </p:cNvSpPr>
          <p:nvPr>
            <p:ph idx="1"/>
          </p:nvPr>
        </p:nvSpPr>
        <p:spPr/>
        <p:txBody>
          <a:bodyPr>
            <a:normAutofit fontScale="77500" lnSpcReduction="20000"/>
          </a:bodyPr>
          <a:lstStyle/>
          <a:p>
            <a:r>
              <a:rPr lang="en-GB" smtClean="0"/>
              <a:t>Reporting is careful to show that the murder should not be viewed as representative of Islam </a:t>
            </a:r>
          </a:p>
          <a:p>
            <a:r>
              <a:rPr lang="en-GB" smtClean="0"/>
              <a:t>Rather an isolated example of horrific violence by two individuals</a:t>
            </a:r>
          </a:p>
          <a:p>
            <a:r>
              <a:rPr lang="en-GB" smtClean="0"/>
              <a:t>95% of the occurrences of the word “religion” referring to </a:t>
            </a:r>
            <a:r>
              <a:rPr lang="en-GB" i="1" smtClean="0"/>
              <a:t>Islam</a:t>
            </a:r>
            <a:r>
              <a:rPr lang="en-GB" smtClean="0"/>
              <a:t> serve to separate it not only from the Woolwich attack but also </a:t>
            </a:r>
            <a:r>
              <a:rPr lang="en-GB" i="1" smtClean="0"/>
              <a:t>Islamism</a:t>
            </a:r>
            <a:r>
              <a:rPr lang="en-GB" smtClean="0"/>
              <a:t> and extremist behaviour in general </a:t>
            </a:r>
          </a:p>
          <a:p>
            <a:endParaRPr lang="en-GB" smtClean="0"/>
          </a:p>
          <a:p>
            <a:pPr marL="114300" indent="0">
              <a:buNone/>
            </a:pPr>
            <a:r>
              <a:rPr lang="en-GB" smtClean="0"/>
              <a:t>Some on the far right will use this tragedy to malign the </a:t>
            </a:r>
            <a:r>
              <a:rPr lang="en-GB" b="1" smtClean="0"/>
              <a:t>religion</a:t>
            </a:r>
            <a:r>
              <a:rPr lang="en-GB" smtClean="0"/>
              <a:t> of </a:t>
            </a:r>
            <a:r>
              <a:rPr lang="en-GB" b="1" smtClean="0"/>
              <a:t>Islam</a:t>
            </a:r>
            <a:r>
              <a:rPr lang="en-GB" smtClean="0"/>
              <a:t>. Others on the far left will exploit the moment to hold the UK's foreign policy hostage to terrorist demands.</a:t>
            </a:r>
          </a:p>
          <a:p>
            <a:pPr marL="114300" indent="0" algn="r">
              <a:buNone/>
            </a:pPr>
            <a:r>
              <a:rPr lang="en-GB" smtClean="0"/>
              <a:t>(The Sunday Times, 26 May 2013) </a:t>
            </a:r>
          </a:p>
          <a:p>
            <a:endParaRPr lang="en-GB"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dirty="0" smtClean="0">
                <a:cs typeface="Aharoni" panose="02010803020104030203" pitchFamily="2" charset="-79"/>
              </a:rPr>
              <a:t>Inconsistent quoting</a:t>
            </a:r>
            <a:endParaRPr lang="en-GB" i="1" dirty="0"/>
          </a:p>
        </p:txBody>
      </p:sp>
      <p:sp>
        <p:nvSpPr>
          <p:cNvPr id="3" name="Content Placeholder 2"/>
          <p:cNvSpPr>
            <a:spLocks noGrp="1"/>
          </p:cNvSpPr>
          <p:nvPr>
            <p:ph idx="1"/>
          </p:nvPr>
        </p:nvSpPr>
        <p:spPr/>
        <p:txBody>
          <a:bodyPr>
            <a:normAutofit fontScale="70000" lnSpcReduction="20000"/>
          </a:bodyPr>
          <a:lstStyle/>
          <a:p>
            <a:pPr marL="0" indent="0">
              <a:buNone/>
            </a:pPr>
            <a:endParaRPr lang="en-GB" smtClean="0"/>
          </a:p>
          <a:p>
            <a:pPr marL="514350" lvl="0" indent="-514350">
              <a:buFont typeface="+mj-lt"/>
              <a:buAutoNum type="alphaUcPeriod"/>
            </a:pPr>
            <a:r>
              <a:rPr lang="en-GB" smtClean="0"/>
              <a:t>"The only reason we have killed this man today is because Muslims are dying daily by British soldiers," (44 occurrences out of 98, 44.90%)</a:t>
            </a:r>
          </a:p>
          <a:p>
            <a:pPr marL="514350" lvl="0" indent="-514350">
              <a:buFont typeface="+mj-lt"/>
              <a:buAutoNum type="alphaUcPeriod"/>
            </a:pPr>
            <a:r>
              <a:rPr lang="en-GB" smtClean="0"/>
              <a:t>“The only reasons we have done this is because Muslims are dying every day.” (39 occurrences, 39.80%)</a:t>
            </a:r>
          </a:p>
          <a:p>
            <a:pPr marL="514350" lvl="0" indent="-514350">
              <a:buFont typeface="+mj-lt"/>
              <a:buAutoNum type="alphaUcPeriod"/>
            </a:pPr>
            <a:r>
              <a:rPr lang="en-GB" smtClean="0"/>
              <a:t>“The only reason we have done this is because Muslims are dying by British soldiers every day” (13 occurrences, 13.27%)</a:t>
            </a:r>
          </a:p>
          <a:p>
            <a:pPr marL="514350" lvl="0" indent="-514350">
              <a:buFont typeface="+mj-lt"/>
              <a:buAutoNum type="alphaUcPeriod"/>
            </a:pPr>
            <a:r>
              <a:rPr lang="en-GB" smtClean="0"/>
              <a:t>“the only reason we have killed this man today is because Muslims are dying by British soldiers every day". (1 occurrence, 1.02%)</a:t>
            </a:r>
          </a:p>
          <a:p>
            <a:pPr marL="514350" lvl="0" indent="-514350">
              <a:buFont typeface="+mj-lt"/>
              <a:buAutoNum type="alphaUcPeriod"/>
            </a:pPr>
            <a:r>
              <a:rPr lang="en-GB" smtClean="0"/>
              <a:t>“the only reason we killed this man is because Muslims are dying daily” (1 occurrence, 1.02%)</a:t>
            </a:r>
          </a:p>
          <a:p>
            <a:pPr marL="0" indent="0">
              <a:buNone/>
            </a:pPr>
            <a:endParaRPr lang="en-GB"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dirty="0" smtClean="0">
                <a:cs typeface="Aharoni" panose="02010803020104030203" pitchFamily="2" charset="-79"/>
              </a:rPr>
              <a:t>A or B?</a:t>
            </a:r>
            <a:endParaRPr lang="en-GB" i="1" dirty="0"/>
          </a:p>
        </p:txBody>
      </p:sp>
      <p:sp>
        <p:nvSpPr>
          <p:cNvPr id="3" name="Content Placeholder 2"/>
          <p:cNvSpPr>
            <a:spLocks noGrp="1"/>
          </p:cNvSpPr>
          <p:nvPr>
            <p:ph idx="1"/>
          </p:nvPr>
        </p:nvSpPr>
        <p:spPr/>
        <p:txBody>
          <a:bodyPr>
            <a:normAutofit fontScale="92500" lnSpcReduction="10000"/>
          </a:bodyPr>
          <a:lstStyle/>
          <a:p>
            <a:pPr marL="114300" indent="0">
              <a:buNone/>
            </a:pPr>
            <a:r>
              <a:rPr lang="en-GB" dirty="0" smtClean="0"/>
              <a:t>"The only reason […]</a:t>
            </a:r>
          </a:p>
          <a:p>
            <a:pPr marL="114300" indent="0">
              <a:buNone/>
            </a:pPr>
            <a:endParaRPr lang="en-GB" dirty="0" smtClean="0"/>
          </a:p>
          <a:p>
            <a:pPr marL="114300" indent="0">
              <a:buNone/>
            </a:pPr>
            <a:r>
              <a:rPr lang="en-GB" dirty="0" smtClean="0"/>
              <a:t>Quote A:</a:t>
            </a:r>
          </a:p>
          <a:p>
            <a:pPr marL="114300" indent="0">
              <a:buNone/>
            </a:pPr>
            <a:r>
              <a:rPr lang="en-GB" dirty="0" smtClean="0"/>
              <a:t>…is because Muslims are dying daily by British soldiers" 	</a:t>
            </a:r>
          </a:p>
          <a:p>
            <a:pPr marL="114300" indent="0">
              <a:buNone/>
            </a:pPr>
            <a:endParaRPr lang="en-GB" dirty="0" smtClean="0"/>
          </a:p>
          <a:p>
            <a:pPr marL="114300" indent="0">
              <a:buNone/>
            </a:pPr>
            <a:r>
              <a:rPr lang="en-GB" dirty="0" smtClean="0"/>
              <a:t>Quote B:</a:t>
            </a:r>
          </a:p>
          <a:p>
            <a:pPr marL="114300" indent="0">
              <a:buNone/>
            </a:pPr>
            <a:r>
              <a:rPr lang="en-GB" dirty="0" smtClean="0"/>
              <a:t>…is because Muslims are dying every day”</a:t>
            </a:r>
          </a:p>
          <a:p>
            <a:pPr marL="114300" indent="0">
              <a:buNone/>
            </a:pPr>
            <a:r>
              <a:rPr lang="en-GB" b="1" dirty="0" smtClean="0">
                <a:solidFill>
                  <a:schemeClr val="tx2"/>
                </a:solidFill>
              </a:rPr>
              <a:t>		</a:t>
            </a:r>
            <a:endParaRPr lang="en-GB" dirty="0" smtClean="0"/>
          </a:p>
          <a:p>
            <a:endParaRPr lang="en-GB" dirty="0"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TextBox 5"/>
          <p:cNvSpPr txBox="1"/>
          <p:nvPr/>
        </p:nvSpPr>
        <p:spPr>
          <a:xfrm>
            <a:off x="2339752" y="3645024"/>
            <a:ext cx="3672408" cy="523220"/>
          </a:xfrm>
          <a:prstGeom prst="rect">
            <a:avLst/>
          </a:prstGeom>
          <a:noFill/>
        </p:spPr>
        <p:txBody>
          <a:bodyPr wrap="square" rtlCol="0">
            <a:spAutoFit/>
          </a:bodyPr>
          <a:lstStyle/>
          <a:p>
            <a:r>
              <a:rPr lang="en-GB" sz="2800" b="1" u="sng" dirty="0">
                <a:solidFill>
                  <a:srgbClr val="FF0000"/>
                </a:solidFill>
              </a:rPr>
              <a:t>CORRECT QUOTE = 45% </a:t>
            </a:r>
            <a:endParaRPr lang="en-GB" sz="2800" dirty="0">
              <a:solidFill>
                <a:srgbClr val="FF0000"/>
              </a:solidFill>
            </a:endParaRPr>
          </a:p>
        </p:txBody>
      </p:sp>
      <p:sp>
        <p:nvSpPr>
          <p:cNvPr id="7" name="TextBox 6"/>
          <p:cNvSpPr txBox="1"/>
          <p:nvPr/>
        </p:nvSpPr>
        <p:spPr>
          <a:xfrm>
            <a:off x="2157619" y="5593010"/>
            <a:ext cx="4176464" cy="523220"/>
          </a:xfrm>
          <a:prstGeom prst="rect">
            <a:avLst/>
          </a:prstGeom>
          <a:noFill/>
        </p:spPr>
        <p:txBody>
          <a:bodyPr wrap="square" rtlCol="0">
            <a:spAutoFit/>
          </a:bodyPr>
          <a:lstStyle/>
          <a:p>
            <a:r>
              <a:rPr lang="en-GB" sz="2800" b="1" u="sng" dirty="0">
                <a:solidFill>
                  <a:srgbClr val="FF0000"/>
                </a:solidFill>
              </a:rPr>
              <a:t>INCORRECT QUOTE = 40%</a:t>
            </a:r>
            <a:endParaRPr lang="en-GB" sz="2800" dirty="0">
              <a:solidFill>
                <a:srgbClr val="FF0000"/>
              </a:solidFill>
            </a:endParaRP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cs typeface="Aharoni" panose="02010803020104030203" pitchFamily="2" charset="-79"/>
              </a:rPr>
              <a:t>Crocodiles in the Swamp – the difference between </a:t>
            </a:r>
            <a:r>
              <a:rPr lang="en-GB" i="1" smtClean="0">
                <a:cs typeface="Aharoni" panose="02010803020104030203" pitchFamily="2" charset="-79"/>
              </a:rPr>
              <a:t>and</a:t>
            </a:r>
            <a:r>
              <a:rPr lang="en-GB" smtClean="0">
                <a:cs typeface="Aharoni" panose="02010803020104030203" pitchFamily="2" charset="-79"/>
              </a:rPr>
              <a:t> and </a:t>
            </a:r>
            <a:r>
              <a:rPr lang="en-GB" i="1" smtClean="0">
                <a:cs typeface="Aharoni" panose="02010803020104030203" pitchFamily="2" charset="-79"/>
              </a:rPr>
              <a:t>or</a:t>
            </a:r>
            <a:endParaRPr lang="en-GB" i="1" dirty="0"/>
          </a:p>
        </p:txBody>
      </p:sp>
      <p:sp>
        <p:nvSpPr>
          <p:cNvPr id="3" name="Content Placeholder 2"/>
          <p:cNvSpPr>
            <a:spLocks noGrp="1"/>
          </p:cNvSpPr>
          <p:nvPr>
            <p:ph idx="1"/>
          </p:nvPr>
        </p:nvSpPr>
        <p:spPr/>
        <p:txBody>
          <a:bodyPr>
            <a:normAutofit fontScale="85000" lnSpcReduction="20000"/>
          </a:bodyPr>
          <a:lstStyle/>
          <a:p>
            <a:r>
              <a:rPr lang="en-GB" dirty="0" smtClean="0"/>
              <a:t>Muslim/non-Muslim coordination mostly “</a:t>
            </a:r>
            <a:r>
              <a:rPr lang="en-GB" i="1" dirty="0" smtClean="0"/>
              <a:t>and”</a:t>
            </a:r>
          </a:p>
          <a:p>
            <a:r>
              <a:rPr lang="en-GB" dirty="0" smtClean="0"/>
              <a:t>2 used “</a:t>
            </a:r>
            <a:r>
              <a:rPr lang="en-GB" i="1" dirty="0" smtClean="0"/>
              <a:t>or”</a:t>
            </a:r>
            <a:endParaRPr lang="en-GB" dirty="0" smtClean="0"/>
          </a:p>
          <a:p>
            <a:endParaRPr lang="en-GB" dirty="0" smtClean="0"/>
          </a:p>
          <a:p>
            <a:r>
              <a:rPr lang="en-GB" dirty="0" smtClean="0"/>
              <a:t>Both occur in copies of the same article published by The Daily Telegraph: </a:t>
            </a:r>
          </a:p>
          <a:p>
            <a:endParaRPr lang="en-GB" dirty="0" smtClean="0"/>
          </a:p>
          <a:p>
            <a:pPr marL="114300" indent="0">
              <a:buNone/>
            </a:pPr>
            <a:r>
              <a:rPr lang="en-GB" b="1" dirty="0" smtClean="0"/>
              <a:t>“How to spot the crocodiles in the swamp” </a:t>
            </a:r>
          </a:p>
          <a:p>
            <a:pPr marL="114300" indent="0">
              <a:buNone/>
            </a:pPr>
            <a:endParaRPr lang="en-GB" dirty="0" smtClean="0"/>
          </a:p>
          <a:p>
            <a:r>
              <a:rPr lang="en-GB" dirty="0" smtClean="0"/>
              <a:t>and the Telegraph’s website </a:t>
            </a:r>
          </a:p>
          <a:p>
            <a:endParaRPr lang="en-GB" dirty="0" smtClean="0"/>
          </a:p>
          <a:p>
            <a:pPr marL="114300" indent="0">
              <a:buNone/>
            </a:pPr>
            <a:r>
              <a:rPr lang="en-GB" b="1" dirty="0" smtClean="0"/>
              <a:t>“How to spot a terrorist living in your neighbourhood”</a:t>
            </a:r>
          </a:p>
          <a:p>
            <a:endParaRPr lang="en-GB" dirty="0"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cs typeface="Aharoni" panose="02010803020104030203" pitchFamily="2" charset="-79"/>
              </a:rPr>
              <a:t>Crocodiles in the Swamp – the difference between </a:t>
            </a:r>
            <a:r>
              <a:rPr lang="en-GB" i="1" smtClean="0">
                <a:cs typeface="Aharoni" panose="02010803020104030203" pitchFamily="2" charset="-79"/>
              </a:rPr>
              <a:t>and</a:t>
            </a:r>
            <a:r>
              <a:rPr lang="en-GB" smtClean="0">
                <a:cs typeface="Aharoni" panose="02010803020104030203" pitchFamily="2" charset="-79"/>
              </a:rPr>
              <a:t> and </a:t>
            </a:r>
            <a:r>
              <a:rPr lang="en-GB" i="1" smtClean="0">
                <a:cs typeface="Aharoni" panose="02010803020104030203" pitchFamily="2" charset="-79"/>
              </a:rPr>
              <a:t>or</a:t>
            </a:r>
            <a:endParaRPr lang="en-GB" i="1" dirty="0"/>
          </a:p>
        </p:txBody>
      </p:sp>
      <p:sp>
        <p:nvSpPr>
          <p:cNvPr id="3" name="Content Placeholder 2"/>
          <p:cNvSpPr>
            <a:spLocks noGrp="1"/>
          </p:cNvSpPr>
          <p:nvPr>
            <p:ph idx="1"/>
          </p:nvPr>
        </p:nvSpPr>
        <p:spPr/>
        <p:txBody>
          <a:bodyPr>
            <a:normAutofit/>
          </a:bodyPr>
          <a:lstStyle/>
          <a:p>
            <a:pPr marL="114300" indent="0">
              <a:buNone/>
            </a:pPr>
            <a:endParaRPr lang="en-GB" sz="2800" smtClean="0"/>
          </a:p>
          <a:p>
            <a:pPr marL="114300" indent="0">
              <a:buNone/>
            </a:pPr>
            <a:r>
              <a:rPr lang="en-GB" sz="2800" smtClean="0"/>
              <a:t>They might forbid or avoid music, collect jihadi material, withdraw from contact with </a:t>
            </a:r>
            <a:r>
              <a:rPr lang="en-GB" sz="2800" b="1" smtClean="0"/>
              <a:t>non-Muslims or Muslims</a:t>
            </a:r>
            <a:r>
              <a:rPr lang="en-GB" sz="2800" smtClean="0"/>
              <a:t> who are not extremist  there [sic] may be single-issue conversation, vociferous hatred of the West and Israel, and perhaps attempted travel to troubled regions or misleading vagueness as to where they've been</a:t>
            </a:r>
          </a:p>
          <a:p>
            <a:pPr marL="114300" indent="0" algn="r">
              <a:buNone/>
            </a:pPr>
            <a:r>
              <a:rPr lang="en-GB" sz="2800" smtClean="0"/>
              <a:t>(The Daily Telegraph, 29 May 2013)</a:t>
            </a:r>
            <a:endParaRPr lang="en-GB" sz="2800"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cs typeface="Aharoni" panose="02010803020104030203" pitchFamily="2" charset="-79"/>
              </a:rPr>
              <a:t>Crocodiles in the Swamp – the difference between </a:t>
            </a:r>
            <a:r>
              <a:rPr lang="en-GB" i="1" smtClean="0">
                <a:cs typeface="Aharoni" panose="02010803020104030203" pitchFamily="2" charset="-79"/>
              </a:rPr>
              <a:t>and</a:t>
            </a:r>
            <a:r>
              <a:rPr lang="en-GB" smtClean="0">
                <a:cs typeface="Aharoni" panose="02010803020104030203" pitchFamily="2" charset="-79"/>
              </a:rPr>
              <a:t> and </a:t>
            </a:r>
            <a:r>
              <a:rPr lang="en-GB" i="1" smtClean="0">
                <a:cs typeface="Aharoni" panose="02010803020104030203" pitchFamily="2" charset="-79"/>
              </a:rPr>
              <a:t>or</a:t>
            </a:r>
            <a:endParaRPr lang="en-GB" i="1" dirty="0"/>
          </a:p>
        </p:txBody>
      </p:sp>
      <p:sp>
        <p:nvSpPr>
          <p:cNvPr id="3" name="Content Placeholder 2"/>
          <p:cNvSpPr>
            <a:spLocks noGrp="1"/>
          </p:cNvSpPr>
          <p:nvPr>
            <p:ph idx="1"/>
          </p:nvPr>
        </p:nvSpPr>
        <p:spPr/>
        <p:txBody>
          <a:bodyPr>
            <a:normAutofit fontScale="85000" lnSpcReduction="20000"/>
          </a:bodyPr>
          <a:lstStyle/>
          <a:p>
            <a:pPr marL="114300" indent="0">
              <a:buNone/>
            </a:pPr>
            <a:endParaRPr lang="en-GB" smtClean="0"/>
          </a:p>
          <a:p>
            <a:r>
              <a:rPr lang="en-GB" smtClean="0"/>
              <a:t>The ‘spot the terrorist’ theme occurs in the Mail also, and features to watch out for also include:</a:t>
            </a:r>
          </a:p>
          <a:p>
            <a:pPr marL="114300" indent="0">
              <a:buNone/>
            </a:pPr>
            <a:r>
              <a:rPr lang="en-GB" smtClean="0"/>
              <a:t> </a:t>
            </a:r>
          </a:p>
          <a:p>
            <a:r>
              <a:rPr lang="en-GB" smtClean="0"/>
              <a:t>being </a:t>
            </a:r>
            <a:r>
              <a:rPr lang="en-GB" b="1" smtClean="0"/>
              <a:t>“young, male and of Asian or African origin”</a:t>
            </a:r>
            <a:r>
              <a:rPr lang="en-GB" smtClean="0"/>
              <a:t>,</a:t>
            </a:r>
          </a:p>
          <a:p>
            <a:r>
              <a:rPr lang="en-GB" smtClean="0"/>
              <a:t> </a:t>
            </a:r>
            <a:r>
              <a:rPr lang="en-GB" b="1" smtClean="0"/>
              <a:t>“disproportionately well educated”</a:t>
            </a:r>
            <a:r>
              <a:rPr lang="en-GB" smtClean="0"/>
              <a:t> (Daily Mail, 24 May 2013), </a:t>
            </a:r>
          </a:p>
          <a:p>
            <a:r>
              <a:rPr lang="en-GB" smtClean="0"/>
              <a:t>having an </a:t>
            </a:r>
            <a:r>
              <a:rPr lang="en-GB" b="1" smtClean="0"/>
              <a:t>“obsession with physical fitness” </a:t>
            </a:r>
            <a:r>
              <a:rPr lang="en-GB" smtClean="0"/>
              <a:t>or </a:t>
            </a:r>
          </a:p>
          <a:p>
            <a:r>
              <a:rPr lang="en-GB" smtClean="0"/>
              <a:t>adopting </a:t>
            </a:r>
            <a:r>
              <a:rPr lang="en-GB" b="1" smtClean="0"/>
              <a:t>“traditional Arab dress” </a:t>
            </a:r>
            <a:r>
              <a:rPr lang="en-GB" smtClean="0"/>
              <a:t>(The Daily Telegraph, 29 May 2013)</a:t>
            </a:r>
          </a:p>
          <a:p>
            <a:pPr marL="114300" indent="0" algn="r">
              <a:buNone/>
            </a:pPr>
            <a:r>
              <a:rPr lang="en-GB" smtClean="0"/>
              <a:t>)</a:t>
            </a:r>
          </a:p>
          <a:p>
            <a:pPr marL="114300" indent="0">
              <a:buNone/>
            </a:pPr>
            <a:endParaRPr lang="en-GB"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cs typeface="Aharoni" panose="02010803020104030203" pitchFamily="2" charset="-79"/>
              </a:rPr>
              <a:t>Conclusion: method</a:t>
            </a:r>
            <a:endParaRPr lang="en-GB" i="1" dirty="0"/>
          </a:p>
        </p:txBody>
      </p:sp>
      <p:sp>
        <p:nvSpPr>
          <p:cNvPr id="3" name="Content Placeholder 2"/>
          <p:cNvSpPr>
            <a:spLocks noGrp="1"/>
          </p:cNvSpPr>
          <p:nvPr>
            <p:ph idx="1"/>
          </p:nvPr>
        </p:nvSpPr>
        <p:spPr/>
        <p:txBody>
          <a:bodyPr>
            <a:normAutofit/>
          </a:bodyPr>
          <a:lstStyle/>
          <a:p>
            <a:r>
              <a:rPr lang="en-GB" sz="2600" dirty="0" smtClean="0"/>
              <a:t>“Multi-method” approach to CDA (</a:t>
            </a:r>
            <a:r>
              <a:rPr lang="en-GB" sz="2600" dirty="0" err="1" smtClean="0"/>
              <a:t>Marchi</a:t>
            </a:r>
            <a:r>
              <a:rPr lang="en-GB" sz="2600" dirty="0" smtClean="0"/>
              <a:t> &amp; Taylor 2009: 5) apparently successful</a:t>
            </a:r>
          </a:p>
          <a:p>
            <a:endParaRPr lang="en-GB" sz="2600" dirty="0"/>
          </a:p>
          <a:p>
            <a:r>
              <a:rPr lang="en-GB" sz="2600" dirty="0" smtClean="0"/>
              <a:t>Found both widespread, hegemonic patterns of discourse as well as rare but nonetheless revealing phenomena</a:t>
            </a:r>
            <a:endParaRPr lang="en-GB" sz="2600" dirty="0" smtClean="0"/>
          </a:p>
          <a:p>
            <a:endParaRPr lang="en-GB" sz="2600" dirty="0" smtClean="0"/>
          </a:p>
          <a:p>
            <a:r>
              <a:rPr lang="en-GB" sz="2600" dirty="0" smtClean="0"/>
              <a:t>“Corpus data does not interpret itself” (Baker 2006: 18) – qualitative interpretation and decisions required – bias not entirely eliminated</a:t>
            </a:r>
            <a:endParaRPr lang="en-GB" sz="2600" dirty="0" smtClean="0"/>
          </a:p>
          <a:p>
            <a:endParaRPr lang="en-GB"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cs typeface="Aharoni" panose="02010803020104030203" pitchFamily="2" charset="-79"/>
              </a:rPr>
              <a:t>Conclusion: findings</a:t>
            </a:r>
            <a:endParaRPr lang="en-GB" i="1" dirty="0"/>
          </a:p>
        </p:txBody>
      </p:sp>
      <p:sp>
        <p:nvSpPr>
          <p:cNvPr id="3" name="Content Placeholder 2"/>
          <p:cNvSpPr>
            <a:spLocks noGrp="1"/>
          </p:cNvSpPr>
          <p:nvPr>
            <p:ph idx="1"/>
          </p:nvPr>
        </p:nvSpPr>
        <p:spPr/>
        <p:txBody>
          <a:bodyPr>
            <a:normAutofit/>
          </a:bodyPr>
          <a:lstStyle/>
          <a:p>
            <a:r>
              <a:rPr lang="en-GB" sz="2400" dirty="0" smtClean="0"/>
              <a:t>Much of the reporting took a responsible approach in representing Muslim people and Islam in the weeks following the Woolwich attack</a:t>
            </a:r>
          </a:p>
          <a:p>
            <a:endParaRPr lang="en-GB" sz="2400" dirty="0" smtClean="0"/>
          </a:p>
          <a:p>
            <a:r>
              <a:rPr lang="en-GB" sz="2400" dirty="0" smtClean="0"/>
              <a:t>The moves of the press to limit damage to community relations was predictable and reassuring</a:t>
            </a:r>
          </a:p>
          <a:p>
            <a:endParaRPr lang="en-GB" sz="2400" dirty="0" smtClean="0"/>
          </a:p>
          <a:p>
            <a:r>
              <a:rPr lang="en-GB" sz="2400" dirty="0" smtClean="0"/>
              <a:t>But inaccurate reporting and a tendency to scaremonger had the potential to undermine the work the papers were trying to do to support community relations</a:t>
            </a:r>
            <a:endParaRPr lang="en-GB" sz="2400"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19594164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References</a:t>
            </a:r>
            <a:endParaRPr lang="en-GB" dirty="0"/>
          </a:p>
        </p:txBody>
      </p:sp>
      <p:sp>
        <p:nvSpPr>
          <p:cNvPr id="3" name="Content Placeholder 2"/>
          <p:cNvSpPr>
            <a:spLocks noGrp="1"/>
          </p:cNvSpPr>
          <p:nvPr>
            <p:ph idx="1"/>
          </p:nvPr>
        </p:nvSpPr>
        <p:spPr>
          <a:xfrm>
            <a:off x="467544" y="1340768"/>
            <a:ext cx="8229600" cy="4525963"/>
          </a:xfrm>
        </p:spPr>
        <p:txBody>
          <a:bodyPr>
            <a:noAutofit/>
          </a:bodyPr>
          <a:lstStyle/>
          <a:p>
            <a:pPr>
              <a:defRPr/>
            </a:pPr>
            <a:r>
              <a:rPr lang="en-GB" sz="1400" dirty="0" smtClean="0"/>
              <a:t>Baker, P. (2006). </a:t>
            </a:r>
            <a:r>
              <a:rPr lang="en-GB" sz="1400" i="1" dirty="0" smtClean="0"/>
              <a:t>Using Corpora in Discourse Analysis. </a:t>
            </a:r>
            <a:r>
              <a:rPr lang="en-GB" sz="1400" dirty="0" smtClean="0"/>
              <a:t>London: Continuum.</a:t>
            </a:r>
          </a:p>
          <a:p>
            <a:pPr>
              <a:defRPr/>
            </a:pPr>
            <a:r>
              <a:rPr lang="en-GB" sz="1400" dirty="0" smtClean="0"/>
              <a:t>Baker, P. (2010). Representations of Islam in British broadsheet and tabloid newspapers 1999-2005. </a:t>
            </a:r>
            <a:r>
              <a:rPr lang="en-GB" sz="1400" i="1" dirty="0" smtClean="0"/>
              <a:t>Journal of Language and Politics, 9</a:t>
            </a:r>
            <a:r>
              <a:rPr lang="en-GB" sz="1400" dirty="0" smtClean="0"/>
              <a:t>(2), 310-338. doi:10.1075/jlp.9.2.07bak</a:t>
            </a:r>
          </a:p>
          <a:p>
            <a:pPr>
              <a:defRPr/>
            </a:pPr>
            <a:r>
              <a:rPr lang="en-GB" sz="1400" dirty="0" smtClean="0"/>
              <a:t>Baker, P., </a:t>
            </a:r>
            <a:r>
              <a:rPr lang="en-GB" sz="1400" dirty="0" err="1" smtClean="0"/>
              <a:t>Gabrielatos</a:t>
            </a:r>
            <a:r>
              <a:rPr lang="en-GB" sz="1400" dirty="0" smtClean="0"/>
              <a:t>, C. &amp; </a:t>
            </a:r>
            <a:r>
              <a:rPr lang="en-GB" sz="1400" dirty="0" err="1" smtClean="0"/>
              <a:t>McEnery</a:t>
            </a:r>
            <a:r>
              <a:rPr lang="en-GB" sz="1400" dirty="0" smtClean="0"/>
              <a:t>, T. (2013). </a:t>
            </a:r>
            <a:r>
              <a:rPr lang="en-GB" sz="1400" i="1" dirty="0" smtClean="0"/>
              <a:t>Discourse Analysis and Media Attitudes: The Representation of Islam in the British Press.</a:t>
            </a:r>
            <a:r>
              <a:rPr lang="en-GB" sz="1400" dirty="0" smtClean="0"/>
              <a:t> Cambridge: Cambridge University Press</a:t>
            </a:r>
            <a:r>
              <a:rPr lang="en-GB" sz="1400" dirty="0" smtClean="0"/>
              <a:t>.</a:t>
            </a:r>
          </a:p>
          <a:p>
            <a:pPr>
              <a:defRPr/>
            </a:pPr>
            <a:r>
              <a:rPr lang="en-GB" sz="1400" dirty="0" err="1"/>
              <a:t>Marchi</a:t>
            </a:r>
            <a:r>
              <a:rPr lang="en-GB" sz="1400" dirty="0"/>
              <a:t>, A. &amp; Taylor, C. (2009). If on a winter’s night two researchers. . .a challenge to assumptions of soundness of interpretation. </a:t>
            </a:r>
            <a:r>
              <a:rPr lang="en-GB" sz="1400" i="1" dirty="0"/>
              <a:t>CADAAD Journal 3</a:t>
            </a:r>
            <a:r>
              <a:rPr lang="en-GB" sz="1400" dirty="0"/>
              <a:t>(1), 1–20. Retrieved from CADAAD website, http://cadaad.net/2009_volume_3_issue_1/54-33 </a:t>
            </a:r>
            <a:endParaRPr lang="en-GB" sz="1400" dirty="0" smtClean="0"/>
          </a:p>
          <a:p>
            <a:pPr>
              <a:defRPr/>
            </a:pPr>
            <a:r>
              <a:rPr lang="en-GB" sz="1400" dirty="0" err="1" smtClean="0"/>
              <a:t>Mautner</a:t>
            </a:r>
            <a:r>
              <a:rPr lang="en-GB" sz="1400" dirty="0" smtClean="0"/>
              <a:t>, G. (2009). Corpora and Critical Discourse Analysis. In Baker, P. (ed.) </a:t>
            </a:r>
            <a:r>
              <a:rPr lang="en-GB" sz="1400" i="1" dirty="0" smtClean="0"/>
              <a:t>Contemporary Corpus Linguistics. </a:t>
            </a:r>
            <a:r>
              <a:rPr lang="en-GB" sz="1400" dirty="0" smtClean="0"/>
              <a:t>London: Continuum. Pp. 32-46.</a:t>
            </a:r>
          </a:p>
          <a:p>
            <a:pPr>
              <a:defRPr/>
            </a:pPr>
            <a:r>
              <a:rPr lang="en-GB" sz="1400" dirty="0" err="1" smtClean="0"/>
              <a:t>McEnery</a:t>
            </a:r>
            <a:r>
              <a:rPr lang="en-GB" sz="1400" dirty="0" smtClean="0"/>
              <a:t>, T. &amp; Hardie, A. (2012). </a:t>
            </a:r>
            <a:r>
              <a:rPr lang="en-GB" sz="1400" i="1" dirty="0" smtClean="0"/>
              <a:t>Corpus Linguistics: Method, Theory and Practice. </a:t>
            </a:r>
            <a:r>
              <a:rPr lang="en-GB" sz="1400" dirty="0" smtClean="0"/>
              <a:t>Cambridge: Cambridge University Press.</a:t>
            </a:r>
          </a:p>
          <a:p>
            <a:pPr>
              <a:defRPr/>
            </a:pPr>
            <a:r>
              <a:rPr lang="en-GB" sz="1400" i="1" dirty="0" err="1" smtClean="0"/>
              <a:t>Nexis</a:t>
            </a:r>
            <a:r>
              <a:rPr lang="en-GB" sz="1400" i="1" dirty="0" smtClean="0"/>
              <a:t>: News Search</a:t>
            </a:r>
            <a:r>
              <a:rPr lang="en-GB" sz="1400" dirty="0" smtClean="0"/>
              <a:t>. (2013)</a:t>
            </a:r>
            <a:r>
              <a:rPr lang="en-GB" sz="1400" i="1" dirty="0" smtClean="0"/>
              <a:t>. </a:t>
            </a:r>
            <a:r>
              <a:rPr lang="en-GB" sz="1400" dirty="0" smtClean="0"/>
              <a:t>Retrieved 29 September 2013 from LexisNexis website, http://www.lexisnexis.com/uk/nexis/search/loadForm.do?formID=GB01NBSimplSrch&amp;random0.7450459500123497</a:t>
            </a:r>
          </a:p>
          <a:p>
            <a:r>
              <a:rPr lang="en-GB" sz="1400" dirty="0" smtClean="0"/>
              <a:t>Scott</a:t>
            </a:r>
            <a:r>
              <a:rPr lang="en-GB" sz="1400" dirty="0" smtClean="0"/>
              <a:t>, M. (2008). [Computer Software] </a:t>
            </a:r>
            <a:r>
              <a:rPr lang="en-GB" sz="1400" i="1" dirty="0" err="1" smtClean="0"/>
              <a:t>WordSmith</a:t>
            </a:r>
            <a:r>
              <a:rPr lang="en-GB" sz="1400" i="1" dirty="0" smtClean="0"/>
              <a:t> Tools version 5</a:t>
            </a:r>
            <a:r>
              <a:rPr lang="en-GB" sz="1400" dirty="0" smtClean="0"/>
              <a:t>. Liverpool: Lexical Analysis Software.</a:t>
            </a:r>
          </a:p>
          <a:p>
            <a:pPr>
              <a:defRPr/>
            </a:pPr>
            <a:r>
              <a:rPr lang="en-GB" sz="1400" dirty="0" err="1" smtClean="0"/>
              <a:t>Wodak</a:t>
            </a:r>
            <a:r>
              <a:rPr lang="en-GB" sz="1400" dirty="0" smtClean="0"/>
              <a:t>, R. (2001). What CDA is about – a summary of its history, important concepts and its developments. In </a:t>
            </a:r>
            <a:r>
              <a:rPr lang="en-GB" sz="1400" dirty="0" err="1" smtClean="0"/>
              <a:t>Wodak</a:t>
            </a:r>
            <a:r>
              <a:rPr lang="en-GB" sz="1400" dirty="0" smtClean="0"/>
              <a:t>, R. and Meyer, M. (eds.) </a:t>
            </a:r>
            <a:r>
              <a:rPr lang="en-GB" sz="1400" i="1" dirty="0" smtClean="0"/>
              <a:t>Methods of Critical Discourse Analysis. </a:t>
            </a:r>
            <a:r>
              <a:rPr lang="en-GB" sz="1400" dirty="0" smtClean="0"/>
              <a:t>London: Sage Publications Ltd. Pp. 1-13.</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theme/theme1.xml><?xml version="1.0" encoding="utf-8"?>
<a:theme xmlns:a="http://schemas.openxmlformats.org/drawingml/2006/main" name="APCLC Robbie Love">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APCLC Robbie Love</Template>
  <TotalTime>106</TotalTime>
  <Words>2230</Words>
  <Application>Microsoft Office PowerPoint</Application>
  <PresentationFormat>On-screen Show (4:3)</PresentationFormat>
  <Paragraphs>593</Paragraphs>
  <Slides>27</Slides>
  <Notes>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APCLC Robbie Love</vt:lpstr>
      <vt:lpstr>Representations of Muslim people and Islam in the British national press after the 2013 Woolwich murder: a corpus analysis</vt:lpstr>
      <vt:lpstr>Background: MA corpus research</vt:lpstr>
      <vt:lpstr>Background: the Woolwich murder</vt:lpstr>
      <vt:lpstr>Research aims</vt:lpstr>
      <vt:lpstr>Data</vt:lpstr>
      <vt:lpstr>Analytical techniques</vt:lpstr>
      <vt:lpstr>Keywords (against BE06)</vt:lpstr>
      <vt:lpstr>Forms of MUSLIM</vt:lpstr>
      <vt:lpstr>Muslimified and Muslimhater</vt:lpstr>
      <vt:lpstr>Muslimified and Muslimhater</vt:lpstr>
      <vt:lpstr>Forms of ISLAM</vt:lpstr>
      <vt:lpstr>Islamism = violence</vt:lpstr>
      <vt:lpstr>Islamism = a mobile threat  </vt:lpstr>
      <vt:lpstr>‘Islamophobia words’</vt:lpstr>
      <vt:lpstr>‘Islamophobia words’</vt:lpstr>
      <vt:lpstr>‘Islamophobia words’</vt:lpstr>
      <vt:lpstr>Collocates</vt:lpstr>
      <vt:lpstr>The majority view</vt:lpstr>
      <vt:lpstr>The religious view</vt:lpstr>
      <vt:lpstr>Inconsistent quoting</vt:lpstr>
      <vt:lpstr>A or B?</vt:lpstr>
      <vt:lpstr>Crocodiles in the Swamp – the difference between and and or</vt:lpstr>
      <vt:lpstr>Crocodiles in the Swamp – the difference between and and or</vt:lpstr>
      <vt:lpstr>Crocodiles in the Swamp – the difference between and and or</vt:lpstr>
      <vt:lpstr>Conclusion: method</vt:lpstr>
      <vt:lpstr>Conclusion: findings</vt:lpstr>
      <vt:lpstr>References</vt:lpstr>
    </vt:vector>
  </TitlesOfParts>
  <Company>Lancaster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Representations of Muslim people and Islam in the British national press after the 2013 Woolwich murder: a corpus analysis</dc:title>
  <dc:creator>Robbie Love</dc:creator>
  <cp:lastModifiedBy>Robbie Love</cp:lastModifiedBy>
  <cp:revision>37</cp:revision>
  <dcterms:created xsi:type="dcterms:W3CDTF">2014-01-17T16:36:09Z</dcterms:created>
  <dcterms:modified xsi:type="dcterms:W3CDTF">2014-03-27T12:59:23Z</dcterms:modified>
</cp:coreProperties>
</file>