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63" r:id="rId3"/>
    <p:sldId id="401" r:id="rId4"/>
    <p:sldId id="373" r:id="rId5"/>
    <p:sldId id="370" r:id="rId6"/>
    <p:sldId id="371" r:id="rId7"/>
    <p:sldId id="372" r:id="rId8"/>
    <p:sldId id="405" r:id="rId9"/>
    <p:sldId id="402" r:id="rId10"/>
    <p:sldId id="403" r:id="rId11"/>
    <p:sldId id="407" r:id="rId12"/>
    <p:sldId id="406" r:id="rId13"/>
    <p:sldId id="410" r:id="rId14"/>
    <p:sldId id="411" r:id="rId15"/>
    <p:sldId id="409" r:id="rId16"/>
    <p:sldId id="408" r:id="rId17"/>
    <p:sldId id="417" r:id="rId18"/>
    <p:sldId id="416" r:id="rId19"/>
    <p:sldId id="419" r:id="rId20"/>
    <p:sldId id="418" r:id="rId21"/>
    <p:sldId id="420" r:id="rId22"/>
    <p:sldId id="421" r:id="rId23"/>
    <p:sldId id="422" r:id="rId24"/>
    <p:sldId id="415" r:id="rId25"/>
    <p:sldId id="429" r:id="rId26"/>
    <p:sldId id="412" r:id="rId27"/>
    <p:sldId id="424" r:id="rId28"/>
    <p:sldId id="425" r:id="rId29"/>
    <p:sldId id="426" r:id="rId30"/>
    <p:sldId id="427" r:id="rId31"/>
    <p:sldId id="428" r:id="rId32"/>
    <p:sldId id="433" r:id="rId33"/>
    <p:sldId id="430" r:id="rId34"/>
    <p:sldId id="434" r:id="rId35"/>
    <p:sldId id="435" r:id="rId36"/>
    <p:sldId id="413" r:id="rId37"/>
    <p:sldId id="431" r:id="rId38"/>
    <p:sldId id="432" r:id="rId39"/>
    <p:sldId id="376" r:id="rId40"/>
    <p:sldId id="398" r:id="rId41"/>
    <p:sldId id="339" r:id="rId4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bie Love" initials="RML" lastIdx="2" clrIdx="0"/>
  <p:cmAuthor id="1" name="Robbie Love" initials="RL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4458" autoAdjust="0"/>
  </p:normalViewPr>
  <p:slideViewPr>
    <p:cSldViewPr>
      <p:cViewPr varScale="1">
        <p:scale>
          <a:sx n="85" d="100"/>
          <a:sy n="85" d="100"/>
        </p:scale>
        <p:origin x="-78" y="-13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Data%20grants\BNC2014%20EAS%20WORD%20COUNTS%20META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Data%20grants\BNC2014%20EAS%20WORD%20COUNTS%20META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Data%20grants\BNC2014%20EAS%20WORD%20COUNTS%20META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Data%20grants\BNC1994%20SPOKEN%20WORD%20COUNTS%20META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'Dialect (4)'!$C$6:$C$20</c:f>
              <c:strCache>
                <c:ptCount val="15"/>
                <c:pt idx="0">
                  <c:v>North East</c:v>
                </c:pt>
                <c:pt idx="1">
                  <c:v>Yorkshire &amp; Humberside</c:v>
                </c:pt>
                <c:pt idx="2">
                  <c:v>North West (not Merseyside)</c:v>
                </c:pt>
                <c:pt idx="3">
                  <c:v>Merseyside</c:v>
                </c:pt>
                <c:pt idx="4">
                  <c:v>East Midlands</c:v>
                </c:pt>
                <c:pt idx="5">
                  <c:v>West Midlands</c:v>
                </c:pt>
                <c:pt idx="6">
                  <c:v>Eastern</c:v>
                </c:pt>
                <c:pt idx="7">
                  <c:v>South West</c:v>
                </c:pt>
                <c:pt idx="8">
                  <c:v>South East (not London)</c:v>
                </c:pt>
                <c:pt idx="9">
                  <c:v>London</c:v>
                </c:pt>
                <c:pt idx="10">
                  <c:v>Scottish</c:v>
                </c:pt>
                <c:pt idx="11">
                  <c:v>Welsh</c:v>
                </c:pt>
                <c:pt idx="12">
                  <c:v>Northern Irish</c:v>
                </c:pt>
                <c:pt idx="13">
                  <c:v>Irish</c:v>
                </c:pt>
                <c:pt idx="14">
                  <c:v>Non-UK</c:v>
                </c:pt>
              </c:strCache>
            </c:strRef>
          </c:cat>
          <c:val>
            <c:numRef>
              <c:f>'Dialect (4)'!$D$6:$D$20</c:f>
              <c:numCache>
                <c:formatCode>General</c:formatCode>
                <c:ptCount val="15"/>
                <c:pt idx="0">
                  <c:v>320464</c:v>
                </c:pt>
                <c:pt idx="1">
                  <c:v>478268</c:v>
                </c:pt>
                <c:pt idx="2">
                  <c:v>155552</c:v>
                </c:pt>
                <c:pt idx="3">
                  <c:v>116420</c:v>
                </c:pt>
                <c:pt idx="4">
                  <c:v>28178</c:v>
                </c:pt>
                <c:pt idx="5">
                  <c:v>58880</c:v>
                </c:pt>
                <c:pt idx="6">
                  <c:v>378065</c:v>
                </c:pt>
                <c:pt idx="7">
                  <c:v>33104</c:v>
                </c:pt>
                <c:pt idx="8">
                  <c:v>215420</c:v>
                </c:pt>
                <c:pt idx="9">
                  <c:v>188188</c:v>
                </c:pt>
                <c:pt idx="10">
                  <c:v>10440</c:v>
                </c:pt>
                <c:pt idx="11">
                  <c:v>40843</c:v>
                </c:pt>
                <c:pt idx="12">
                  <c:v>0</c:v>
                </c:pt>
                <c:pt idx="13">
                  <c:v>12462</c:v>
                </c:pt>
                <c:pt idx="14">
                  <c:v>61752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C1-4528-99B1-1DDB00873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083904"/>
        <c:axId val="25085440"/>
      </c:barChart>
      <c:catAx>
        <c:axId val="25083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085440"/>
        <c:crosses val="autoZero"/>
        <c:auto val="1"/>
        <c:lblAlgn val="ctr"/>
        <c:lblOffset val="100"/>
        <c:noMultiLvlLbl val="0"/>
      </c:catAx>
      <c:valAx>
        <c:axId val="25085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083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'Social class'!$B$5:$B$15</c:f>
              <c:strCache>
                <c:ptCount val="11"/>
                <c:pt idx="0">
                  <c:v>1.1</c:v>
                </c:pt>
                <c:pt idx="1">
                  <c:v>1.2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Uncat</c:v>
                </c:pt>
                <c:pt idx="10">
                  <c:v>Unknown</c:v>
                </c:pt>
              </c:strCache>
            </c:strRef>
          </c:cat>
          <c:val>
            <c:numRef>
              <c:f>'Social class'!$C$5:$C$15</c:f>
              <c:numCache>
                <c:formatCode>General</c:formatCode>
                <c:ptCount val="11"/>
                <c:pt idx="0">
                  <c:v>81728</c:v>
                </c:pt>
                <c:pt idx="1">
                  <c:v>1060691</c:v>
                </c:pt>
                <c:pt idx="2">
                  <c:v>1498777</c:v>
                </c:pt>
                <c:pt idx="3">
                  <c:v>527335</c:v>
                </c:pt>
                <c:pt idx="4">
                  <c:v>95523</c:v>
                </c:pt>
                <c:pt idx="5">
                  <c:v>93005</c:v>
                </c:pt>
                <c:pt idx="6">
                  <c:v>78227</c:v>
                </c:pt>
                <c:pt idx="7">
                  <c:v>40390</c:v>
                </c:pt>
                <c:pt idx="8">
                  <c:v>668608</c:v>
                </c:pt>
                <c:pt idx="9">
                  <c:v>614721</c:v>
                </c:pt>
                <c:pt idx="10">
                  <c:v>25687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53-4ACF-8376-5EEFA867F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652224"/>
        <c:axId val="25670400"/>
      </c:barChart>
      <c:catAx>
        <c:axId val="25652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670400"/>
        <c:crosses val="autoZero"/>
        <c:auto val="1"/>
        <c:lblAlgn val="ctr"/>
        <c:lblOffset val="100"/>
        <c:noMultiLvlLbl val="0"/>
      </c:catAx>
      <c:valAx>
        <c:axId val="25670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6522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'Social class'!$E$5:$E$11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C1</c:v>
                </c:pt>
                <c:pt idx="3">
                  <c:v>C2</c:v>
                </c:pt>
                <c:pt idx="4">
                  <c:v>D</c:v>
                </c:pt>
                <c:pt idx="5">
                  <c:v>E</c:v>
                </c:pt>
                <c:pt idx="6">
                  <c:v>Unknown</c:v>
                </c:pt>
              </c:strCache>
            </c:strRef>
          </c:cat>
          <c:val>
            <c:numRef>
              <c:f>'Social class'!$F$5:$F$11</c:f>
              <c:numCache>
                <c:formatCode>General</c:formatCode>
                <c:ptCount val="7"/>
                <c:pt idx="0">
                  <c:v>1142419</c:v>
                </c:pt>
                <c:pt idx="1">
                  <c:v>1498777</c:v>
                </c:pt>
                <c:pt idx="2">
                  <c:v>622858</c:v>
                </c:pt>
                <c:pt idx="3">
                  <c:v>93004</c:v>
                </c:pt>
                <c:pt idx="4">
                  <c:v>118617</c:v>
                </c:pt>
                <c:pt idx="5">
                  <c:v>1283329</c:v>
                </c:pt>
                <c:pt idx="6">
                  <c:v>25687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A8-446E-AC8E-208355484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712896"/>
        <c:axId val="25714688"/>
      </c:barChart>
      <c:catAx>
        <c:axId val="25712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714688"/>
        <c:crosses val="autoZero"/>
        <c:auto val="1"/>
        <c:lblAlgn val="ctr"/>
        <c:lblOffset val="100"/>
        <c:noMultiLvlLbl val="0"/>
      </c:catAx>
      <c:valAx>
        <c:axId val="25714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712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'Social class'!$B$5:$B$10</c:f>
              <c:strCache>
                <c:ptCount val="6"/>
                <c:pt idx="0">
                  <c:v>AB</c:v>
                </c:pt>
                <c:pt idx="1">
                  <c:v>C1</c:v>
                </c:pt>
                <c:pt idx="2">
                  <c:v>C2</c:v>
                </c:pt>
                <c:pt idx="3">
                  <c:v>DE</c:v>
                </c:pt>
                <c:pt idx="4">
                  <c:v>Unknown</c:v>
                </c:pt>
                <c:pt idx="5">
                  <c:v>Info missing</c:v>
                </c:pt>
              </c:strCache>
            </c:strRef>
          </c:cat>
          <c:val>
            <c:numRef>
              <c:f>'Social class'!$C$5:$C$10</c:f>
              <c:numCache>
                <c:formatCode>General</c:formatCode>
                <c:ptCount val="6"/>
                <c:pt idx="0">
                  <c:v>852100</c:v>
                </c:pt>
                <c:pt idx="1">
                  <c:v>924336</c:v>
                </c:pt>
                <c:pt idx="2">
                  <c:v>842149</c:v>
                </c:pt>
                <c:pt idx="3">
                  <c:v>485276</c:v>
                </c:pt>
                <c:pt idx="4">
                  <c:v>1910742</c:v>
                </c:pt>
                <c:pt idx="5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783424"/>
        <c:axId val="37784960"/>
      </c:barChart>
      <c:catAx>
        <c:axId val="37783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7784960"/>
        <c:crosses val="autoZero"/>
        <c:auto val="1"/>
        <c:lblAlgn val="ctr"/>
        <c:lblOffset val="100"/>
        <c:noMultiLvlLbl val="0"/>
      </c:catAx>
      <c:valAx>
        <c:axId val="37784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783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t>09/06/2016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t>09/06/2016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6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26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83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83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83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83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C418-EA86-4A63-87D2-B3DB2664B933}" type="datetime1">
              <a:rPr lang="en-GB" smtClean="0"/>
              <a:t>09/06/2016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18673" y="5805264"/>
            <a:ext cx="2780731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41" y="116632"/>
            <a:ext cx="1289587" cy="12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9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E490-7422-4B8E-84B1-3517028C7DB0}" type="datetime1">
              <a:rPr lang="en-GB" smtClean="0"/>
              <a:t>09/06/2016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323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A2B3-76FC-4342-B53B-F0D23C399CAD}" type="datetime1">
              <a:rPr lang="en-GB" smtClean="0"/>
              <a:t>09/06/2016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31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D79A-1B31-4BCF-B6BF-ED151839920E}" type="datetime1">
              <a:rPr lang="en-GB" smtClean="0"/>
              <a:t>09/06/2016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5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5CC5-6650-47FF-A19C-806F3E253713}" type="datetime1">
              <a:rPr lang="en-GB" smtClean="0"/>
              <a:t>09/06/2016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BB3C-35D2-4E6C-BC7D-8F89CA79F9C4}" type="datetime1">
              <a:rPr lang="en-GB" smtClean="0"/>
              <a:t>09/06/2016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51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1358-7591-4373-A97F-2F13ED4E802E}" type="datetime1">
              <a:rPr lang="en-GB" smtClean="0"/>
              <a:t>09/06/2016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5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1AB8-65A3-4497-8279-D719375D0BDB}" type="datetime1">
              <a:rPr lang="en-GB" smtClean="0"/>
              <a:t>09/06/2016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16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09AF-1204-4EA5-AFAF-FA17FE581CD1}" type="datetime1">
              <a:rPr lang="en-GB" smtClean="0"/>
              <a:t>09/06/2016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12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A1F1-074F-4E51-981F-2FDCC1668C63}" type="datetime1">
              <a:rPr lang="en-GB" smtClean="0"/>
              <a:t>09/06/2016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53191-14E9-464D-95A8-CBEF36E2D4FD}" type="datetime1">
              <a:rPr lang="en-GB" smtClean="0"/>
              <a:t>09/06/2016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67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CF8E0DE-DC3F-4A9A-BBC4-ED032BE74E1D}" type="datetime1">
              <a:rPr lang="en-GB" smtClean="0"/>
              <a:t>09/06/2016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8" name="Rectangle 7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ns.gov.uk/ons/guide-method/classifications/archived-standard-classifications/soc-and-sec-archive/index.html" TargetMode="External"/><Relationship Id="rId3" Type="http://schemas.openxmlformats.org/officeDocument/2006/relationships/hyperlink" Target="https://www.google.co.uk/url?sa=t&amp;rct=j&amp;q=&amp;esrc=s&amp;source=web&amp;cd=1&amp;ved=0ahUKEwiSlL7VjJXKAhUGiRoKHUahA0oQFggsMAA&amp;url=https://www.ipsos-mori.com/DownloadPublication/1285_MediaCT_thoughtpiece_Social_Grade_July09_V3_WEB.pdf&amp;usg=AFQjCNFYK_7QUoBKdeQhxFj6M8E2v8iplA&amp;sig2=7ta53WYV0K9JufBZgLcYhw&amp;cad=rja" TargetMode="External"/><Relationship Id="rId7" Type="http://schemas.openxmlformats.org/officeDocument/2006/relationships/hyperlink" Target="http://www.ons.gov.uk/ons/guide-method/classifications/archived-standard-classifications/soc-and-sec-archive/esrc-review/index.html" TargetMode="External"/><Relationship Id="rId2" Type="http://schemas.openxmlformats.org/officeDocument/2006/relationships/hyperlink" Target="http://sounds.bl.uk/Accents-and-dialects/Evolving-English-WordBan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ns.gov.uk/ons/publications/re-reference-tables.html?edition=tcm:77-337674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://www.ons.gov.uk/ons/guide-method/classifications/current-standard-classifications/soc2010/soc2010-volume-3-ns-sec--rebased-on-soc2010--user-manual/index.html" TargetMode="External"/><Relationship Id="rId10" Type="http://schemas.openxmlformats.org/officeDocument/2006/relationships/hyperlink" Target="https://www.ucl.ac.uk/celsius/online-training/socio/se040100" TargetMode="External"/><Relationship Id="rId4" Type="http://schemas.openxmlformats.org/officeDocument/2006/relationships/hyperlink" Target="http://www.nrs.co.uk/nrs-print/lifestyle-and-classification-data/social-grade/" TargetMode="External"/><Relationship Id="rId9" Type="http://schemas.openxmlformats.org/officeDocument/2006/relationships/hyperlink" Target="https://www.ucl.ac.uk/celsius/online-training/socio/se050000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398530" cy="187220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“Normal with a </a:t>
            </a:r>
            <a:r>
              <a:rPr lang="en-GB" dirty="0" err="1" smtClean="0"/>
              <a:t>brummy</a:t>
            </a:r>
            <a:r>
              <a:rPr lang="en-GB" dirty="0" smtClean="0"/>
              <a:t> twang”: dealing with metadata in the Spoken BNC2014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5328592" cy="1752600"/>
          </a:xfrm>
        </p:spPr>
        <p:txBody>
          <a:bodyPr>
            <a:normAutofit/>
          </a:bodyPr>
          <a:lstStyle/>
          <a:p>
            <a:r>
              <a:rPr lang="en-GB" b="1" dirty="0" smtClean="0"/>
              <a:t>Robbie Love </a:t>
            </a:r>
          </a:p>
          <a:p>
            <a:r>
              <a:rPr lang="en-GB" dirty="0" smtClean="0"/>
              <a:t>CASS, Lancaster University</a:t>
            </a:r>
          </a:p>
          <a:p>
            <a:r>
              <a:rPr lang="en-GB" dirty="0" smtClean="0"/>
              <a:t>r.m.love@lancaster.ac.uk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  <p:pic>
        <p:nvPicPr>
          <p:cNvPr id="7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18380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Today’s talk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Spoken BNC2014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Region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Socio-economic status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far is too far?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Summary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18446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The Spoken BNC2014</a:t>
            </a:r>
            <a:br>
              <a:rPr lang="en-GB" sz="2400" dirty="0" smtClean="0"/>
            </a:br>
            <a:r>
              <a:rPr lang="en-GB" sz="2400" dirty="0" smtClean="0"/>
              <a:t>Lancaster University + Cambridge University Press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smtClean="0"/>
              <a:t>Both parties</a:t>
            </a:r>
          </a:p>
          <a:p>
            <a:r>
              <a:rPr lang="en-GB" dirty="0" smtClean="0"/>
              <a:t>Fund project equally</a:t>
            </a:r>
          </a:p>
          <a:p>
            <a:r>
              <a:rPr lang="en-GB" dirty="0"/>
              <a:t>Encourage </a:t>
            </a:r>
            <a:r>
              <a:rPr lang="en-GB" dirty="0" smtClean="0"/>
              <a:t>participation – media campaigns</a:t>
            </a:r>
          </a:p>
          <a:p>
            <a:r>
              <a:rPr lang="en-GB" dirty="0" smtClean="0"/>
              <a:t>Disseminate information</a:t>
            </a:r>
          </a:p>
          <a:p>
            <a:pPr marL="0" indent="0">
              <a:buNone/>
            </a:pPr>
            <a:r>
              <a:rPr lang="en-GB" dirty="0" smtClean="0"/>
              <a:t>CUP</a:t>
            </a:r>
          </a:p>
          <a:p>
            <a:r>
              <a:rPr lang="en-GB" dirty="0" smtClean="0"/>
              <a:t>Corresponds with contributors</a:t>
            </a:r>
          </a:p>
          <a:p>
            <a:r>
              <a:rPr lang="en-GB" dirty="0" smtClean="0"/>
              <a:t>Collects recordings</a:t>
            </a:r>
          </a:p>
          <a:p>
            <a:r>
              <a:rPr lang="en-GB" dirty="0" smtClean="0"/>
              <a:t>Transcribes data</a:t>
            </a:r>
          </a:p>
          <a:p>
            <a:pPr marL="0" indent="0">
              <a:buNone/>
            </a:pPr>
            <a:r>
              <a:rPr lang="en-GB" dirty="0" smtClean="0"/>
              <a:t>Lancaster</a:t>
            </a:r>
          </a:p>
          <a:p>
            <a:r>
              <a:rPr lang="en-GB" dirty="0" smtClean="0"/>
              <a:t>Documents the compilation of the corpus</a:t>
            </a:r>
          </a:p>
          <a:p>
            <a:r>
              <a:rPr lang="en-GB" dirty="0" smtClean="0"/>
              <a:t>Carries out methodological investigations</a:t>
            </a:r>
          </a:p>
          <a:p>
            <a:r>
              <a:rPr lang="en-GB" dirty="0" smtClean="0"/>
              <a:t>Converts transcripts to XML, encoding</a:t>
            </a:r>
          </a:p>
          <a:p>
            <a:r>
              <a:rPr lang="en-GB" dirty="0" smtClean="0"/>
              <a:t>Annotates corpus</a:t>
            </a:r>
          </a:p>
          <a:p>
            <a:r>
              <a:rPr lang="en-GB" dirty="0" smtClean="0"/>
              <a:t>Initial analysis</a:t>
            </a:r>
          </a:p>
          <a:p>
            <a:r>
              <a:rPr lang="en-GB" dirty="0" smtClean="0"/>
              <a:t>Prepares for public release/hosts finished corpus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</a:t>
            </a:fld>
            <a:endParaRPr lang="en-GB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37703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 far…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Over 800 hours of recordings submitted (nearly 1000 recordings)</a:t>
            </a:r>
          </a:p>
          <a:p>
            <a:r>
              <a:rPr lang="en-GB" dirty="0" smtClean="0"/>
              <a:t>Nearly 700 unique speakers</a:t>
            </a:r>
          </a:p>
          <a:p>
            <a:r>
              <a:rPr lang="en-GB" dirty="0" smtClean="0"/>
              <a:t>More than 10 million words transcribed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4"/>
          <a:stretch/>
        </p:blipFill>
        <p:spPr>
          <a:xfrm>
            <a:off x="2123728" y="3965788"/>
            <a:ext cx="3449552" cy="2210448"/>
          </a:xfrm>
          <a:prstGeom prst="rect">
            <a:avLst/>
          </a:prstGeom>
          <a:ln>
            <a:noFill/>
          </a:ln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67778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graphicFrame>
        <p:nvGraphicFramePr>
          <p:cNvPr id="10" name="Table 1"/>
          <p:cNvGraphicFramePr/>
          <p:nvPr>
            <p:extLst>
              <p:ext uri="{D42A27DB-BD31-4B8C-83A1-F6EECF244321}">
                <p14:modId xmlns:p14="http://schemas.microsoft.com/office/powerpoint/2010/main" val="177834428"/>
              </p:ext>
            </p:extLst>
          </p:nvPr>
        </p:nvGraphicFramePr>
        <p:xfrm>
          <a:off x="395536" y="1556792"/>
          <a:ext cx="8228880" cy="4599360"/>
        </p:xfrm>
        <a:graphic>
          <a:graphicData uri="http://schemas.openxmlformats.org/drawingml/2006/table">
            <a:tbl>
              <a:tblPr/>
              <a:tblGrid>
                <a:gridCol w="1821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522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55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76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>
                          <a:solidFill>
                            <a:srgbClr val="C00000"/>
                          </a:solidFill>
                          <a:latin typeface="Arial"/>
                        </a:rPr>
                        <a:t>Spoken BNC 1994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Spoken BNC 2014</a:t>
                      </a:r>
                      <a:endParaRPr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Interaction type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Arial"/>
                        </a:rPr>
                        <a:t>Demographic </a:t>
                      </a:r>
                      <a:r>
                        <a:rPr lang="en-GB" strike="noStrike" dirty="0">
                          <a:latin typeface="Arial"/>
                        </a:rPr>
                        <a:t>(40%);</a:t>
                      </a:r>
                      <a:endParaRPr dirty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Arial"/>
                        </a:rPr>
                        <a:t>Context-governed (60%)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Arial"/>
                        </a:rPr>
                        <a:t>Demographic </a:t>
                      </a:r>
                      <a:r>
                        <a:rPr lang="en-GB" strike="noStrike" dirty="0">
                          <a:latin typeface="Arial"/>
                        </a:rPr>
                        <a:t>(100%)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Who?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Arial"/>
                        </a:rPr>
                        <a:t>“Carefully sampled individuals” (Leech </a:t>
                      </a:r>
                      <a:r>
                        <a:rPr lang="en-GB" strike="noStrike" dirty="0" smtClean="0">
                          <a:latin typeface="Arial"/>
                        </a:rPr>
                        <a:t>1993:6</a:t>
                      </a:r>
                      <a:r>
                        <a:rPr lang="en-GB" strike="noStrike" dirty="0">
                          <a:latin typeface="Arial"/>
                        </a:rPr>
                        <a:t>)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Open call for participation;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Some targeting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How?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Tape recorders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Smartphone MP3 recordings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What?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All interactions in a given period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Conversations; some task-based interactions.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When?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Continuously over a 2-7 day period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Arial"/>
                        </a:rPr>
                        <a:t>As determined by participant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How many speakers?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latin typeface="Arial"/>
                        </a:rPr>
                        <a:t>124 adults making </a:t>
                      </a:r>
                      <a:r>
                        <a:rPr lang="en-GB" strike="noStrike" dirty="0" smtClean="0">
                          <a:latin typeface="Arial"/>
                        </a:rPr>
                        <a:t>recordings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Arial"/>
                        </a:rPr>
                        <a:t>Over 1000 speakers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Arial"/>
                        </a:rPr>
                        <a:t>668 </a:t>
                      </a:r>
                      <a:r>
                        <a:rPr lang="en-GB" strike="noStrike" dirty="0">
                          <a:latin typeface="Arial"/>
                        </a:rPr>
                        <a:t>unique speakers (so far)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Total data</a:t>
                      </a:r>
                      <a:endParaRPr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>
                          <a:latin typeface="Arial"/>
                        </a:rPr>
                        <a:t>~10m words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trike="noStrike" dirty="0" smtClean="0">
                          <a:latin typeface="Arial"/>
                        </a:rPr>
                        <a:t>10m+ planned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Recordings</a:t>
            </a:r>
            <a:endParaRPr lang="en-GB" dirty="0"/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84661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5536" y="32296"/>
            <a:ext cx="7283152" cy="72494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Metadata</a:t>
            </a:r>
            <a:endParaRPr lang="en-GB" dirty="0"/>
          </a:p>
        </p:txBody>
      </p:sp>
      <p:graphicFrame>
        <p:nvGraphicFramePr>
          <p:cNvPr id="9" name="Table 2"/>
          <p:cNvGraphicFramePr/>
          <p:nvPr>
            <p:extLst>
              <p:ext uri="{D42A27DB-BD31-4B8C-83A1-F6EECF244321}">
                <p14:modId xmlns:p14="http://schemas.microsoft.com/office/powerpoint/2010/main" val="491790346"/>
              </p:ext>
            </p:extLst>
          </p:nvPr>
        </p:nvGraphicFramePr>
        <p:xfrm>
          <a:off x="395536" y="804696"/>
          <a:ext cx="8228880" cy="5549400"/>
        </p:xfrm>
        <a:graphic>
          <a:graphicData uri="http://schemas.openxmlformats.org/drawingml/2006/table">
            <a:tbl>
              <a:tblPr/>
              <a:tblGrid>
                <a:gridCol w="13935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74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60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87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>
                          <a:solidFill>
                            <a:srgbClr val="C00000"/>
                          </a:solidFill>
                          <a:latin typeface="Arial"/>
                        </a:rPr>
                        <a:t>Spoken BNC 1994</a:t>
                      </a:r>
                      <a:endParaRPr b="1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Spoken BNC 2014</a:t>
                      </a:r>
                      <a:endParaRPr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29720">
                <a:tc>
                  <a:txBody>
                    <a:bodyPr/>
                    <a:lstStyle/>
                    <a:p>
                      <a:r>
                        <a:rPr lang="en-GB" strike="noStrike">
                          <a:solidFill>
                            <a:srgbClr val="C00000"/>
                          </a:solidFill>
                          <a:latin typeface="Arial"/>
                        </a:rPr>
                        <a:t>Speaker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Arial"/>
                        </a:rPr>
                        <a:t>Age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Gender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Education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Occupation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Accent/dialect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Socio-economic category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>
                          <a:latin typeface="Arial"/>
                        </a:rPr>
                        <a:t>Age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Gender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Education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Occupation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Accent/dialect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Birthplace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Linguistic origin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Where do you currently live?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How long have you lived there?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Nationality</a:t>
                      </a:r>
                      <a:endParaRPr/>
                    </a:p>
                    <a:p>
                      <a:r>
                        <a:rPr lang="en-GB" strike="noStrike">
                          <a:latin typeface="Arial"/>
                        </a:rPr>
                        <a:t>Do you speak other languages?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r>
                        <a:rPr lang="en-GB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Recording</a:t>
                      </a:r>
                      <a:endParaRPr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Arial"/>
                        </a:rPr>
                        <a:t>Title</a:t>
                      </a:r>
                      <a:endParaRPr dirty="0"/>
                    </a:p>
                    <a:p>
                      <a:r>
                        <a:rPr lang="en-GB" strike="noStrike" dirty="0" smtClean="0">
                          <a:latin typeface="Arial"/>
                        </a:rPr>
                        <a:t>Date</a:t>
                      </a:r>
                    </a:p>
                    <a:p>
                      <a:r>
                        <a:rPr lang="en-GB" strike="noStrike" dirty="0" smtClean="0">
                          <a:latin typeface="Arial"/>
                        </a:rPr>
                        <a:t>Recording location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trike="noStrike" dirty="0">
                          <a:latin typeface="Arial"/>
                        </a:rPr>
                        <a:t>Title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Date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File name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Recording length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Recording location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Speaker relationship</a:t>
                      </a:r>
                      <a:endParaRPr dirty="0"/>
                    </a:p>
                    <a:p>
                      <a:r>
                        <a:rPr lang="en-GB" strike="noStrike" dirty="0">
                          <a:latin typeface="Arial"/>
                        </a:rPr>
                        <a:t>Topics covered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25684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Dealing with metadata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Regional categorisation</a:t>
            </a:r>
          </a:p>
          <a:p>
            <a:r>
              <a:rPr lang="en-GB" dirty="0" smtClean="0"/>
              <a:t>Socio-economic status</a:t>
            </a:r>
          </a:p>
          <a:p>
            <a:pPr lvl="1"/>
            <a:r>
              <a:rPr lang="en-GB" dirty="0" smtClean="0"/>
              <a:t>Movement towards dual compatibility (with BNC1994 + modern approaches)</a:t>
            </a:r>
          </a:p>
          <a:p>
            <a:pPr lvl="1"/>
            <a:r>
              <a:rPr lang="en-GB" dirty="0" smtClean="0"/>
              <a:t>Movement towards nominal categorisation with data-driven analysis</a:t>
            </a:r>
          </a:p>
          <a:p>
            <a:pPr marL="57150" indent="0">
              <a:buNone/>
            </a:pPr>
            <a:endParaRPr lang="en-GB" dirty="0"/>
          </a:p>
          <a:p>
            <a:r>
              <a:rPr lang="en-GB" dirty="0" smtClean="0"/>
              <a:t>How far is too far?</a:t>
            </a:r>
          </a:p>
          <a:p>
            <a:pPr lvl="1"/>
            <a:r>
              <a:rPr lang="en-GB" dirty="0" smtClean="0"/>
              <a:t>Sexuality and religion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78244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“the </a:t>
            </a:r>
            <a:r>
              <a:rPr lang="en-GB" dirty="0"/>
              <a:t>concept of ‘dialect area’ as a fixed, tidy entity is ultimately a </a:t>
            </a:r>
            <a:r>
              <a:rPr lang="en-GB" dirty="0" smtClean="0"/>
              <a:t>myth” (</a:t>
            </a:r>
            <a:r>
              <a:rPr lang="en-GB" dirty="0" err="1" smtClean="0"/>
              <a:t>Kortmann</a:t>
            </a:r>
            <a:r>
              <a:rPr lang="en-GB" dirty="0" smtClean="0"/>
              <a:t> &amp; Upton 2008: 25)</a:t>
            </a:r>
          </a:p>
          <a:p>
            <a:r>
              <a:rPr lang="en-GB" dirty="0" smtClean="0"/>
              <a:t>Two approaches to analysing regional variation in corpus linguistics:</a:t>
            </a:r>
          </a:p>
          <a:p>
            <a:pPr marL="457200" lvl="1" indent="0">
              <a:buNone/>
            </a:pPr>
            <a:r>
              <a:rPr lang="en-GB" dirty="0" smtClean="0"/>
              <a:t>(1) Pre-suppose metadata categories and compare contents</a:t>
            </a:r>
          </a:p>
          <a:p>
            <a:pPr marL="457200" lvl="1" indent="0">
              <a:buNone/>
            </a:pPr>
            <a:r>
              <a:rPr lang="en-GB" dirty="0" smtClean="0"/>
              <a:t>(2) Data-driven: look at data and categorise</a:t>
            </a:r>
          </a:p>
          <a:p>
            <a:r>
              <a:rPr lang="en-GB" dirty="0" smtClean="0"/>
              <a:t>Aim: facilitate (1) and encourage (2)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18994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Spoken BNC1994</a:t>
            </a:r>
            <a:r>
              <a:rPr lang="en-GB" b="1" dirty="0" smtClean="0"/>
              <a:t>: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Crowdy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 smtClean="0"/>
              <a:t>	(1993: 260)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Recording location (</a:t>
            </a:r>
            <a:r>
              <a:rPr lang="en-GB" i="1" dirty="0" smtClean="0"/>
              <a:t>North/Midlands/South</a:t>
            </a:r>
            <a:r>
              <a:rPr lang="en-GB" dirty="0" smtClean="0"/>
              <a:t>)</a:t>
            </a:r>
          </a:p>
          <a:p>
            <a:r>
              <a:rPr lang="en-GB" dirty="0" smtClean="0"/>
              <a:t>‘Dialect/accent’ (</a:t>
            </a:r>
            <a:r>
              <a:rPr lang="en-GB" u="sng" dirty="0" smtClean="0"/>
              <a:t>32.9% speakers</a:t>
            </a:r>
            <a:r>
              <a:rPr lang="en-GB" dirty="0" smtClean="0"/>
              <a:t>)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0" name="Picture 9" descr="C:\Users\loverm\Dropbox\University\03 CASS\MA Modules\LING400B 120 Credit Dissertation\Readings\Design\BNC Regions 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001" y="404664"/>
            <a:ext cx="3918940" cy="434481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3980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is </a:t>
            </a:r>
            <a:r>
              <a:rPr lang="en-GB" u="sng" dirty="0" smtClean="0"/>
              <a:t>region</a:t>
            </a:r>
            <a:r>
              <a:rPr lang="en-GB" dirty="0" smtClean="0"/>
              <a:t> anyway? What are we trying to represent here?</a:t>
            </a:r>
          </a:p>
          <a:p>
            <a:pPr marL="0" indent="0">
              <a:buNone/>
            </a:pPr>
            <a:endParaRPr lang="en-GB" i="1" dirty="0"/>
          </a:p>
          <a:p>
            <a:r>
              <a:rPr lang="en-GB" dirty="0"/>
              <a:t>Birthplace</a:t>
            </a:r>
            <a:r>
              <a:rPr lang="en-GB" dirty="0" smtClean="0"/>
              <a:t>?</a:t>
            </a:r>
          </a:p>
          <a:p>
            <a:r>
              <a:rPr lang="en-GB" dirty="0" smtClean="0"/>
              <a:t>Recording location?</a:t>
            </a:r>
          </a:p>
          <a:p>
            <a:r>
              <a:rPr lang="en-GB" dirty="0"/>
              <a:t>Location of current residence</a:t>
            </a:r>
            <a:r>
              <a:rPr lang="en-GB" dirty="0" smtClean="0"/>
              <a:t>?</a:t>
            </a:r>
          </a:p>
          <a:p>
            <a:r>
              <a:rPr lang="en-GB" dirty="0" smtClean="0"/>
              <a:t>Location during acquisition?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06786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 – birthplace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hangingPunct="0">
              <a:buNone/>
            </a:pPr>
            <a:r>
              <a:rPr lang="en-GB" i="1" dirty="0"/>
              <a:t>My place of birth bears absolutely no relation to how I speak because I wasn’t brought up there; I was transported immediately somewhere else and brought up in a completely different place. But you wouldn’t know that from the form.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latin typeface="Gotham"/>
              </a:rPr>
              <a:t>@</a:t>
            </a:r>
            <a:r>
              <a:rPr lang="en-GB" dirty="0" err="1" smtClean="0">
                <a:latin typeface="Gotham"/>
              </a:rPr>
              <a:t>lovermob</a:t>
            </a:r>
            <a:endParaRPr lang="en-GB" dirty="0" smtClean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5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 – recording location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Recordings are not just made in the speakers’ home</a:t>
            </a:r>
          </a:p>
          <a:p>
            <a:r>
              <a:rPr lang="en-GB" dirty="0" smtClean="0"/>
              <a:t>Holidays, visiting friends/family </a:t>
            </a:r>
            <a:r>
              <a:rPr lang="en-GB" dirty="0" err="1" smtClean="0"/>
              <a:t>etc</a:t>
            </a:r>
            <a:r>
              <a:rPr lang="en-GB" dirty="0" smtClean="0"/>
              <a:t>…</a:t>
            </a:r>
          </a:p>
          <a:p>
            <a:r>
              <a:rPr lang="en-GB" dirty="0" smtClean="0"/>
              <a:t>Location of recording may have no sociolinguistic relationship to speaker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11855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Region – location of current residence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Chambers (1992: 680): “dialect acquirers make most of the lexical replacements they will make in the first two years”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dirty="0" smtClean="0"/>
              <a:t>Unreliable – where is the line?</a:t>
            </a:r>
          </a:p>
          <a:p>
            <a:r>
              <a:rPr lang="en-GB" dirty="0" smtClean="0"/>
              <a:t>Temporary idiolect features – new relationships, friendships etc.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98536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Region – location during acquisition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Stanford (2008: 567): even though childhood language acquisition takes place “in the midst of a highly variable input”, it is the time where “coherent linguistic identity” is formed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But…</a:t>
            </a:r>
            <a:endParaRPr lang="en-GB" b="1" dirty="0"/>
          </a:p>
          <a:p>
            <a:r>
              <a:rPr lang="en-GB" dirty="0" smtClean="0"/>
              <a:t>Like birthplace – people move around</a:t>
            </a:r>
          </a:p>
          <a:p>
            <a:r>
              <a:rPr lang="en-GB" dirty="0" smtClean="0"/>
              <a:t>Location </a:t>
            </a:r>
            <a:r>
              <a:rPr lang="en-GB" dirty="0"/>
              <a:t>≈</a:t>
            </a:r>
            <a:r>
              <a:rPr lang="en-GB" dirty="0" smtClean="0"/>
              <a:t> linguistic identity?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11566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Purely objective metadata seems insufficient</a:t>
            </a:r>
          </a:p>
          <a:p>
            <a:r>
              <a:rPr lang="en-GB" dirty="0" smtClean="0"/>
              <a:t>Subjective metadata offers an imperfect solution:</a:t>
            </a:r>
          </a:p>
          <a:p>
            <a:pPr marL="0" indent="0">
              <a:buNone/>
            </a:pPr>
            <a:r>
              <a:rPr lang="en-GB" b="1" dirty="0" smtClean="0"/>
              <a:t>Self-reported dialect</a:t>
            </a:r>
          </a:p>
          <a:p>
            <a:r>
              <a:rPr lang="en-GB" dirty="0" smtClean="0"/>
              <a:t>British Library’s Evolving English </a:t>
            </a:r>
            <a:r>
              <a:rPr lang="en-GB" dirty="0" err="1" smtClean="0"/>
              <a:t>WordBank</a:t>
            </a:r>
            <a:r>
              <a:rPr lang="en-GB" dirty="0" smtClean="0"/>
              <a:t> (2011)</a:t>
            </a:r>
          </a:p>
          <a:p>
            <a:r>
              <a:rPr lang="en-GB" dirty="0" smtClean="0"/>
              <a:t>E.g. “Geordie” = north east England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70079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Self-reported dialect categorisation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i="1" dirty="0"/>
              <a:t>Central midlands, north-east midlands, midlands, south midlands, north-west midlands</a:t>
            </a:r>
            <a:r>
              <a:rPr lang="en-GB" i="1" dirty="0" smtClean="0"/>
              <a:t>…</a:t>
            </a:r>
            <a:endParaRPr lang="en-GB" dirty="0" smtClean="0"/>
          </a:p>
          <a:p>
            <a:endParaRPr lang="en-GB" dirty="0" smtClean="0"/>
          </a:p>
          <a:p>
            <a:r>
              <a:rPr lang="en-GB" i="1" dirty="0" smtClean="0"/>
              <a:t>“southern”</a:t>
            </a:r>
          </a:p>
          <a:p>
            <a:r>
              <a:rPr lang="en-GB" i="1" dirty="0" smtClean="0"/>
              <a:t>“normal with a </a:t>
            </a:r>
            <a:r>
              <a:rPr lang="en-GB" i="1" dirty="0" err="1" smtClean="0"/>
              <a:t>brummy</a:t>
            </a:r>
            <a:r>
              <a:rPr lang="en-GB" i="1" dirty="0" smtClean="0"/>
              <a:t> twang”</a:t>
            </a:r>
          </a:p>
          <a:p>
            <a:r>
              <a:rPr lang="en-GB" i="1" dirty="0" smtClean="0"/>
              <a:t>“mixed northern/</a:t>
            </a:r>
            <a:r>
              <a:rPr lang="en-GB" i="1" dirty="0" err="1" smtClean="0"/>
              <a:t>somerset</a:t>
            </a:r>
            <a:r>
              <a:rPr lang="en-GB" i="1" dirty="0" smtClean="0"/>
              <a:t>/</a:t>
            </a:r>
            <a:r>
              <a:rPr lang="en-GB" i="1" dirty="0" err="1" smtClean="0"/>
              <a:t>rp</a:t>
            </a:r>
            <a:r>
              <a:rPr lang="en-GB" i="1" dirty="0" smtClean="0"/>
              <a:t>”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43331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Dialect categorisation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BNC1994: it’s a mess</a:t>
            </a:r>
          </a:p>
          <a:p>
            <a:r>
              <a:rPr lang="en-GB" dirty="0" smtClean="0"/>
              <a:t>Office for National Statistics’ scheme:</a:t>
            </a:r>
          </a:p>
          <a:p>
            <a:r>
              <a:rPr lang="en-GB" i="1" dirty="0" smtClean="0"/>
              <a:t>Nomenclature of Territorial Units for Statistics (NUTS)</a:t>
            </a:r>
          </a:p>
          <a:p>
            <a:r>
              <a:rPr lang="en-GB" dirty="0" smtClean="0"/>
              <a:t>Used in the census (ONS 2013)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801743" y="3861048"/>
            <a:ext cx="2880320" cy="2077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(1) North East</a:t>
            </a:r>
          </a:p>
          <a:p>
            <a:pPr marL="0" indent="0">
              <a:buNone/>
            </a:pPr>
            <a:r>
              <a:rPr lang="en-GB" dirty="0"/>
              <a:t>(2) North West</a:t>
            </a:r>
          </a:p>
          <a:p>
            <a:pPr marL="0" indent="0">
              <a:buNone/>
            </a:pPr>
            <a:r>
              <a:rPr lang="en-GB" dirty="0"/>
              <a:t>(3) Merseyside</a:t>
            </a:r>
          </a:p>
          <a:p>
            <a:pPr marL="0" indent="0">
              <a:buNone/>
            </a:pPr>
            <a:r>
              <a:rPr lang="en-GB" dirty="0"/>
              <a:t>(4) Yorkshire &amp; Humberside</a:t>
            </a:r>
          </a:p>
          <a:p>
            <a:pPr marL="0" indent="0">
              <a:buNone/>
            </a:pPr>
            <a:r>
              <a:rPr lang="en-GB" dirty="0"/>
              <a:t>(5) East Midlands</a:t>
            </a:r>
          </a:p>
          <a:p>
            <a:pPr marL="0" indent="0">
              <a:buNone/>
            </a:pPr>
            <a:r>
              <a:rPr lang="en-GB" dirty="0"/>
              <a:t>(6) West Midlands</a:t>
            </a:r>
          </a:p>
          <a:p>
            <a:pPr marL="0" indent="0">
              <a:buNone/>
            </a:pPr>
            <a:r>
              <a:rPr lang="en-GB" dirty="0"/>
              <a:t>(7) </a:t>
            </a:r>
            <a:r>
              <a:rPr lang="en-GB" dirty="0" smtClean="0"/>
              <a:t>Eastern</a:t>
            </a:r>
            <a:endParaRPr lang="en-GB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995936" y="3861048"/>
            <a:ext cx="2880320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(8) London</a:t>
            </a:r>
          </a:p>
          <a:p>
            <a:pPr marL="0" indent="0">
              <a:buNone/>
            </a:pPr>
            <a:r>
              <a:rPr lang="en-GB" dirty="0"/>
              <a:t>(9) South East</a:t>
            </a:r>
          </a:p>
          <a:p>
            <a:pPr marL="0" indent="0">
              <a:buNone/>
            </a:pPr>
            <a:r>
              <a:rPr lang="en-GB" dirty="0"/>
              <a:t>(10) South West</a:t>
            </a:r>
          </a:p>
          <a:p>
            <a:pPr marL="0" indent="0">
              <a:buNone/>
            </a:pPr>
            <a:r>
              <a:rPr lang="en-GB" dirty="0"/>
              <a:t>(11) Wales</a:t>
            </a:r>
          </a:p>
          <a:p>
            <a:pPr marL="0" indent="0">
              <a:buNone/>
            </a:pPr>
            <a:r>
              <a:rPr lang="en-GB" dirty="0"/>
              <a:t>(12) Scotland</a:t>
            </a:r>
          </a:p>
          <a:p>
            <a:pPr marL="0" indent="0" hangingPunct="0">
              <a:buNone/>
            </a:pPr>
            <a:r>
              <a:rPr lang="en-GB" dirty="0"/>
              <a:t>(13) Northern Ireland  </a:t>
            </a:r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53676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Dialect in the Spoken BNC2014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8602362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49217" y="2708920"/>
            <a:ext cx="224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Comparable with Spoken BNC1994 too!</a:t>
            </a:r>
            <a:endParaRPr lang="en-GB" dirty="0"/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2127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Dialect in the Spoken BNC2014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4" t="30884" r="36067" b="47907"/>
          <a:stretch/>
        </p:blipFill>
        <p:spPr bwMode="auto">
          <a:xfrm>
            <a:off x="922372" y="1196752"/>
            <a:ext cx="6584269" cy="200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51854" r="51160" b="21112"/>
          <a:stretch/>
        </p:blipFill>
        <p:spPr bwMode="auto">
          <a:xfrm>
            <a:off x="993983" y="3068960"/>
            <a:ext cx="6512659" cy="255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06755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“Geordie”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6285771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75587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“Southern”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7777947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77686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“Normal with a </a:t>
            </a:r>
            <a:r>
              <a:rPr lang="en-GB" dirty="0" err="1" smtClean="0"/>
              <a:t>brummy</a:t>
            </a:r>
            <a:r>
              <a:rPr lang="en-GB" dirty="0" smtClean="0"/>
              <a:t> twang”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294024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45681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“Mixed northern/</a:t>
            </a:r>
            <a:r>
              <a:rPr lang="en-GB" dirty="0" err="1" smtClean="0"/>
              <a:t>somerset</a:t>
            </a:r>
            <a:r>
              <a:rPr lang="en-GB" dirty="0" smtClean="0"/>
              <a:t>/</a:t>
            </a:r>
            <a:r>
              <a:rPr lang="en-GB" dirty="0" err="1" smtClean="0"/>
              <a:t>rp</a:t>
            </a:r>
            <a:r>
              <a:rPr lang="en-GB" dirty="0" smtClean="0"/>
              <a:t>”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2720820"/>
              </p:ext>
            </p:extLst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76924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Evaluating this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Montgomery (2012) – we aren’t very good at judging dialect boundaries reliably – perceptual dialectology</a:t>
            </a:r>
          </a:p>
          <a:p>
            <a:pPr lvl="1"/>
            <a:r>
              <a:rPr lang="en-GB" dirty="0" smtClean="0"/>
              <a:t>One speaker’s “southern” might be another speaker’s “midlands”</a:t>
            </a:r>
          </a:p>
          <a:p>
            <a:r>
              <a:rPr lang="en-GB" dirty="0" smtClean="0"/>
              <a:t>Requires some inference – i.e. a subjective metadata set</a:t>
            </a:r>
          </a:p>
          <a:p>
            <a:r>
              <a:rPr lang="en-GB" dirty="0" smtClean="0"/>
              <a:t>Contradictions in speaker reports</a:t>
            </a:r>
          </a:p>
          <a:p>
            <a:pPr marL="0" indent="0">
              <a:buNone/>
            </a:pPr>
            <a:r>
              <a:rPr lang="en-GB" b="1" dirty="0" smtClean="0"/>
              <a:t>But…</a:t>
            </a:r>
          </a:p>
          <a:p>
            <a:r>
              <a:rPr lang="en-GB" dirty="0" smtClean="0"/>
              <a:t>More reliable method than BNC1994 – speak for yourself!</a:t>
            </a:r>
          </a:p>
          <a:p>
            <a:r>
              <a:rPr lang="en-GB" dirty="0" smtClean="0"/>
              <a:t>The best we can get for a top-down scheme</a:t>
            </a:r>
          </a:p>
          <a:p>
            <a:endParaRPr lang="en-GB" dirty="0" smtClean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49774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Regional distribution so far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47080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Socio-economic status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Assumption</a:t>
            </a:r>
            <a:r>
              <a:rPr lang="en-GB" dirty="0" smtClean="0"/>
              <a:t>: to </a:t>
            </a:r>
            <a:r>
              <a:rPr lang="en-GB" b="1" dirty="0" smtClean="0"/>
              <a:t>rank</a:t>
            </a:r>
            <a:r>
              <a:rPr lang="en-GB" dirty="0" smtClean="0"/>
              <a:t> according to socio-economic </a:t>
            </a:r>
            <a:r>
              <a:rPr lang="en-GB" b="1" dirty="0" smtClean="0"/>
              <a:t>status</a:t>
            </a:r>
            <a:r>
              <a:rPr lang="en-GB" dirty="0" smtClean="0"/>
              <a:t> = ordinal</a:t>
            </a:r>
          </a:p>
          <a:p>
            <a:r>
              <a:rPr lang="en-GB" dirty="0" smtClean="0"/>
              <a:t>My aim: encourage nominal use and allow data to do the </a:t>
            </a:r>
            <a:r>
              <a:rPr lang="en-GB" dirty="0" smtClean="0"/>
              <a:t>talking (pun intended)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1277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BNC1994: Social Grade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4870974"/>
              </p:ext>
            </p:extLst>
          </p:nvPr>
        </p:nvGraphicFramePr>
        <p:xfrm>
          <a:off x="546665" y="1297571"/>
          <a:ext cx="6391398" cy="3291840"/>
        </p:xfrm>
        <a:graphic>
          <a:graphicData uri="http://schemas.openxmlformats.org/drawingml/2006/table">
            <a:tbl>
              <a:tblPr firstRow="1" firstCol="1" bandRow="1"/>
              <a:tblGrid>
                <a:gridCol w="5845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068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6037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Code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Higher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Intermediate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C1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Supervisory, clerical and junior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C2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Semi-skilled and unskilled manual workers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E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State pensioners, casual and lowest grade workers, unemployed with state benefits only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94997" y="3995772"/>
            <a:ext cx="122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(NRS 2014)</a:t>
            </a:r>
            <a:endParaRPr lang="en-GB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46663" y="4640753"/>
            <a:ext cx="6113567" cy="11369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Dominant in market research (Collis 2009)</a:t>
            </a:r>
          </a:p>
          <a:p>
            <a:r>
              <a:rPr lang="en-GB" sz="2400" dirty="0" smtClean="0"/>
              <a:t>Few categories = low detail</a:t>
            </a:r>
          </a:p>
          <a:p>
            <a:r>
              <a:rPr lang="en-GB" sz="2400" dirty="0" smtClean="0"/>
              <a:t>Category E particularly </a:t>
            </a:r>
            <a:r>
              <a:rPr lang="en-GB" sz="2400" dirty="0" smtClean="0"/>
              <a:t>problematic</a:t>
            </a:r>
            <a:endParaRPr lang="en-GB" sz="2400" dirty="0" smtClean="0"/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98374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Social Class based on Occupation (SC)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149080"/>
            <a:ext cx="8229600" cy="161460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Government scheme 1913-2001 (</a:t>
            </a:r>
            <a:r>
              <a:rPr lang="en-GB" dirty="0" err="1" smtClean="0"/>
              <a:t>Stuchbury</a:t>
            </a:r>
            <a:r>
              <a:rPr lang="en-GB" dirty="0" smtClean="0"/>
              <a:t> 2013)</a:t>
            </a:r>
          </a:p>
          <a:p>
            <a:r>
              <a:rPr lang="en-GB" dirty="0" smtClean="0"/>
              <a:t>Only applicable to those with an occupation</a:t>
            </a:r>
          </a:p>
          <a:p>
            <a:r>
              <a:rPr lang="en-GB" dirty="0" smtClean="0"/>
              <a:t>“A hierarchy in relation to social standing or occupational skill” (Rose &amp; </a:t>
            </a:r>
            <a:r>
              <a:rPr lang="en-GB" dirty="0" err="1" smtClean="0"/>
              <a:t>Pevalin</a:t>
            </a:r>
            <a:r>
              <a:rPr lang="en-GB" dirty="0" smtClean="0"/>
              <a:t> 2005: 10)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863028"/>
              </p:ext>
            </p:extLst>
          </p:nvPr>
        </p:nvGraphicFramePr>
        <p:xfrm>
          <a:off x="1737102" y="1412776"/>
          <a:ext cx="5760640" cy="2486008"/>
        </p:xfrm>
        <a:graphic>
          <a:graphicData uri="http://schemas.openxmlformats.org/drawingml/2006/table">
            <a:tbl>
              <a:tblPr firstRow="1" firstCol="1" bandRow="1"/>
              <a:tblGrid>
                <a:gridCol w="14776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829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Social classes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Professional occupations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II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Managerial </a:t>
                      </a: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and technical occupations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III N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non-manual occupations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III M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manual occupations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IV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Partly-skilled occupations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V</a:t>
                      </a:r>
                      <a:endParaRPr lang="en-GB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Unskilled occupations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2146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Socio-economic group (SEG)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478455"/>
            <a:ext cx="8229600" cy="161460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Government scheme 1951-2001 (</a:t>
            </a:r>
            <a:r>
              <a:rPr lang="en-GB" dirty="0" err="1" smtClean="0"/>
              <a:t>Stuchbury</a:t>
            </a:r>
            <a:r>
              <a:rPr lang="en-GB" dirty="0" smtClean="0"/>
              <a:t> 2013)</a:t>
            </a:r>
          </a:p>
          <a:p>
            <a:r>
              <a:rPr lang="en-GB" dirty="0"/>
              <a:t>Not </a:t>
            </a:r>
            <a:r>
              <a:rPr lang="en-GB" dirty="0" err="1"/>
              <a:t>ordinally</a:t>
            </a:r>
            <a:r>
              <a:rPr lang="en-GB" dirty="0"/>
              <a:t> ranked (</a:t>
            </a:r>
            <a:r>
              <a:rPr lang="en-GB" dirty="0" err="1"/>
              <a:t>Stuchbury</a:t>
            </a:r>
            <a:r>
              <a:rPr lang="en-GB" dirty="0"/>
              <a:t> 2013</a:t>
            </a:r>
            <a:r>
              <a:rPr lang="en-GB" dirty="0" smtClean="0"/>
              <a:t>)</a:t>
            </a:r>
          </a:p>
          <a:p>
            <a:r>
              <a:rPr lang="en-GB" dirty="0" smtClean="0"/>
              <a:t>Again, only applicable to those with an occupation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533277"/>
              </p:ext>
            </p:extLst>
          </p:nvPr>
        </p:nvGraphicFramePr>
        <p:xfrm>
          <a:off x="395536" y="1412776"/>
          <a:ext cx="5062119" cy="2742949"/>
        </p:xfrm>
        <a:graphic>
          <a:graphicData uri="http://schemas.openxmlformats.org/drawingml/2006/table">
            <a:tbl>
              <a:tblPr firstRow="1" firstCol="1" bandRow="1"/>
              <a:tblGrid>
                <a:gridCol w="7200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420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3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Socio-economic categories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1.1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Employers in industry, commerce, etc. - large establishments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356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1.2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Managers in central and local government, industry, commerce, etc. - large establishments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2.1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Employers in industry, commerce, etc. - small establishments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2.2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Managers in industry, commerce, etc. - small establishments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Professional workers - self-employed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Professional workers - employees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5.1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Ancillary workers and artists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5.2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Foremen and supervisors - non-manual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Junior non-manual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Personal service workers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324344"/>
              </p:ext>
            </p:extLst>
          </p:nvPr>
        </p:nvGraphicFramePr>
        <p:xfrm>
          <a:off x="5508104" y="1988840"/>
          <a:ext cx="3292659" cy="2156601"/>
        </p:xfrm>
        <a:graphic>
          <a:graphicData uri="http://schemas.openxmlformats.org/drawingml/2006/table">
            <a:tbl>
              <a:tblPr firstRow="1" firstCol="1" bandRow="1"/>
              <a:tblGrid>
                <a:gridCol w="3403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Foremen and supervisors - manual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Semi-skilled manual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Unskilled manual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Own account workers (other than professional)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Famers - employers and managers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Farmers - own account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Agricultural workers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16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Members of armed forces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67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17</a:t>
                      </a:r>
                      <a:endParaRPr lang="en-GB" sz="1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Inadequately described and not stated occupations</a:t>
                      </a:r>
                      <a:endParaRPr lang="en-GB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168" marR="6416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0694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19" y="0"/>
            <a:ext cx="7499176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NS-SEC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581128"/>
            <a:ext cx="8229600" cy="1614600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Government standard – 2001-present </a:t>
            </a:r>
          </a:p>
          <a:p>
            <a:r>
              <a:rPr lang="en-GB" dirty="0" smtClean="0"/>
              <a:t>More categories than Social Grade</a:t>
            </a:r>
          </a:p>
          <a:p>
            <a:r>
              <a:rPr lang="en-GB" dirty="0" smtClean="0"/>
              <a:t>Nominal: “</a:t>
            </a:r>
            <a:r>
              <a:rPr lang="en-GB" dirty="0" err="1" smtClean="0"/>
              <a:t>ordinality</a:t>
            </a:r>
            <a:r>
              <a:rPr lang="en-GB" dirty="0" smtClean="0"/>
              <a:t>…should not be assumed and analyses should be performed by assuming </a:t>
            </a:r>
            <a:r>
              <a:rPr lang="en-GB" dirty="0" err="1" smtClean="0"/>
              <a:t>nominality</a:t>
            </a:r>
            <a:r>
              <a:rPr lang="en-GB" dirty="0" smtClean="0"/>
              <a:t>” (Rose &amp; O’Reilly 1998: 4)</a:t>
            </a:r>
          </a:p>
          <a:p>
            <a:r>
              <a:rPr lang="en-GB" dirty="0" smtClean="0"/>
              <a:t>Automatic coding from occupation = consistency</a:t>
            </a: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277896"/>
              </p:ext>
            </p:extLst>
          </p:nvPr>
        </p:nvGraphicFramePr>
        <p:xfrm>
          <a:off x="1619672" y="980728"/>
          <a:ext cx="4991735" cy="3566160"/>
        </p:xfrm>
        <a:graphic>
          <a:graphicData uri="http://schemas.openxmlformats.org/drawingml/2006/table">
            <a:tbl>
              <a:tblPr firstRow="1" firstCol="1" bandRow="1"/>
              <a:tblGrid>
                <a:gridCol w="609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821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52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Class</a:t>
                      </a:r>
                      <a:endParaRPr lang="en-GB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Analytic class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Higher managerial, administrative and professional occupations</a:t>
                      </a:r>
                      <a:endParaRPr lang="en-GB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1.1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Large employers and higher managerial and administrative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1.2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Higher professional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Lower managerial, administrative and professional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Intermediate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Small employers and own account workers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Lower supervisory and technical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Semi-routine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Routine occupations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Never worked and long-term unemployed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  <a:ea typeface="Calibri"/>
                          <a:cs typeface="Times New Roman"/>
                        </a:rPr>
                        <a:t>*</a:t>
                      </a:r>
                      <a:endParaRPr lang="en-GB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Students/unclassifiable</a:t>
                      </a:r>
                      <a:endParaRPr lang="en-GB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795721" y="3923640"/>
            <a:ext cx="1421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(ONS 2010)</a:t>
            </a:r>
            <a:endParaRPr lang="en-GB" dirty="0"/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9439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Socio-economic status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Decision</a:t>
            </a:r>
          </a:p>
          <a:p>
            <a:r>
              <a:rPr lang="en-GB" dirty="0" smtClean="0"/>
              <a:t>Code using NS-SEC from occupation</a:t>
            </a:r>
          </a:p>
          <a:p>
            <a:r>
              <a:rPr lang="en-GB" dirty="0" smtClean="0"/>
              <a:t>Automatic mapping from NS-SEC -&gt; Social Grade for backwards compatibility with BNC1994</a:t>
            </a:r>
          </a:p>
          <a:p>
            <a:r>
              <a:rPr lang="en-GB" dirty="0" smtClean="0"/>
              <a:t>Plan: attempt to retrofit the old data onto NS-SEC for two-way comparison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02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19" y="0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Mapping NS-SEC onto Social Grade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268723"/>
              </p:ext>
            </p:extLst>
          </p:nvPr>
        </p:nvGraphicFramePr>
        <p:xfrm>
          <a:off x="417364" y="980728"/>
          <a:ext cx="7076826" cy="4639058"/>
        </p:xfrm>
        <a:graphic>
          <a:graphicData uri="http://schemas.openxmlformats.org/drawingml/2006/table">
            <a:tbl>
              <a:tblPr firstRow="1" firstCol="1" bandRow="1"/>
              <a:tblGrid>
                <a:gridCol w="7422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578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509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850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065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NS-SEC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MAPS ON TO…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SG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managerial, administrative and professional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037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Large employers and higher managerial and administrative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professional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Lower managerial, administrative and professional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Intermediate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Intermediate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Supervisory, clerical and junior managerial, administrative and professional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Small employers and own account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Lower supervisory and technical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C2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Semi-routine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Semi-skilled and unskilled manual workers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Routine occupations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Never worked and long-term unemployed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State pensioners, casual and lowest grade workers, unemployed with state benefits only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Students/unclassifiable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520825" y="189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32345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Socio-economic status distribution so far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8178472"/>
              </p:ext>
            </p:extLst>
          </p:nvPr>
        </p:nvGraphicFramePr>
        <p:xfrm>
          <a:off x="739771" y="1484784"/>
          <a:ext cx="756084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51554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Socio-economic status distribution so far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713719"/>
              </p:ext>
            </p:extLst>
          </p:nvPr>
        </p:nvGraphicFramePr>
        <p:xfrm>
          <a:off x="251520" y="1484784"/>
          <a:ext cx="842493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6760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Socio-economic status distribution </a:t>
            </a:r>
            <a:r>
              <a:rPr lang="en-GB" dirty="0" smtClean="0"/>
              <a:t>(BNC1994)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7580531"/>
              </p:ext>
            </p:extLst>
          </p:nvPr>
        </p:nvGraphicFramePr>
        <p:xfrm>
          <a:off x="546664" y="1700808"/>
          <a:ext cx="7913767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6341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far is too far?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/>
          </a:bodyPr>
          <a:lstStyle/>
          <a:p>
            <a:r>
              <a:rPr lang="en-GB" dirty="0" smtClean="0"/>
              <a:t>Pilot stage (30 speakers) – some </a:t>
            </a:r>
            <a:r>
              <a:rPr lang="en-GB" dirty="0" smtClean="0"/>
              <a:t>new categories </a:t>
            </a:r>
            <a:r>
              <a:rPr lang="en-GB" dirty="0" smtClean="0"/>
              <a:t>dropped</a:t>
            </a:r>
          </a:p>
          <a:p>
            <a:r>
              <a:rPr lang="en-GB" dirty="0" smtClean="0"/>
              <a:t>Why? Many speakers refused to answer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Sexuality	17/30 </a:t>
            </a:r>
            <a:r>
              <a:rPr lang="en-GB" i="1" dirty="0" smtClean="0"/>
              <a:t>[prefer not to say]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Religion	16/30 </a:t>
            </a:r>
            <a:r>
              <a:rPr lang="en-GB" i="1" dirty="0" smtClean="0"/>
              <a:t>[prefer not to say]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57697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far is too far?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 fontScale="92500"/>
          </a:bodyPr>
          <a:lstStyle/>
          <a:p>
            <a:r>
              <a:rPr lang="en-GB" i="1" dirty="0"/>
              <a:t>I wasn’t quite sure why you needed to know sexual preference on there, but I suppose if you’re looking at how different factions use language and differences in language then that could be important</a:t>
            </a:r>
            <a:r>
              <a:rPr lang="en-GB" i="1" dirty="0" smtClean="0"/>
              <a:t>.</a:t>
            </a:r>
          </a:p>
          <a:p>
            <a:r>
              <a:rPr lang="en-GB" i="1" dirty="0"/>
              <a:t>There was some discussion about why you needed to know things like sexuality and religion. And some people said prefer not to say</a:t>
            </a:r>
            <a:r>
              <a:rPr lang="en-GB" i="1" dirty="0" smtClean="0"/>
              <a:t>.</a:t>
            </a:r>
            <a:endParaRPr lang="en-GB" i="1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10657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far is too far?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/>
          </a:bodyPr>
          <a:lstStyle/>
          <a:p>
            <a:r>
              <a:rPr lang="en-GB" dirty="0" smtClean="0"/>
              <a:t>17/30 disclosed sexuality </a:t>
            </a:r>
          </a:p>
          <a:p>
            <a:r>
              <a:rPr lang="en-GB" dirty="0" smtClean="0"/>
              <a:t>2/17 </a:t>
            </a:r>
            <a:r>
              <a:rPr lang="en-GB" i="1" dirty="0" smtClean="0"/>
              <a:t>[homosexual]</a:t>
            </a:r>
          </a:p>
          <a:p>
            <a:r>
              <a:rPr lang="en-GB" dirty="0" smtClean="0"/>
              <a:t>A very large corpus would be required to overcome this difference in order to compare language of different sexualities</a:t>
            </a:r>
            <a:endParaRPr lang="en-GB" i="1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5944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7544" y="1237717"/>
            <a:ext cx="8229600" cy="481975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Self-reported speaker dialect &gt; objective categories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Social Grade is outdated – NS-SEC gives new life to new and old data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Both need to be defined clearly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Balance between comparability &amp; improvement &amp; representativeness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Top-down categorisation is crucial, but limited, &amp; new schemes should emerge from the data</a:t>
            </a:r>
            <a:endParaRPr lang="en-GB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Even though not ideal, we do have to be sensitive to speaker perceptions of the research</a:t>
            </a:r>
          </a:p>
          <a:p>
            <a:pPr>
              <a:lnSpc>
                <a:spcPct val="100000"/>
              </a:lnSpc>
            </a:pPr>
            <a:r>
              <a:rPr lang="en-GB" dirty="0" smtClean="0">
                <a:solidFill>
                  <a:srgbClr val="000000"/>
                </a:solidFill>
              </a:rPr>
              <a:t>No one corpus can serve every imaginable purpose – and that’s okay!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415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lvl="0" hangingPunct="0"/>
            <a:r>
              <a:rPr lang="en-GB" sz="1000" dirty="0"/>
              <a:t>British Library. (2011). Evolving English </a:t>
            </a:r>
            <a:r>
              <a:rPr lang="en-GB" sz="1000" dirty="0" err="1"/>
              <a:t>WordBank</a:t>
            </a:r>
            <a:r>
              <a:rPr lang="en-GB" sz="1000" dirty="0"/>
              <a:t>. Accessed 07 June 2016 at: </a:t>
            </a:r>
            <a:r>
              <a:rPr lang="en-GB" sz="1000" u="sng" dirty="0">
                <a:hlinkClick r:id="rId2"/>
              </a:rPr>
              <a:t>http://sounds.bl.uk/Accents-and-dialects/Evolving-English-WordBank/</a:t>
            </a:r>
            <a:endParaRPr lang="en-GB" sz="1000" dirty="0"/>
          </a:p>
          <a:p>
            <a:pPr lvl="0" hangingPunct="0"/>
            <a:r>
              <a:rPr lang="en-GB" sz="1000" dirty="0"/>
              <a:t>Chambers, J.K. (1992). Dialect Acquisition. </a:t>
            </a:r>
            <a:r>
              <a:rPr lang="en-GB" sz="1000" i="1" dirty="0"/>
              <a:t>Language, 68</a:t>
            </a:r>
            <a:r>
              <a:rPr lang="en-GB" sz="1000" dirty="0"/>
              <a:t>(4): 673-705. </a:t>
            </a:r>
          </a:p>
          <a:p>
            <a:pPr lvl="0" hangingPunct="0"/>
            <a:r>
              <a:rPr lang="en-GB" sz="1000" dirty="0"/>
              <a:t>Collis, D. (2009). </a:t>
            </a:r>
            <a:r>
              <a:rPr lang="en-GB" sz="1000" i="1" dirty="0"/>
              <a:t>Social Grade: A Classification Tool. </a:t>
            </a:r>
            <a:r>
              <a:rPr lang="en-GB" sz="1000" dirty="0"/>
              <a:t>Retrieved 06 January 2015 from </a:t>
            </a:r>
            <a:r>
              <a:rPr lang="en-GB" sz="1000" dirty="0" err="1"/>
              <a:t>Ipsos</a:t>
            </a:r>
            <a:r>
              <a:rPr lang="en-GB" sz="1000" dirty="0"/>
              <a:t> </a:t>
            </a:r>
            <a:r>
              <a:rPr lang="en-GB" sz="1000" dirty="0" err="1"/>
              <a:t>MediaCT</a:t>
            </a:r>
            <a:r>
              <a:rPr lang="en-GB" sz="1000" dirty="0"/>
              <a:t>: </a:t>
            </a:r>
            <a:r>
              <a:rPr lang="en-GB" sz="1000" u="sng" dirty="0">
                <a:hlinkClick r:id="rId3"/>
              </a:rPr>
              <a:t>https://www.google.co.uk/url?sa=t&amp;rct=j&amp;q=&amp;esrc=s&amp;source=web&amp;cd=1&amp;ved=0ahUKEwiSlL7VjJXKAhUGiRoKHUahA0oQFggsMAA&amp;url=https%3A%2F%2Fwww.ipsos-mori.com%2FDownloadPublication%2F1285_MediaCT_thoughtpiece_Social_Grade_July09_V3_WEB.pdf&amp;usg=AFQjCNFYK_7QUoBKdeQhxFj6M8E2v8iplA&amp;sig2=7ta53WYV0K9JufBZgLcYhw&amp;cad=rja</a:t>
            </a:r>
            <a:endParaRPr lang="en-GB" sz="1000" dirty="0"/>
          </a:p>
          <a:p>
            <a:pPr lvl="0" hangingPunct="0"/>
            <a:r>
              <a:rPr lang="en-GB" sz="1000" dirty="0" err="1"/>
              <a:t>Crowdy</a:t>
            </a:r>
            <a:r>
              <a:rPr lang="en-GB" sz="1000" dirty="0"/>
              <a:t>, S. (1993). Spoken Corpus Design. </a:t>
            </a:r>
            <a:r>
              <a:rPr lang="en-GB" sz="1000" i="1" dirty="0"/>
              <a:t>Literary and Linguistic Computing, 8</a:t>
            </a:r>
            <a:r>
              <a:rPr lang="en-GB" sz="1000" dirty="0"/>
              <a:t>(4), 259-265.</a:t>
            </a:r>
          </a:p>
          <a:p>
            <a:pPr lvl="0" hangingPunct="0"/>
            <a:r>
              <a:rPr lang="en-GB" sz="1000" dirty="0" err="1"/>
              <a:t>Kortmann</a:t>
            </a:r>
            <a:r>
              <a:rPr lang="en-GB" sz="1000" dirty="0"/>
              <a:t>, B. and Upton, C. (2008) Introduction: varieties of English in the British Isles. In </a:t>
            </a:r>
            <a:r>
              <a:rPr lang="en-GB" sz="1000" dirty="0" err="1"/>
              <a:t>Kortmann</a:t>
            </a:r>
            <a:r>
              <a:rPr lang="en-GB" sz="1000" dirty="0"/>
              <a:t>, B. and Upton, C. (eds.) </a:t>
            </a:r>
            <a:r>
              <a:rPr lang="en-GB" sz="1000" i="1" dirty="0"/>
              <a:t>Varieties of English: The British Isles</a:t>
            </a:r>
            <a:r>
              <a:rPr lang="en-GB" sz="1000" dirty="0"/>
              <a:t>. Berlin: Mouton de </a:t>
            </a:r>
            <a:r>
              <a:rPr lang="en-GB" sz="1000" dirty="0" err="1"/>
              <a:t>Gruyter</a:t>
            </a:r>
            <a:r>
              <a:rPr lang="en-GB" sz="1000" dirty="0"/>
              <a:t>. Pp. 23-32.</a:t>
            </a:r>
          </a:p>
          <a:p>
            <a:pPr lvl="0" hangingPunct="0"/>
            <a:r>
              <a:rPr lang="en-GB" sz="1000" dirty="0"/>
              <a:t>Montgomery, C. (2012), The effect of proximity in perceptual dialectology. Journal of Sociolinguistics, 16: 638–668. </a:t>
            </a:r>
            <a:r>
              <a:rPr lang="en-GB" sz="1000" dirty="0" err="1"/>
              <a:t>doi</a:t>
            </a:r>
            <a:r>
              <a:rPr lang="en-GB" sz="1000" dirty="0"/>
              <a:t>: 10.1111/josl.12003</a:t>
            </a:r>
          </a:p>
          <a:p>
            <a:pPr lvl="0" hangingPunct="0"/>
            <a:r>
              <a:rPr lang="en-GB" sz="1000" dirty="0"/>
              <a:t>NRS. (2014). </a:t>
            </a:r>
            <a:r>
              <a:rPr lang="en-GB" sz="1000" i="1" dirty="0"/>
              <a:t>Social Grade.</a:t>
            </a:r>
            <a:r>
              <a:rPr lang="en-GB" sz="1000" dirty="0"/>
              <a:t> Retrieved January 04, 2016, from National Readership Survey:  </a:t>
            </a:r>
            <a:r>
              <a:rPr lang="en-GB" sz="1000" u="sng" dirty="0">
                <a:hlinkClick r:id="rId4"/>
              </a:rPr>
              <a:t>http://www.nrs.co.uk/nrs-print/lifestyle-and-classification-data/social-grade/</a:t>
            </a:r>
            <a:endParaRPr lang="en-GB" sz="1000" dirty="0"/>
          </a:p>
          <a:p>
            <a:pPr lvl="0" hangingPunct="0"/>
            <a:r>
              <a:rPr lang="en-GB" sz="1000" dirty="0"/>
              <a:t>Office for National Statistics. (2010c). </a:t>
            </a:r>
            <a:r>
              <a:rPr lang="en-GB" sz="1000" i="1" dirty="0"/>
              <a:t>The National Statistics Socio-economic Classification (NS-SEC rebased on the SOC2010).</a:t>
            </a:r>
            <a:r>
              <a:rPr lang="en-GB" sz="1000" dirty="0"/>
              <a:t> Retrieved December 12, 2013, from Office for National Statistics: </a:t>
            </a:r>
            <a:r>
              <a:rPr lang="en-GB" sz="1000" u="sng" dirty="0">
                <a:hlinkClick r:id="rId5"/>
              </a:rPr>
              <a:t>http://www.ons.gov.uk/ons/guide-method/classifications/current-standard-classifications/soc2010/soc2010-volume-3-ns-sec--rebased-on-soc2010--user-manual/index.html</a:t>
            </a:r>
            <a:endParaRPr lang="en-GB" sz="1000" dirty="0"/>
          </a:p>
          <a:p>
            <a:pPr lvl="0" hangingPunct="0"/>
            <a:r>
              <a:rPr lang="en-GB" sz="1000" dirty="0"/>
              <a:t>Office for National Statistics. (2013). </a:t>
            </a:r>
            <a:r>
              <a:rPr lang="en-GB" sz="1000" i="1" dirty="0"/>
              <a:t>Region and Country Profiles, Key Statistics, December 2013.</a:t>
            </a:r>
            <a:r>
              <a:rPr lang="en-GB" sz="1000" dirty="0"/>
              <a:t> Accessed 05 February 2015 at: </a:t>
            </a:r>
            <a:r>
              <a:rPr lang="en-GB" sz="1000" u="sng" dirty="0">
                <a:hlinkClick r:id="rId6"/>
              </a:rPr>
              <a:t>http://www.ons.gov.uk/ons/publications/re-reference-tables.html?edition=tcm%3A77-337674</a:t>
            </a:r>
            <a:endParaRPr lang="en-GB" sz="1000" dirty="0"/>
          </a:p>
          <a:p>
            <a:pPr lvl="0" hangingPunct="0"/>
            <a:r>
              <a:rPr lang="en-GB" sz="1000" dirty="0"/>
              <a:t>Rose, D. &amp; O’Reilly, K. (1998). </a:t>
            </a:r>
            <a:r>
              <a:rPr lang="en-GB" sz="1000" i="1" dirty="0"/>
              <a:t>The ESRC Review of Government Social Classifications.</a:t>
            </a:r>
            <a:r>
              <a:rPr lang="en-GB" sz="1000" dirty="0"/>
              <a:t> London &amp; Swindon: Office for National Statistics &amp; Economic and Social Research Council. Retrieved 05 January 2016 from the Office for National Statistics: </a:t>
            </a:r>
            <a:r>
              <a:rPr lang="en-GB" sz="1000" u="sng" dirty="0">
                <a:hlinkClick r:id="rId7"/>
              </a:rPr>
              <a:t>http://www.ons.gov.uk/ons/guide-method/classifications/archived-standard-classifications/soc-and-sec-archive/esrc-review/index.html</a:t>
            </a:r>
            <a:endParaRPr lang="en-GB" sz="1000" dirty="0"/>
          </a:p>
          <a:p>
            <a:pPr lvl="0" hangingPunct="0"/>
            <a:r>
              <a:rPr lang="en-GB" sz="1000" dirty="0"/>
              <a:t>Rose, D. &amp; </a:t>
            </a:r>
            <a:r>
              <a:rPr lang="en-GB" sz="1000" dirty="0" err="1"/>
              <a:t>Pevalin</a:t>
            </a:r>
            <a:r>
              <a:rPr lang="en-GB" sz="1000" dirty="0"/>
              <a:t>, D.J. (with O’Reilly, K.). (2005). </a:t>
            </a:r>
            <a:r>
              <a:rPr lang="en-GB" sz="1000" i="1" dirty="0"/>
              <a:t>The National Statistics Socio-economic Classification: Origins, Development and Use.</a:t>
            </a:r>
            <a:r>
              <a:rPr lang="en-GB" sz="1000" dirty="0"/>
              <a:t> </a:t>
            </a:r>
            <a:r>
              <a:rPr lang="en-GB" sz="1000" dirty="0" err="1"/>
              <a:t>Houndsmills</a:t>
            </a:r>
            <a:r>
              <a:rPr lang="en-GB" sz="1000" dirty="0"/>
              <a:t>: Palgrave Macmillan. Retrieved 05 January 2016 from the Office for National Statistics: </a:t>
            </a:r>
            <a:r>
              <a:rPr lang="en-GB" sz="1000" u="sng" dirty="0">
                <a:hlinkClick r:id="rId8"/>
              </a:rPr>
              <a:t>http://www.ons.gov.uk/ons/guide-method/classifications/archived-standard-classifications/soc-and-sec-archive/index.html</a:t>
            </a:r>
            <a:endParaRPr lang="en-GB" sz="1000" dirty="0"/>
          </a:p>
          <a:p>
            <a:pPr lvl="0" hangingPunct="0"/>
            <a:r>
              <a:rPr lang="en-GB" sz="1000" dirty="0"/>
              <a:t>Stanford, J. (2008). Child dialect acquisition: New perspectives on parent/peer influence. </a:t>
            </a:r>
            <a:r>
              <a:rPr lang="en-GB" sz="1000" i="1" dirty="0"/>
              <a:t>Journal of Sociolinguistics</a:t>
            </a:r>
            <a:r>
              <a:rPr lang="en-GB" sz="1000" dirty="0"/>
              <a:t>, 567-596.</a:t>
            </a:r>
          </a:p>
          <a:p>
            <a:pPr lvl="0" hangingPunct="0"/>
            <a:r>
              <a:rPr lang="en-GB" sz="1000" dirty="0" err="1"/>
              <a:t>Stuchbury</a:t>
            </a:r>
            <a:r>
              <a:rPr lang="en-GB" sz="1000" dirty="0"/>
              <a:t>, R. (2013a). </a:t>
            </a:r>
            <a:r>
              <a:rPr lang="en-GB" sz="1000" i="1" dirty="0"/>
              <a:t>Other classifications: SEG</a:t>
            </a:r>
            <a:r>
              <a:rPr lang="en-GB" sz="1000" dirty="0"/>
              <a:t>. Retrieved 06 January 2015 from the Centre for Longitudinal Study Information and User Support (</a:t>
            </a:r>
            <a:r>
              <a:rPr lang="en-GB" sz="1000" dirty="0" err="1"/>
              <a:t>CeLSIUS</a:t>
            </a:r>
            <a:r>
              <a:rPr lang="en-GB" sz="1000" dirty="0"/>
              <a:t>): </a:t>
            </a:r>
            <a:r>
              <a:rPr lang="en-GB" sz="1000" u="sng" dirty="0">
                <a:hlinkClick r:id="rId9"/>
              </a:rPr>
              <a:t>https://www.ucl.ac.uk/celsius/online-training/socio/se050000</a:t>
            </a:r>
            <a:endParaRPr lang="en-GB" sz="1000" dirty="0"/>
          </a:p>
          <a:p>
            <a:pPr lvl="0" hangingPunct="0"/>
            <a:r>
              <a:rPr lang="en-GB" sz="1000" dirty="0" err="1"/>
              <a:t>Stuchbury</a:t>
            </a:r>
            <a:r>
              <a:rPr lang="en-GB" sz="1000" dirty="0"/>
              <a:t>, R. (2013b). </a:t>
            </a:r>
            <a:r>
              <a:rPr lang="en-GB" sz="1000" i="1" dirty="0"/>
              <a:t>Social class (SC)</a:t>
            </a:r>
            <a:r>
              <a:rPr lang="en-GB" sz="1000" dirty="0"/>
              <a:t>. Retrieved 06 January 2015 from the Centre for Longitudinal Study Information and User Support (</a:t>
            </a:r>
            <a:r>
              <a:rPr lang="en-GB" sz="1000" dirty="0" err="1"/>
              <a:t>CeLSIUS</a:t>
            </a:r>
            <a:r>
              <a:rPr lang="en-GB" sz="1000" dirty="0"/>
              <a:t>): </a:t>
            </a:r>
            <a:r>
              <a:rPr lang="en-GB" sz="1000" u="sng" dirty="0">
                <a:hlinkClick r:id="rId10"/>
              </a:rPr>
              <a:t>https://</a:t>
            </a:r>
            <a:r>
              <a:rPr lang="en-GB" sz="1000" u="sng" dirty="0" smtClean="0">
                <a:hlinkClick r:id="rId10"/>
              </a:rPr>
              <a:t>www.ucl.ac.uk/celsius/online-training/socio/se040100</a:t>
            </a:r>
            <a:endParaRPr lang="en-GB" sz="1000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40</a:t>
            </a:fld>
            <a:endParaRPr lang="en-GB"/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4055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 algn="ctr">
              <a:buNone/>
            </a:pPr>
            <a:endParaRPr lang="en-GB" b="1" dirty="0" smtClean="0"/>
          </a:p>
          <a:p>
            <a:pPr marL="0" indent="0" algn="ctr">
              <a:buNone/>
            </a:pPr>
            <a:r>
              <a:rPr lang="en-GB" b="1" dirty="0" smtClean="0"/>
              <a:t>r.m.love@lancaster.ac.uk</a:t>
            </a:r>
          </a:p>
          <a:p>
            <a:pPr marL="0" indent="0" algn="ctr">
              <a:buNone/>
            </a:pPr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41</a:t>
            </a:fld>
            <a:endParaRPr lang="en-GB"/>
          </a:p>
        </p:txBody>
      </p:sp>
      <p:pic>
        <p:nvPicPr>
          <p:cNvPr id="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2492896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55" y="3573016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 smtClean="0"/>
              <a:t>@</a:t>
            </a:r>
            <a:r>
              <a:rPr lang="en-GB" b="1" dirty="0" err="1" smtClean="0"/>
              <a:t>lovermob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19706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bbie Love - UCREL CRS March 20th 20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Robbie Love - UCREL CRS March 20th 2015</Template>
  <TotalTime>4015</TotalTime>
  <Words>2463</Words>
  <Application>Microsoft Office PowerPoint</Application>
  <PresentationFormat>On-screen Show (4:3)</PresentationFormat>
  <Paragraphs>862</Paragraphs>
  <Slides>41</Slides>
  <Notes>6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Robbie Love - UCREL CRS March 20th 2015</vt:lpstr>
      <vt:lpstr>“Normal with a brummy twang”: dealing with metadata in the Spoken BNC2014</vt:lpstr>
      <vt:lpstr>Today’s talk</vt:lpstr>
      <vt:lpstr>The Spoken BNC2014 Lancaster University + Cambridge University Press</vt:lpstr>
      <vt:lpstr>So far…</vt:lpstr>
      <vt:lpstr>Recordings</vt:lpstr>
      <vt:lpstr>Metadata</vt:lpstr>
      <vt:lpstr>Dealing with metadata</vt:lpstr>
      <vt:lpstr>Region</vt:lpstr>
      <vt:lpstr>Region</vt:lpstr>
      <vt:lpstr>Region</vt:lpstr>
      <vt:lpstr>Region – birthplace </vt:lpstr>
      <vt:lpstr>Region – recording location</vt:lpstr>
      <vt:lpstr>Region – location of current residence</vt:lpstr>
      <vt:lpstr>Region – location during acquisition</vt:lpstr>
      <vt:lpstr>Region</vt:lpstr>
      <vt:lpstr>Self-reported dialect categorisation</vt:lpstr>
      <vt:lpstr>Dialect categorisation</vt:lpstr>
      <vt:lpstr>Dialect in the Spoken BNC2014</vt:lpstr>
      <vt:lpstr>Dialect in the Spoken BNC2014</vt:lpstr>
      <vt:lpstr>“Geordie”</vt:lpstr>
      <vt:lpstr>“Southern”</vt:lpstr>
      <vt:lpstr>“Normal with a brummy twang”</vt:lpstr>
      <vt:lpstr>“Mixed northern/somerset/rp”</vt:lpstr>
      <vt:lpstr>Evaluating this approach</vt:lpstr>
      <vt:lpstr>Regional distribution so far</vt:lpstr>
      <vt:lpstr>Socio-economic status</vt:lpstr>
      <vt:lpstr>BNC1994: Social Grade</vt:lpstr>
      <vt:lpstr>Social Class based on Occupation (SC)</vt:lpstr>
      <vt:lpstr>Socio-economic group (SEG)</vt:lpstr>
      <vt:lpstr>NS-SEC</vt:lpstr>
      <vt:lpstr>Socio-economic status</vt:lpstr>
      <vt:lpstr>Mapping NS-SEC onto Social Grade</vt:lpstr>
      <vt:lpstr>Socio-economic status distribution so far</vt:lpstr>
      <vt:lpstr>Socio-economic status distribution so far</vt:lpstr>
      <vt:lpstr>Socio-economic status distribution (BNC1994)</vt:lpstr>
      <vt:lpstr>How far is too far?</vt:lpstr>
      <vt:lpstr>How far is too far?</vt:lpstr>
      <vt:lpstr>How far is too far?</vt:lpstr>
      <vt:lpstr>Summary</vt:lpstr>
      <vt:lpstr>References</vt:lpstr>
      <vt:lpstr>PowerPoint Presentation</vt:lpstr>
    </vt:vector>
  </TitlesOfParts>
  <Company>Lancaster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issues in spoken corpus development: the Spoken BNC2014 transcription scheme and speaker identification</dc:title>
  <dc:creator>Robbie Love</dc:creator>
  <cp:lastModifiedBy>Robbie Love</cp:lastModifiedBy>
  <cp:revision>390</cp:revision>
  <cp:lastPrinted>2016-06-09T10:52:27Z</cp:lastPrinted>
  <dcterms:created xsi:type="dcterms:W3CDTF">2015-03-10T11:45:33Z</dcterms:created>
  <dcterms:modified xsi:type="dcterms:W3CDTF">2016-06-09T12:36:15Z</dcterms:modified>
</cp:coreProperties>
</file>