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31"/>
  </p:notesMasterIdLst>
  <p:handoutMasterIdLst>
    <p:handoutMasterId r:id="rId32"/>
  </p:handoutMasterIdLst>
  <p:sldIdLst>
    <p:sldId id="256" r:id="rId2"/>
    <p:sldId id="448" r:id="rId3"/>
    <p:sldId id="372" r:id="rId4"/>
    <p:sldId id="455" r:id="rId5"/>
    <p:sldId id="456" r:id="rId6"/>
    <p:sldId id="435" r:id="rId7"/>
    <p:sldId id="446" r:id="rId8"/>
    <p:sldId id="445" r:id="rId9"/>
    <p:sldId id="450" r:id="rId10"/>
    <p:sldId id="447" r:id="rId11"/>
    <p:sldId id="436" r:id="rId12"/>
    <p:sldId id="454" r:id="rId13"/>
    <p:sldId id="453" r:id="rId14"/>
    <p:sldId id="373" r:id="rId15"/>
    <p:sldId id="451" r:id="rId16"/>
    <p:sldId id="449" r:id="rId17"/>
    <p:sldId id="438" r:id="rId18"/>
    <p:sldId id="461" r:id="rId19"/>
    <p:sldId id="460" r:id="rId20"/>
    <p:sldId id="458" r:id="rId21"/>
    <p:sldId id="459" r:id="rId22"/>
    <p:sldId id="464" r:id="rId23"/>
    <p:sldId id="462" r:id="rId24"/>
    <p:sldId id="463" r:id="rId25"/>
    <p:sldId id="457" r:id="rId26"/>
    <p:sldId id="442" r:id="rId27"/>
    <p:sldId id="443" r:id="rId28"/>
    <p:sldId id="398" r:id="rId29"/>
    <p:sldId id="339" r:id="rId3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bie Love" initials="RML" lastIdx="2" clrIdx="0"/>
  <p:cmAuthor id="1" name="Robbie Love" initials="RL" lastIdx="3"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1" autoAdjust="0"/>
    <p:restoredTop sz="95242" autoAdjust="0"/>
  </p:normalViewPr>
  <p:slideViewPr>
    <p:cSldViewPr>
      <p:cViewPr varScale="1">
        <p:scale>
          <a:sx n="85" d="100"/>
          <a:sy n="85" d="100"/>
        </p:scale>
        <p:origin x="150" y="1302"/>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684" y="-84"/>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overm\Dropbox\University\03%20CASS\Work\20160325%20SSS7%20Lyon%20abstract\Swearing%20abstrac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overm\Dropbox\University\03%20CASS\Work\20160325%20SSS7%20Lyon%20abstract\Swearing%20abstrac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overm\Dropbox\University\03%20CASS\Work\20160325%20SSS7%20Lyon%20abstract\Swearing%20abstrac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overm\Dropbox\University\03%20CASS\Work\20160325%20SSS7%20Lyon%20abstract\Swearing%20abstrac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Sheet1!$D$10:$D$11</c:f>
              <c:strCache>
                <c:ptCount val="2"/>
                <c:pt idx="0">
                  <c:v>Male</c:v>
                </c:pt>
                <c:pt idx="1">
                  <c:v>Female</c:v>
                </c:pt>
              </c:strCache>
            </c:strRef>
          </c:cat>
          <c:val>
            <c:numRef>
              <c:f>Sheet1!$G$10:$G$11</c:f>
              <c:numCache>
                <c:formatCode>General</c:formatCode>
                <c:ptCount val="2"/>
                <c:pt idx="0">
                  <c:v>561.2406085040767</c:v>
                </c:pt>
                <c:pt idx="1">
                  <c:v>561.13323851156269</c:v>
                </c:pt>
              </c:numCache>
            </c:numRef>
          </c:val>
          <c:extLst>
            <c:ext xmlns:c16="http://schemas.microsoft.com/office/drawing/2014/chart" uri="{C3380CC4-5D6E-409C-BE32-E72D297353CC}">
              <c16:uniqueId val="{00000000-6A01-4113-832A-B8BC53981F29}"/>
            </c:ext>
          </c:extLst>
        </c:ser>
        <c:dLbls>
          <c:showLegendKey val="0"/>
          <c:showVal val="0"/>
          <c:showCatName val="0"/>
          <c:showSerName val="0"/>
          <c:showPercent val="0"/>
          <c:showBubbleSize val="0"/>
        </c:dLbls>
        <c:gapWidth val="150"/>
        <c:axId val="100809344"/>
        <c:axId val="123978112"/>
      </c:barChart>
      <c:catAx>
        <c:axId val="100809344"/>
        <c:scaling>
          <c:orientation val="minMax"/>
        </c:scaling>
        <c:delete val="0"/>
        <c:axPos val="b"/>
        <c:numFmt formatCode="General" sourceLinked="0"/>
        <c:majorTickMark val="out"/>
        <c:minorTickMark val="none"/>
        <c:tickLblPos val="nextTo"/>
        <c:crossAx val="123978112"/>
        <c:crosses val="autoZero"/>
        <c:auto val="1"/>
        <c:lblAlgn val="ctr"/>
        <c:lblOffset val="100"/>
        <c:noMultiLvlLbl val="0"/>
      </c:catAx>
      <c:valAx>
        <c:axId val="123978112"/>
        <c:scaling>
          <c:orientation val="minMax"/>
          <c:min val="0"/>
        </c:scaling>
        <c:delete val="0"/>
        <c:axPos val="l"/>
        <c:majorGridlines/>
        <c:numFmt formatCode="General" sourceLinked="1"/>
        <c:majorTickMark val="out"/>
        <c:minorTickMark val="none"/>
        <c:tickLblPos val="nextTo"/>
        <c:crossAx val="10080934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Sheet1!$D$20:$D$29</c:f>
              <c:strCache>
                <c:ptCount val="10"/>
                <c:pt idx="0">
                  <c:v>0-10</c:v>
                </c:pt>
                <c:pt idx="1">
                  <c:v>11-18</c:v>
                </c:pt>
                <c:pt idx="2">
                  <c:v>19-29</c:v>
                </c:pt>
                <c:pt idx="3">
                  <c:v>30-39</c:v>
                </c:pt>
                <c:pt idx="4">
                  <c:v>40-49</c:v>
                </c:pt>
                <c:pt idx="5">
                  <c:v>50-59</c:v>
                </c:pt>
                <c:pt idx="6">
                  <c:v>60-69</c:v>
                </c:pt>
                <c:pt idx="7">
                  <c:v>70-79</c:v>
                </c:pt>
                <c:pt idx="8">
                  <c:v>80-89</c:v>
                </c:pt>
                <c:pt idx="9">
                  <c:v>90-99</c:v>
                </c:pt>
              </c:strCache>
            </c:strRef>
          </c:cat>
          <c:val>
            <c:numRef>
              <c:f>Sheet1!$G$20:$G$29</c:f>
              <c:numCache>
                <c:formatCode>General</c:formatCode>
                <c:ptCount val="10"/>
                <c:pt idx="0">
                  <c:v>0</c:v>
                </c:pt>
                <c:pt idx="1">
                  <c:v>114.59109210519462</c:v>
                </c:pt>
                <c:pt idx="2">
                  <c:v>990.93730741332229</c:v>
                </c:pt>
                <c:pt idx="3">
                  <c:v>447.02941165895851</c:v>
                </c:pt>
                <c:pt idx="4">
                  <c:v>388.75042654560696</c:v>
                </c:pt>
                <c:pt idx="5">
                  <c:v>106.56209373201764</c:v>
                </c:pt>
                <c:pt idx="6">
                  <c:v>121.59747077260793</c:v>
                </c:pt>
                <c:pt idx="7">
                  <c:v>7.8658711648961912</c:v>
                </c:pt>
                <c:pt idx="8">
                  <c:v>0</c:v>
                </c:pt>
                <c:pt idx="9">
                  <c:v>0</c:v>
                </c:pt>
              </c:numCache>
            </c:numRef>
          </c:val>
          <c:extLst>
            <c:ext xmlns:c16="http://schemas.microsoft.com/office/drawing/2014/chart" uri="{C3380CC4-5D6E-409C-BE32-E72D297353CC}">
              <c16:uniqueId val="{00000000-6883-4618-B6A4-25DC01AFB612}"/>
            </c:ext>
          </c:extLst>
        </c:ser>
        <c:dLbls>
          <c:showLegendKey val="0"/>
          <c:showVal val="0"/>
          <c:showCatName val="0"/>
          <c:showSerName val="0"/>
          <c:showPercent val="0"/>
          <c:showBubbleSize val="0"/>
        </c:dLbls>
        <c:gapWidth val="150"/>
        <c:axId val="102180352"/>
        <c:axId val="102181888"/>
      </c:barChart>
      <c:catAx>
        <c:axId val="102180352"/>
        <c:scaling>
          <c:orientation val="minMax"/>
        </c:scaling>
        <c:delete val="0"/>
        <c:axPos val="b"/>
        <c:numFmt formatCode="General" sourceLinked="0"/>
        <c:majorTickMark val="out"/>
        <c:minorTickMark val="none"/>
        <c:tickLblPos val="nextTo"/>
        <c:crossAx val="102181888"/>
        <c:crosses val="autoZero"/>
        <c:auto val="1"/>
        <c:lblAlgn val="ctr"/>
        <c:lblOffset val="100"/>
        <c:noMultiLvlLbl val="0"/>
      </c:catAx>
      <c:valAx>
        <c:axId val="102181888"/>
        <c:scaling>
          <c:orientation val="minMax"/>
          <c:max val="1000"/>
        </c:scaling>
        <c:delete val="0"/>
        <c:axPos val="l"/>
        <c:majorGridlines/>
        <c:numFmt formatCode="General" sourceLinked="1"/>
        <c:majorTickMark val="out"/>
        <c:minorTickMark val="none"/>
        <c:tickLblPos val="nextTo"/>
        <c:crossAx val="10218035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Sheet1!$D$52:$D$55</c:f>
              <c:strCache>
                <c:ptCount val="4"/>
                <c:pt idx="0">
                  <c:v>AB</c:v>
                </c:pt>
                <c:pt idx="1">
                  <c:v>C1</c:v>
                </c:pt>
                <c:pt idx="2">
                  <c:v>C2</c:v>
                </c:pt>
                <c:pt idx="3">
                  <c:v>DE</c:v>
                </c:pt>
              </c:strCache>
            </c:strRef>
          </c:cat>
          <c:val>
            <c:numRef>
              <c:f>Sheet1!$G$52:$G$55</c:f>
              <c:numCache>
                <c:formatCode>General</c:formatCode>
                <c:ptCount val="4"/>
                <c:pt idx="0">
                  <c:v>459.26163753087616</c:v>
                </c:pt>
                <c:pt idx="1">
                  <c:v>345.18301121603957</c:v>
                </c:pt>
                <c:pt idx="2">
                  <c:v>1053.7181196507677</c:v>
                </c:pt>
                <c:pt idx="3">
                  <c:v>793.18318965209789</c:v>
                </c:pt>
              </c:numCache>
            </c:numRef>
          </c:val>
          <c:extLst>
            <c:ext xmlns:c16="http://schemas.microsoft.com/office/drawing/2014/chart" uri="{C3380CC4-5D6E-409C-BE32-E72D297353CC}">
              <c16:uniqueId val="{00000000-5D98-410B-B388-E281AB6D7D36}"/>
            </c:ext>
          </c:extLst>
        </c:ser>
        <c:dLbls>
          <c:showLegendKey val="0"/>
          <c:showVal val="0"/>
          <c:showCatName val="0"/>
          <c:showSerName val="0"/>
          <c:showPercent val="0"/>
          <c:showBubbleSize val="0"/>
        </c:dLbls>
        <c:gapWidth val="150"/>
        <c:axId val="102240640"/>
        <c:axId val="102242176"/>
      </c:barChart>
      <c:catAx>
        <c:axId val="102240640"/>
        <c:scaling>
          <c:orientation val="minMax"/>
        </c:scaling>
        <c:delete val="0"/>
        <c:axPos val="b"/>
        <c:numFmt formatCode="General" sourceLinked="0"/>
        <c:majorTickMark val="out"/>
        <c:minorTickMark val="none"/>
        <c:tickLblPos val="nextTo"/>
        <c:crossAx val="102242176"/>
        <c:crosses val="autoZero"/>
        <c:auto val="1"/>
        <c:lblAlgn val="ctr"/>
        <c:lblOffset val="100"/>
        <c:noMultiLvlLbl val="0"/>
      </c:catAx>
      <c:valAx>
        <c:axId val="102242176"/>
        <c:scaling>
          <c:orientation val="minMax"/>
        </c:scaling>
        <c:delete val="0"/>
        <c:axPos val="l"/>
        <c:majorGridlines/>
        <c:numFmt formatCode="General" sourceLinked="1"/>
        <c:majorTickMark val="out"/>
        <c:minorTickMark val="none"/>
        <c:tickLblPos val="nextTo"/>
        <c:crossAx val="10224064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Sheet1!$D$33:$D$42</c:f>
              <c:strCache>
                <c:ptCount val="10"/>
                <c:pt idx="0">
                  <c:v>1.1</c:v>
                </c:pt>
                <c:pt idx="1">
                  <c:v>1.2</c:v>
                </c:pt>
                <c:pt idx="2">
                  <c:v>2</c:v>
                </c:pt>
                <c:pt idx="3">
                  <c:v>3</c:v>
                </c:pt>
                <c:pt idx="4">
                  <c:v>4</c:v>
                </c:pt>
                <c:pt idx="5">
                  <c:v>5</c:v>
                </c:pt>
                <c:pt idx="6">
                  <c:v>6</c:v>
                </c:pt>
                <c:pt idx="7">
                  <c:v>7</c:v>
                </c:pt>
                <c:pt idx="8">
                  <c:v>8</c:v>
                </c:pt>
                <c:pt idx="9">
                  <c:v>Uncat</c:v>
                </c:pt>
              </c:strCache>
            </c:strRef>
          </c:cat>
          <c:val>
            <c:numRef>
              <c:f>Sheet1!$G$33:$G$42</c:f>
              <c:numCache>
                <c:formatCode>General</c:formatCode>
                <c:ptCount val="10"/>
                <c:pt idx="0">
                  <c:v>48.942834768989819</c:v>
                </c:pt>
                <c:pt idx="1">
                  <c:v>281.89171021532195</c:v>
                </c:pt>
                <c:pt idx="2">
                  <c:v>607.161705844165</c:v>
                </c:pt>
                <c:pt idx="3">
                  <c:v>155.49887642580143</c:v>
                </c:pt>
                <c:pt idx="4">
                  <c:v>1392.3348303549928</c:v>
                </c:pt>
                <c:pt idx="5">
                  <c:v>1053.7067899575293</c:v>
                </c:pt>
                <c:pt idx="6">
                  <c:v>511.33240441279867</c:v>
                </c:pt>
                <c:pt idx="7">
                  <c:v>569.44788313939102</c:v>
                </c:pt>
                <c:pt idx="8">
                  <c:v>245.28572796017997</c:v>
                </c:pt>
                <c:pt idx="9">
                  <c:v>1439.6775122372587</c:v>
                </c:pt>
              </c:numCache>
            </c:numRef>
          </c:val>
          <c:extLst>
            <c:ext xmlns:c16="http://schemas.microsoft.com/office/drawing/2014/chart" uri="{C3380CC4-5D6E-409C-BE32-E72D297353CC}">
              <c16:uniqueId val="{00000000-DF3A-4AF7-AFC4-9E91710DA35F}"/>
            </c:ext>
          </c:extLst>
        </c:ser>
        <c:dLbls>
          <c:showLegendKey val="0"/>
          <c:showVal val="0"/>
          <c:showCatName val="0"/>
          <c:showSerName val="0"/>
          <c:showPercent val="0"/>
          <c:showBubbleSize val="0"/>
        </c:dLbls>
        <c:gapWidth val="219"/>
        <c:overlap val="-27"/>
        <c:axId val="102292480"/>
        <c:axId val="102298368"/>
      </c:barChart>
      <c:catAx>
        <c:axId val="10229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98368"/>
        <c:crosses val="autoZero"/>
        <c:auto val="1"/>
        <c:lblAlgn val="ctr"/>
        <c:lblOffset val="100"/>
        <c:noMultiLvlLbl val="0"/>
      </c:catAx>
      <c:valAx>
        <c:axId val="10229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29248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02715182-4390-4C31-B8B1-EEE902A3C94A}" type="datetimeFigureOut">
              <a:rPr lang="en-GB" smtClean="0"/>
              <a:t>06/02/2017</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180A39DD-F5E2-4C86-8631-D4EDCAFAADE9}" type="slidenum">
              <a:rPr lang="en-GB" smtClean="0"/>
              <a:t>‹#›</a:t>
            </a:fld>
            <a:endParaRPr lang="en-GB"/>
          </a:p>
        </p:txBody>
      </p:sp>
    </p:spTree>
    <p:extLst>
      <p:ext uri="{BB962C8B-B14F-4D97-AF65-F5344CB8AC3E}">
        <p14:creationId xmlns:p14="http://schemas.microsoft.com/office/powerpoint/2010/main" val="336813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4AC17587-270B-4B0B-9AA6-494533B79328}" type="datetimeFigureOut">
              <a:rPr lang="en-GB" smtClean="0"/>
              <a:t>06/02/2017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490BF07-330C-4C66-8D28-35107226021F}" type="slidenum">
              <a:rPr lang="en-GB" smtClean="0"/>
              <a:t>‹#›</a:t>
            </a:fld>
            <a:endParaRPr lang="en-GB"/>
          </a:p>
        </p:txBody>
      </p:sp>
    </p:spTree>
    <p:extLst>
      <p:ext uri="{BB962C8B-B14F-4D97-AF65-F5344CB8AC3E}">
        <p14:creationId xmlns:p14="http://schemas.microsoft.com/office/powerpoint/2010/main" val="32513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490BF07-330C-4C66-8D28-35107226021F}" type="slidenum">
              <a:rPr lang="en-GB" smtClean="0"/>
              <a:t>1</a:t>
            </a:fld>
            <a:endParaRPr lang="en-GB"/>
          </a:p>
        </p:txBody>
      </p:sp>
    </p:spTree>
    <p:extLst>
      <p:ext uri="{BB962C8B-B14F-4D97-AF65-F5344CB8AC3E}">
        <p14:creationId xmlns:p14="http://schemas.microsoft.com/office/powerpoint/2010/main" val="2423567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772400" cy="1827634"/>
          </a:xfrm>
        </p:spPr>
        <p:txBody>
          <a:bodyPr/>
          <a:lstStyle>
            <a:lvl1pPr algn="l">
              <a:defRPr/>
            </a:lvl1pPr>
          </a:lstStyle>
          <a:p>
            <a:r>
              <a:rPr lang="en-US"/>
              <a:t>Click to edit Master title style</a:t>
            </a:r>
            <a:endParaRPr lang="en-GB" dirty="0"/>
          </a:p>
        </p:txBody>
      </p:sp>
      <p:sp>
        <p:nvSpPr>
          <p:cNvPr id="3" name="Subtitle 2"/>
          <p:cNvSpPr>
            <a:spLocks noGrp="1"/>
          </p:cNvSpPr>
          <p:nvPr>
            <p:ph type="subTitle" idx="1"/>
          </p:nvPr>
        </p:nvSpPr>
        <p:spPr>
          <a:xfrm>
            <a:off x="683568" y="3886200"/>
            <a:ext cx="7776864"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5E8C418-EA86-4A63-87D2-B3DB2664B933}" type="datetime1">
              <a:rPr lang="en-GB" smtClean="0"/>
              <a:t>06/02/2017</a:t>
            </a:fld>
            <a:endParaRPr lang="en-GB"/>
          </a:p>
        </p:txBody>
      </p:sp>
      <p:sp>
        <p:nvSpPr>
          <p:cNvPr id="5" name="Footer Placeholder 4"/>
          <p:cNvSpPr>
            <a:spLocks noGrp="1"/>
          </p:cNvSpPr>
          <p:nvPr>
            <p:ph type="ftr" sz="quarter" idx="11"/>
          </p:nvPr>
        </p:nvSpPr>
        <p:spPr/>
        <p:txBody>
          <a:bodyPr/>
          <a:lstStyle>
            <a:lvl1pPr>
              <a:defRPr sz="1400"/>
            </a:lvl1pPr>
          </a:lstStyle>
          <a:p>
            <a:r>
              <a:rPr lang="en-GB" dirty="0"/>
              <a:t>http://</a:t>
            </a:r>
            <a:r>
              <a:rPr lang="en-GB" b="1" dirty="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
        <p:nvSpPr>
          <p:cNvPr id="7" name="Rectangle 6"/>
          <p:cNvSpPr/>
          <p:nvPr userDrawn="1"/>
        </p:nvSpPr>
        <p:spPr>
          <a:xfrm>
            <a:off x="9001124" y="4846320"/>
            <a:ext cx="142876" cy="2011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116632"/>
            <a:ext cx="1296144" cy="1289587"/>
          </a:xfrm>
          <a:prstGeom prst="rect">
            <a:avLst/>
          </a:prstGeom>
        </p:spPr>
      </p:pic>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25110" b="21654"/>
          <a:stretch/>
        </p:blipFill>
        <p:spPr>
          <a:xfrm>
            <a:off x="6118673" y="5805264"/>
            <a:ext cx="2780731" cy="914400"/>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34741" y="116632"/>
            <a:ext cx="1289587" cy="1289587"/>
          </a:xfrm>
          <a:prstGeom prst="rect">
            <a:avLst/>
          </a:prstGeom>
        </p:spPr>
      </p:pic>
    </p:spTree>
    <p:extLst>
      <p:ext uri="{BB962C8B-B14F-4D97-AF65-F5344CB8AC3E}">
        <p14:creationId xmlns:p14="http://schemas.microsoft.com/office/powerpoint/2010/main" val="608679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89DE490-7422-4B8E-84B1-3517028C7DB0}" type="datetime1">
              <a:rPr lang="en-GB" smtClean="0"/>
              <a:t>06/02/2017</a:t>
            </a:fld>
            <a:endParaRPr lang="en-GB"/>
          </a:p>
        </p:txBody>
      </p:sp>
      <p:sp>
        <p:nvSpPr>
          <p:cNvPr id="5" name="Footer Placeholder 4"/>
          <p:cNvSpPr>
            <a:spLocks noGrp="1"/>
          </p:cNvSpPr>
          <p:nvPr>
            <p:ph type="ftr" sz="quarter" idx="11"/>
          </p:nvPr>
        </p:nvSpPr>
        <p:spPr/>
        <p:txBody>
          <a:bodyPr/>
          <a:lstStyle/>
          <a:p>
            <a:r>
              <a:rPr lang="en-GB" dirty="0"/>
              <a:t>http://</a:t>
            </a:r>
            <a:r>
              <a:rPr lang="en-GB" b="1" dirty="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67232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5EA2B3-76FC-4342-B53B-F0D23C399CAD}" type="datetime1">
              <a:rPr lang="en-GB" smtClean="0"/>
              <a:t>06/02/2017</a:t>
            </a:fld>
            <a:endParaRPr lang="en-GB"/>
          </a:p>
        </p:txBody>
      </p:sp>
      <p:sp>
        <p:nvSpPr>
          <p:cNvPr id="5" name="Footer Placeholder 4"/>
          <p:cNvSpPr>
            <a:spLocks noGrp="1"/>
          </p:cNvSpPr>
          <p:nvPr>
            <p:ph type="ftr" sz="quarter" idx="11"/>
          </p:nvPr>
        </p:nvSpPr>
        <p:spPr/>
        <p:txBody>
          <a:bodyPr/>
          <a:lstStyle/>
          <a:p>
            <a:r>
              <a:rPr lang="en-GB" dirty="0"/>
              <a:t>http://</a:t>
            </a:r>
            <a:r>
              <a:rPr lang="en-GB" b="1" dirty="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63133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86DD79A-1B31-4BCF-B6BF-ED151839920E}" type="datetime1">
              <a:rPr lang="en-GB" smtClean="0"/>
              <a:t>06/02/2017</a:t>
            </a:fld>
            <a:endParaRPr lang="en-GB"/>
          </a:p>
        </p:txBody>
      </p:sp>
      <p:sp>
        <p:nvSpPr>
          <p:cNvPr id="6" name="Footer Placeholder 5"/>
          <p:cNvSpPr>
            <a:spLocks noGrp="1"/>
          </p:cNvSpPr>
          <p:nvPr>
            <p:ph type="ftr" sz="quarter" idx="11"/>
          </p:nvPr>
        </p:nvSpPr>
        <p:spPr/>
        <p:txBody>
          <a:bodyPr/>
          <a:lstStyle/>
          <a:p>
            <a:r>
              <a:rPr lang="en-GB" dirty="0"/>
              <a:t>http://</a:t>
            </a:r>
            <a:r>
              <a:rPr lang="en-GB" b="1" dirty="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3495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BCD5CC5-6650-47FF-A19C-806F3E253713}" type="datetime1">
              <a:rPr lang="en-GB" smtClean="0"/>
              <a:t>06/02/2017</a:t>
            </a:fld>
            <a:endParaRPr lang="en-GB"/>
          </a:p>
        </p:txBody>
      </p:sp>
      <p:sp>
        <p:nvSpPr>
          <p:cNvPr id="8" name="Footer Placeholder 7"/>
          <p:cNvSpPr>
            <a:spLocks noGrp="1"/>
          </p:cNvSpPr>
          <p:nvPr>
            <p:ph type="ftr" sz="quarter" idx="11"/>
          </p:nvPr>
        </p:nvSpPr>
        <p:spPr/>
        <p:txBody>
          <a:bodyPr/>
          <a:lstStyle/>
          <a:p>
            <a:r>
              <a:rPr lang="en-GB" dirty="0"/>
              <a:t>http://</a:t>
            </a:r>
            <a:r>
              <a:rPr lang="en-GB" b="1" dirty="0"/>
              <a:t>cass.lancs.ac.uk</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6567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36FBB3C-35D2-4E6C-BC7D-8F89CA79F9C4}" type="datetime1">
              <a:rPr lang="en-GB" smtClean="0"/>
              <a:t>06/02/2017</a:t>
            </a:fld>
            <a:endParaRPr lang="en-GB"/>
          </a:p>
        </p:txBody>
      </p:sp>
      <p:sp>
        <p:nvSpPr>
          <p:cNvPr id="4" name="Footer Placeholder 3"/>
          <p:cNvSpPr>
            <a:spLocks noGrp="1"/>
          </p:cNvSpPr>
          <p:nvPr>
            <p:ph type="ftr" sz="quarter" idx="11"/>
          </p:nvPr>
        </p:nvSpPr>
        <p:spPr/>
        <p:txBody>
          <a:bodyPr/>
          <a:lstStyle/>
          <a:p>
            <a:r>
              <a:rPr lang="en-GB" dirty="0"/>
              <a:t>http://</a:t>
            </a:r>
            <a:r>
              <a:rPr lang="en-GB" b="1" dirty="0"/>
              <a:t>cass.lancs.ac.uk</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291151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3D1358-7591-4373-A97F-2F13ED4E802E}" type="datetime1">
              <a:rPr lang="en-GB" smtClean="0"/>
              <a:t>06/02/2017</a:t>
            </a:fld>
            <a:endParaRPr lang="en-GB"/>
          </a:p>
        </p:txBody>
      </p:sp>
      <p:sp>
        <p:nvSpPr>
          <p:cNvPr id="3" name="Footer Placeholder 2"/>
          <p:cNvSpPr>
            <a:spLocks noGrp="1"/>
          </p:cNvSpPr>
          <p:nvPr>
            <p:ph type="ftr" sz="quarter" idx="11"/>
          </p:nvPr>
        </p:nvSpPr>
        <p:spPr/>
        <p:txBody>
          <a:bodyPr/>
          <a:lstStyle/>
          <a:p>
            <a:r>
              <a:rPr lang="en-GB" dirty="0"/>
              <a:t>http://</a:t>
            </a:r>
            <a:r>
              <a:rPr lang="en-GB" b="1" dirty="0"/>
              <a:t>cass.lancs.ac.uk</a:t>
            </a: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395485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A11AB8-65A3-4497-8279-D719375D0BDB}" type="datetime1">
              <a:rPr lang="en-GB" smtClean="0"/>
              <a:t>06/02/2017</a:t>
            </a:fld>
            <a:endParaRPr lang="en-GB"/>
          </a:p>
        </p:txBody>
      </p:sp>
      <p:sp>
        <p:nvSpPr>
          <p:cNvPr id="6" name="Footer Placeholder 5"/>
          <p:cNvSpPr>
            <a:spLocks noGrp="1"/>
          </p:cNvSpPr>
          <p:nvPr>
            <p:ph type="ftr" sz="quarter" idx="11"/>
          </p:nvPr>
        </p:nvSpPr>
        <p:spPr/>
        <p:txBody>
          <a:bodyPr/>
          <a:lstStyle/>
          <a:p>
            <a:r>
              <a:rPr lang="en-GB" dirty="0"/>
              <a:t>http://</a:t>
            </a:r>
            <a:r>
              <a:rPr lang="en-GB" b="1" dirty="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2743416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BF09AF-1204-4EA5-AFAF-FA17FE581CD1}" type="datetime1">
              <a:rPr lang="en-GB" smtClean="0"/>
              <a:t>06/02/2017</a:t>
            </a:fld>
            <a:endParaRPr lang="en-GB"/>
          </a:p>
        </p:txBody>
      </p:sp>
      <p:sp>
        <p:nvSpPr>
          <p:cNvPr id="6" name="Footer Placeholder 5"/>
          <p:cNvSpPr>
            <a:spLocks noGrp="1"/>
          </p:cNvSpPr>
          <p:nvPr>
            <p:ph type="ftr" sz="quarter" idx="11"/>
          </p:nvPr>
        </p:nvSpPr>
        <p:spPr/>
        <p:txBody>
          <a:bodyPr/>
          <a:lstStyle/>
          <a:p>
            <a:r>
              <a:rPr lang="en-GB" dirty="0"/>
              <a:t>http://</a:t>
            </a:r>
            <a:r>
              <a:rPr lang="en-GB" b="1" dirty="0"/>
              <a:t>cass.lancs.ac.uk</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02312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3E1A1F1-074F-4E51-981F-2FDCC1668C63}" type="datetime1">
              <a:rPr lang="en-GB" smtClean="0"/>
              <a:t>06/02/2017</a:t>
            </a:fld>
            <a:endParaRPr lang="en-GB"/>
          </a:p>
        </p:txBody>
      </p:sp>
      <p:sp>
        <p:nvSpPr>
          <p:cNvPr id="5" name="Footer Placeholder 4"/>
          <p:cNvSpPr>
            <a:spLocks noGrp="1"/>
          </p:cNvSpPr>
          <p:nvPr>
            <p:ph type="ftr" sz="quarter" idx="11"/>
          </p:nvPr>
        </p:nvSpPr>
        <p:spPr/>
        <p:txBody>
          <a:bodyPr/>
          <a:lstStyle/>
          <a:p>
            <a:r>
              <a:rPr lang="en-GB" dirty="0"/>
              <a:t>http://</a:t>
            </a:r>
            <a:r>
              <a:rPr lang="en-GB" b="1" dirty="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401035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4128" y="260648"/>
            <a:ext cx="2057400" cy="5851525"/>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38"/>
            <a:ext cx="512291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54553191-14E9-464D-95A8-CBEF36E2D4FD}" type="datetime1">
              <a:rPr lang="en-GB" smtClean="0"/>
              <a:t>06/02/2017</a:t>
            </a:fld>
            <a:endParaRPr lang="en-GB"/>
          </a:p>
        </p:txBody>
      </p:sp>
      <p:sp>
        <p:nvSpPr>
          <p:cNvPr id="5" name="Footer Placeholder 4"/>
          <p:cNvSpPr>
            <a:spLocks noGrp="1"/>
          </p:cNvSpPr>
          <p:nvPr>
            <p:ph type="ftr" sz="quarter" idx="11"/>
          </p:nvPr>
        </p:nvSpPr>
        <p:spPr/>
        <p:txBody>
          <a:bodyPr/>
          <a:lstStyle/>
          <a:p>
            <a:r>
              <a:rPr lang="en-GB" dirty="0"/>
              <a:t>http://</a:t>
            </a:r>
            <a:r>
              <a:rPr lang="en-GB" b="1" dirty="0"/>
              <a:t>cass.lancs.ac.uk</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1CABD74-F192-44F0-9B3A-8F91286EA363}" type="slidenum">
              <a:rPr lang="en-GB" smtClean="0"/>
              <a:t>‹#›</a:t>
            </a:fld>
            <a:endParaRPr lang="en-GB"/>
          </a:p>
        </p:txBody>
      </p:sp>
    </p:spTree>
    <p:extLst>
      <p:ext uri="{BB962C8B-B14F-4D97-AF65-F5344CB8AC3E}">
        <p14:creationId xmlns:p14="http://schemas.microsoft.com/office/powerpoint/2010/main" val="1413679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283152"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fld id="{7CF8E0DE-DC3F-4A9A-BBC4-ED032BE74E1D}" type="datetime1">
              <a:rPr lang="en-GB" smtClean="0"/>
              <a:t>06/02/2017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solidFill>
              </a:defRPr>
            </a:lvl1pPr>
          </a:lstStyle>
          <a:p>
            <a:r>
              <a:rPr lang="en-GB" dirty="0"/>
              <a:t>http://</a:t>
            </a:r>
            <a:r>
              <a:rPr lang="en-GB" b="1" dirty="0"/>
              <a:t>cass.lancs.ac.uk</a:t>
            </a:r>
          </a:p>
        </p:txBody>
      </p:sp>
      <p:sp>
        <p:nvSpPr>
          <p:cNvPr id="8" name="Rectangle 7"/>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12360" y="157654"/>
            <a:ext cx="1116756" cy="1111106"/>
          </a:xfrm>
          <a:prstGeom prst="rect">
            <a:avLst/>
          </a:prstGeom>
        </p:spPr>
      </p:pic>
      <p:sp>
        <p:nvSpPr>
          <p:cNvPr id="11"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1CABD74-F192-44F0-9B3A-8F91286EA363}" type="slidenum">
              <a:rPr lang="en-GB" smtClean="0"/>
              <a:pPr/>
              <a:t>‹#›</a:t>
            </a:fld>
            <a:endParaRPr lang="en-GB" dirty="0"/>
          </a:p>
        </p:txBody>
      </p:sp>
    </p:spTree>
    <p:extLst>
      <p:ext uri="{BB962C8B-B14F-4D97-AF65-F5344CB8AC3E}">
        <p14:creationId xmlns:p14="http://schemas.microsoft.com/office/powerpoint/2010/main" val="2684570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4400" kern="1200">
          <a:solidFill>
            <a:srgbClr val="C000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www.ons.gov.uk/ons/guide-method/classifications/archived-standard-classifications/soc-and-sec-archive/index.html" TargetMode="External"/><Relationship Id="rId3" Type="http://schemas.openxmlformats.org/officeDocument/2006/relationships/hyperlink" Target="https://www.google.co.uk/url?sa=t&amp;rct=j&amp;q=&amp;esrc=s&amp;source=web&amp;cd=1&amp;ved=0ahUKEwiSlL7VjJXKAhUGiRoKHUahA0oQFggsMAA&amp;url=https://www.ipsos-mori.com/DownloadPublication/1285_MediaCT_thoughtpiece_Social_Grade_July09_V3_WEB.pdf&amp;usg=AFQjCNFYK_7QUoBKdeQhxFj6M8E2v8iplA&amp;sig2=7ta53WYV0K9JufBZgLcYhw&amp;cad=rja" TargetMode="External"/><Relationship Id="rId7" Type="http://schemas.openxmlformats.org/officeDocument/2006/relationships/hyperlink" Target="http://www.ons.gov.uk/ons/guide-method/classifications/archived-standard-classifications/soc-and-sec-archive/esrc-review/index.html" TargetMode="External"/><Relationship Id="rId2" Type="http://schemas.openxmlformats.org/officeDocument/2006/relationships/hyperlink" Target="http://corpora.lancs.ac.uk/bnc64/" TargetMode="External"/><Relationship Id="rId1" Type="http://schemas.openxmlformats.org/officeDocument/2006/relationships/slideLayout" Target="../slideLayouts/slideLayout2.xml"/><Relationship Id="rId6" Type="http://schemas.openxmlformats.org/officeDocument/2006/relationships/hyperlink" Target="http://www.ons.gov.uk/ons/guide-method/classifications/current-standard-classifications/soc2010/soc2010-volume-3-ns-sec--rebased-on-soc2010--user-manual/index.html" TargetMode="External"/><Relationship Id="rId5" Type="http://schemas.openxmlformats.org/officeDocument/2006/relationships/hyperlink" Target="http://www.nrs.co.uk/nrs-print/lifestyle-and-classification-data/social-grade/" TargetMode="External"/><Relationship Id="rId4" Type="http://schemas.openxmlformats.org/officeDocument/2006/relationships/hyperlink" Target="http://corpora.lancs.ac.uk/sigtest/" TargetMode="External"/><Relationship Id="rId9"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2816"/>
            <a:ext cx="7398530" cy="1872208"/>
          </a:xfrm>
        </p:spPr>
        <p:txBody>
          <a:bodyPr>
            <a:normAutofit fontScale="90000"/>
          </a:bodyPr>
          <a:lstStyle/>
          <a:p>
            <a:r>
              <a:rPr lang="en-GB" dirty="0"/>
              <a:t>Sociolinguistics for spoken corpora: swearing in the Spoken BNC2014</a:t>
            </a:r>
          </a:p>
        </p:txBody>
      </p:sp>
      <p:sp>
        <p:nvSpPr>
          <p:cNvPr id="3" name="Subtitle 2"/>
          <p:cNvSpPr>
            <a:spLocks noGrp="1"/>
          </p:cNvSpPr>
          <p:nvPr>
            <p:ph type="subTitle" idx="1"/>
          </p:nvPr>
        </p:nvSpPr>
        <p:spPr>
          <a:xfrm>
            <a:off x="683568" y="3886200"/>
            <a:ext cx="5328592" cy="1752600"/>
          </a:xfrm>
        </p:spPr>
        <p:txBody>
          <a:bodyPr>
            <a:normAutofit/>
          </a:bodyPr>
          <a:lstStyle/>
          <a:p>
            <a:r>
              <a:rPr lang="en-GB" b="1" dirty="0"/>
              <a:t>Robbie Love </a:t>
            </a:r>
          </a:p>
          <a:p>
            <a:r>
              <a:rPr lang="en-GB" dirty="0"/>
              <a:t>CASS, Lancaster University</a:t>
            </a:r>
          </a:p>
          <a:p>
            <a:r>
              <a:rPr lang="en-GB" dirty="0"/>
              <a:t>r.m.love@lancaster.ac.uk</a:t>
            </a:r>
          </a:p>
        </p:txBody>
      </p:sp>
      <p:sp>
        <p:nvSpPr>
          <p:cNvPr id="4" name="Rectangle 3"/>
          <p:cNvSpPr/>
          <p:nvPr/>
        </p:nvSpPr>
        <p:spPr>
          <a:xfrm>
            <a:off x="9001124" y="0"/>
            <a:ext cx="142876"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7" name="Picture 2" descr="C:\Users\loverm\Dropbox\University\03 CASS\Work\20150320 UCREL CRS Talk\Twitter_logo_bl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76317" y="3068960"/>
            <a:ext cx="1616027" cy="18555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0940" y="5074094"/>
            <a:ext cx="2771404" cy="587588"/>
          </a:xfrm>
          <a:prstGeom prst="rect">
            <a:avLst/>
          </a:prstGeom>
        </p:spPr>
      </p:pic>
      <p:sp>
        <p:nvSpPr>
          <p:cNvPr id="10"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spTree>
    <p:extLst>
      <p:ext uri="{BB962C8B-B14F-4D97-AF65-F5344CB8AC3E}">
        <p14:creationId xmlns:p14="http://schemas.microsoft.com/office/powerpoint/2010/main" val="183805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Today’s talk</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GB" dirty="0"/>
              <a:t>Corpus linguistics and sociolinguistics</a:t>
            </a:r>
          </a:p>
          <a:p>
            <a:pPr marL="514350" indent="-514350">
              <a:buFont typeface="+mj-lt"/>
              <a:buAutoNum type="arabicPeriod"/>
            </a:pPr>
            <a:r>
              <a:rPr lang="en-GB" dirty="0"/>
              <a:t>The BNC</a:t>
            </a:r>
          </a:p>
          <a:p>
            <a:pPr marL="514350" indent="-514350">
              <a:buFont typeface="+mj-lt"/>
              <a:buAutoNum type="arabicPeriod"/>
            </a:pPr>
            <a:r>
              <a:rPr lang="en-GB" sz="2800" dirty="0"/>
              <a:t>FUCK</a:t>
            </a:r>
            <a:r>
              <a:rPr lang="en-GB" dirty="0"/>
              <a:t> in early 1990s</a:t>
            </a:r>
          </a:p>
          <a:p>
            <a:pPr marL="514350" indent="-514350">
              <a:buFont typeface="+mj-lt"/>
              <a:buAutoNum type="arabicPeriod"/>
            </a:pPr>
            <a:r>
              <a:rPr lang="en-GB" dirty="0"/>
              <a:t>Methodological problems</a:t>
            </a:r>
          </a:p>
          <a:p>
            <a:pPr marL="514350" indent="-514350">
              <a:buFont typeface="+mj-lt"/>
              <a:buAutoNum type="arabicPeriod"/>
            </a:pPr>
            <a:r>
              <a:rPr lang="en-GB" dirty="0"/>
              <a:t>The Spoken BNC2014 &amp; socio-economic status</a:t>
            </a:r>
          </a:p>
          <a:p>
            <a:pPr marL="514350" indent="-514350">
              <a:buFont typeface="+mj-lt"/>
              <a:buAutoNum type="arabicPeriod"/>
            </a:pPr>
            <a:r>
              <a:rPr lang="en-GB" dirty="0"/>
              <a:t>Findings</a:t>
            </a:r>
          </a:p>
          <a:p>
            <a:pPr marL="514350" indent="-514350">
              <a:buFont typeface="+mj-lt"/>
              <a:buAutoNum type="arabicPeriod"/>
            </a:pPr>
            <a:r>
              <a:rPr lang="en-GB" dirty="0"/>
              <a:t>Summary &amp; future work</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2918816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Corpus linguistics</a:t>
            </a:r>
          </a:p>
        </p:txBody>
      </p:sp>
      <p:sp>
        <p:nvSpPr>
          <p:cNvPr id="3" name="Content Placeholder 2"/>
          <p:cNvSpPr>
            <a:spLocks noGrp="1"/>
          </p:cNvSpPr>
          <p:nvPr>
            <p:ph idx="1"/>
          </p:nvPr>
        </p:nvSpPr>
        <p:spPr/>
        <p:txBody>
          <a:bodyPr>
            <a:normAutofit/>
          </a:bodyPr>
          <a:lstStyle/>
          <a:p>
            <a:r>
              <a:rPr lang="en-GB" dirty="0"/>
              <a:t>A set of methods, based on analysing (large) samples of real life language data</a:t>
            </a:r>
          </a:p>
          <a:p>
            <a:pPr lvl="1"/>
            <a:r>
              <a:rPr lang="en-GB" dirty="0"/>
              <a:t>Written, spoken, computer-mediated communication, </a:t>
            </a:r>
            <a:r>
              <a:rPr lang="en-GB" dirty="0" err="1"/>
              <a:t>etc</a:t>
            </a:r>
            <a:r>
              <a:rPr lang="en-GB" dirty="0"/>
              <a:t>…</a:t>
            </a:r>
          </a:p>
          <a:p>
            <a:r>
              <a:rPr lang="en-GB" dirty="0"/>
              <a:t>Data &amp; </a:t>
            </a:r>
            <a:r>
              <a:rPr lang="en-GB" b="1" dirty="0"/>
              <a:t>metadata</a:t>
            </a:r>
            <a:r>
              <a:rPr lang="en-GB" dirty="0"/>
              <a:t> can be annotated to enrich analytical power</a:t>
            </a:r>
          </a:p>
          <a:p>
            <a:pPr lvl="1"/>
            <a:r>
              <a:rPr lang="en-GB" dirty="0"/>
              <a:t>Spoken: e.g. “age, sex, occupation, geographic region, level of education” (Baker 2010: 6) etc.</a:t>
            </a:r>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3</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1782444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Corpus based sociolinguistics</a:t>
            </a:r>
          </a:p>
        </p:txBody>
      </p:sp>
      <p:sp>
        <p:nvSpPr>
          <p:cNvPr id="3" name="Content Placeholder 2"/>
          <p:cNvSpPr>
            <a:spLocks noGrp="1"/>
          </p:cNvSpPr>
          <p:nvPr>
            <p:ph idx="1"/>
          </p:nvPr>
        </p:nvSpPr>
        <p:spPr/>
        <p:txBody>
          <a:bodyPr>
            <a:normAutofit/>
          </a:bodyPr>
          <a:lstStyle/>
          <a:p>
            <a:r>
              <a:rPr lang="en-GB" dirty="0"/>
              <a:t>Therefore useful for sociolinguistics</a:t>
            </a:r>
          </a:p>
          <a:p>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4</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5" name="Picture 2" descr="C:\Users\loverm\Dropbox\University\03 CASS\Work\20160325 SSS7 Lyon abstract\Pie-Chart.jpg"/>
          <p:cNvPicPr>
            <a:picLocks noChangeAspect="1" noChangeArrowheads="1"/>
          </p:cNvPicPr>
          <p:nvPr/>
        </p:nvPicPr>
        <p:blipFill rotWithShape="1">
          <a:blip r:embed="rId4">
            <a:extLst>
              <a:ext uri="{28A0092B-C50C-407E-A947-70E740481C1C}">
                <a14:useLocalDpi xmlns:a14="http://schemas.microsoft.com/office/drawing/2010/main" val="0"/>
              </a:ext>
            </a:extLst>
          </a:blip>
          <a:srcRect l="16352" t="3632" r="24655" b="3658"/>
          <a:stretch/>
        </p:blipFill>
        <p:spPr bwMode="auto">
          <a:xfrm>
            <a:off x="4717564" y="2291699"/>
            <a:ext cx="2806751" cy="26874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loverm\Dropbox\University\03 CASS\Work\20160325 SSS7 Lyon abstract\Pie-Chart.jpg"/>
          <p:cNvPicPr>
            <a:picLocks noChangeAspect="1" noChangeArrowheads="1"/>
          </p:cNvPicPr>
          <p:nvPr/>
        </p:nvPicPr>
        <p:blipFill rotWithShape="1">
          <a:blip r:embed="rId4">
            <a:grayscl/>
            <a:extLst>
              <a:ext uri="{28A0092B-C50C-407E-A947-70E740481C1C}">
                <a14:useLocalDpi xmlns:a14="http://schemas.microsoft.com/office/drawing/2010/main" val="0"/>
              </a:ext>
            </a:extLst>
          </a:blip>
          <a:srcRect l="16352" t="3632" r="24655" b="3658"/>
          <a:stretch/>
        </p:blipFill>
        <p:spPr bwMode="auto">
          <a:xfrm>
            <a:off x="1168678" y="2276872"/>
            <a:ext cx="2806751" cy="2687444"/>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5136295" y="5156832"/>
            <a:ext cx="1969289" cy="60684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t>Synchronic</a:t>
            </a:r>
          </a:p>
          <a:p>
            <a:pPr marL="0" indent="0">
              <a:buFont typeface="Arial" panose="020B0604020202020204" pitchFamily="34" charset="0"/>
              <a:buNone/>
            </a:pPr>
            <a:endParaRPr lang="en-GB" dirty="0"/>
          </a:p>
        </p:txBody>
      </p:sp>
      <p:sp>
        <p:nvSpPr>
          <p:cNvPr id="12" name="Content Placeholder 2"/>
          <p:cNvSpPr txBox="1">
            <a:spLocks/>
          </p:cNvSpPr>
          <p:nvPr/>
        </p:nvSpPr>
        <p:spPr>
          <a:xfrm>
            <a:off x="1587408" y="5158084"/>
            <a:ext cx="1969289" cy="6068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t>Diachronic</a:t>
            </a:r>
          </a:p>
          <a:p>
            <a:pPr marL="0" indent="0" algn="ctr">
              <a:buFont typeface="Arial" panose="020B0604020202020204" pitchFamily="34" charset="0"/>
              <a:buNone/>
            </a:pPr>
            <a:endParaRPr lang="en-GB" dirty="0"/>
          </a:p>
        </p:txBody>
      </p:sp>
    </p:spTree>
    <p:extLst>
      <p:ext uri="{BB962C8B-B14F-4D97-AF65-F5344CB8AC3E}">
        <p14:creationId xmlns:p14="http://schemas.microsoft.com/office/powerpoint/2010/main" val="362269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British National Corpus</a:t>
            </a:r>
          </a:p>
        </p:txBody>
      </p:sp>
      <p:sp>
        <p:nvSpPr>
          <p:cNvPr id="3" name="Content Placeholder 2"/>
          <p:cNvSpPr>
            <a:spLocks noGrp="1"/>
          </p:cNvSpPr>
          <p:nvPr>
            <p:ph idx="1"/>
          </p:nvPr>
        </p:nvSpPr>
        <p:spPr/>
        <p:txBody>
          <a:bodyPr>
            <a:normAutofit/>
          </a:bodyPr>
          <a:lstStyle/>
          <a:p>
            <a:pPr marL="0" indent="0">
              <a:buNone/>
            </a:pPr>
            <a:r>
              <a:rPr lang="en-GB" dirty="0"/>
              <a:t>“a corpus of 100 million words of written texts and spoken transcriptions of modern British English, to be stored on the computer in machine-readable form”</a:t>
            </a:r>
          </a:p>
          <a:p>
            <a:pPr marL="0" indent="0" algn="r">
              <a:buNone/>
            </a:pPr>
            <a:r>
              <a:rPr lang="en-GB" dirty="0"/>
              <a:t>Leech (1993: 9)</a:t>
            </a:r>
          </a:p>
          <a:p>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5</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13" name="Picture 2" descr="C:\Users\loverm\Dropbox\University\03 CASS\Work\20141024 Cambridge Festival of Ideas\bnclogo_sm.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988" y="4077072"/>
            <a:ext cx="3054114" cy="1980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27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McEnery &amp; Xiao (2004)</a:t>
            </a:r>
          </a:p>
        </p:txBody>
      </p:sp>
      <p:sp>
        <p:nvSpPr>
          <p:cNvPr id="3" name="Content Placeholder 2"/>
          <p:cNvSpPr>
            <a:spLocks noGrp="1"/>
          </p:cNvSpPr>
          <p:nvPr>
            <p:ph idx="1"/>
          </p:nvPr>
        </p:nvSpPr>
        <p:spPr/>
        <p:txBody>
          <a:bodyPr>
            <a:normAutofit fontScale="92500"/>
          </a:bodyPr>
          <a:lstStyle/>
          <a:p>
            <a:r>
              <a:rPr lang="en-GB" i="1" dirty="0"/>
              <a:t>Swearing in modern British English: the case of </a:t>
            </a:r>
            <a:r>
              <a:rPr lang="en-GB" sz="2800" dirty="0"/>
              <a:t>FUCK</a:t>
            </a:r>
            <a:r>
              <a:rPr lang="en-GB" i="1" dirty="0"/>
              <a:t> in the BNC</a:t>
            </a:r>
          </a:p>
          <a:p>
            <a:r>
              <a:rPr lang="en-GB" dirty="0"/>
              <a:t>Original BNC’s spoken component (Leech 1993)</a:t>
            </a:r>
          </a:p>
          <a:p>
            <a:pPr lvl="1"/>
            <a:r>
              <a:rPr lang="en-GB" dirty="0"/>
              <a:t>Context &amp; domain</a:t>
            </a:r>
          </a:p>
          <a:p>
            <a:pPr lvl="1"/>
            <a:r>
              <a:rPr lang="en-GB" dirty="0"/>
              <a:t>Type of interaction (</a:t>
            </a:r>
            <a:r>
              <a:rPr lang="en-GB" i="1" dirty="0"/>
              <a:t>dialogue vs. monologue</a:t>
            </a:r>
            <a:r>
              <a:rPr lang="en-GB" dirty="0"/>
              <a:t>)</a:t>
            </a:r>
          </a:p>
          <a:p>
            <a:pPr lvl="1"/>
            <a:r>
              <a:rPr lang="en-GB" b="1" dirty="0"/>
              <a:t>Gender</a:t>
            </a:r>
          </a:p>
          <a:p>
            <a:pPr lvl="1"/>
            <a:r>
              <a:rPr lang="en-GB" b="1" dirty="0"/>
              <a:t>Age</a:t>
            </a:r>
          </a:p>
          <a:p>
            <a:pPr lvl="1"/>
            <a:r>
              <a:rPr lang="en-GB" b="1" dirty="0"/>
              <a:t>Social class</a:t>
            </a:r>
          </a:p>
          <a:p>
            <a:pPr lvl="1"/>
            <a:r>
              <a:rPr lang="en-GB" dirty="0"/>
              <a:t>Education level</a:t>
            </a:r>
          </a:p>
          <a:p>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6</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63627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McEnery &amp; Xiao (2004): gender</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7</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873" t="30990" r="48037" b="25785"/>
          <a:stretch/>
        </p:blipFill>
        <p:spPr bwMode="auto">
          <a:xfrm>
            <a:off x="395536" y="1556792"/>
            <a:ext cx="8136904" cy="4123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3491880" y="4776977"/>
            <a:ext cx="4896544" cy="76708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909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McEnery &amp; Xiao (2004): age</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8</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2202" t="27967" r="55596" b="66670"/>
          <a:stretch/>
        </p:blipFill>
        <p:spPr bwMode="auto">
          <a:xfrm>
            <a:off x="395536" y="1268760"/>
            <a:ext cx="8133096" cy="854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2202" t="84478" r="55596" b="4107"/>
          <a:stretch/>
        </p:blipFill>
        <p:spPr bwMode="auto">
          <a:xfrm>
            <a:off x="404085" y="2122968"/>
            <a:ext cx="8133098" cy="1817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4825" t="37204" r="58303" b="35401"/>
          <a:stretch/>
        </p:blipFill>
        <p:spPr bwMode="auto">
          <a:xfrm>
            <a:off x="499357" y="3944394"/>
            <a:ext cx="5179529" cy="2295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634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BNC1994: Social Grade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60091722"/>
              </p:ext>
            </p:extLst>
          </p:nvPr>
        </p:nvGraphicFramePr>
        <p:xfrm>
          <a:off x="546665" y="1297571"/>
          <a:ext cx="6391398" cy="3291840"/>
        </p:xfrm>
        <a:graphic>
          <a:graphicData uri="http://schemas.openxmlformats.org/drawingml/2006/table">
            <a:tbl>
              <a:tblPr firstRow="1" firstCol="1" bandRow="1"/>
              <a:tblGrid>
                <a:gridCol w="584565">
                  <a:extLst>
                    <a:ext uri="{9D8B030D-6E8A-4147-A177-3AD203B41FA5}">
                      <a16:colId xmlns:a16="http://schemas.microsoft.com/office/drawing/2014/main" val="20000"/>
                    </a:ext>
                  </a:extLst>
                </a:gridCol>
                <a:gridCol w="5806833">
                  <a:extLst>
                    <a:ext uri="{9D8B030D-6E8A-4147-A177-3AD203B41FA5}">
                      <a16:colId xmlns:a16="http://schemas.microsoft.com/office/drawing/2014/main" val="20001"/>
                    </a:ext>
                  </a:extLst>
                </a:gridCol>
              </a:tblGrid>
              <a:tr h="336037">
                <a:tc>
                  <a:txBody>
                    <a:bodyPr/>
                    <a:lstStyle/>
                    <a:p>
                      <a:pPr fontAlgn="auto" hangingPunct="1">
                        <a:lnSpc>
                          <a:spcPct val="150000"/>
                        </a:lnSpc>
                        <a:spcAft>
                          <a:spcPts val="0"/>
                        </a:spcAft>
                      </a:pPr>
                      <a:r>
                        <a:rPr lang="en-GB" sz="1600" dirty="0">
                          <a:effectLst/>
                          <a:latin typeface="+mn-lt"/>
                          <a:ea typeface="Times New Roman"/>
                          <a:cs typeface="Times New Roman"/>
                        </a:rPr>
                        <a:t>Code</a:t>
                      </a:r>
                      <a:endParaRPr lang="en-GB" sz="16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dirty="0">
                          <a:effectLst/>
                          <a:latin typeface="+mn-lt"/>
                          <a:ea typeface="Times New Roman"/>
                          <a:cs typeface="Times New Roman"/>
                        </a:rPr>
                        <a:t>Description</a:t>
                      </a:r>
                      <a:endParaRPr lang="en-GB" sz="16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6037">
                <a:tc>
                  <a:txBody>
                    <a:bodyPr/>
                    <a:lstStyle/>
                    <a:p>
                      <a:pPr fontAlgn="auto" hangingPunct="1">
                        <a:lnSpc>
                          <a:spcPct val="150000"/>
                        </a:lnSpc>
                        <a:spcAft>
                          <a:spcPts val="0"/>
                        </a:spcAft>
                      </a:pPr>
                      <a:r>
                        <a:rPr lang="en-GB" sz="1600">
                          <a:effectLst/>
                          <a:latin typeface="+mn-lt"/>
                          <a:ea typeface="Times New Roman"/>
                          <a:cs typeface="Times New Roman"/>
                        </a:rPr>
                        <a:t>A</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a:effectLst/>
                          <a:latin typeface="+mn-lt"/>
                          <a:ea typeface="Times New Roman"/>
                          <a:cs typeface="Times New Roman"/>
                        </a:rPr>
                        <a:t>Higher managerial, administrative and professional</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6037">
                <a:tc>
                  <a:txBody>
                    <a:bodyPr/>
                    <a:lstStyle/>
                    <a:p>
                      <a:pPr fontAlgn="auto" hangingPunct="1">
                        <a:lnSpc>
                          <a:spcPct val="150000"/>
                        </a:lnSpc>
                        <a:spcAft>
                          <a:spcPts val="0"/>
                        </a:spcAft>
                      </a:pPr>
                      <a:r>
                        <a:rPr lang="en-GB" sz="1600">
                          <a:effectLst/>
                          <a:latin typeface="+mn-lt"/>
                          <a:ea typeface="Times New Roman"/>
                          <a:cs typeface="Times New Roman"/>
                        </a:rPr>
                        <a:t>B</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a:effectLst/>
                          <a:latin typeface="+mn-lt"/>
                          <a:ea typeface="Times New Roman"/>
                          <a:cs typeface="Times New Roman"/>
                        </a:rPr>
                        <a:t>Intermediate managerial, administrative and professional</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2075">
                <a:tc>
                  <a:txBody>
                    <a:bodyPr/>
                    <a:lstStyle/>
                    <a:p>
                      <a:pPr fontAlgn="auto" hangingPunct="1">
                        <a:lnSpc>
                          <a:spcPct val="150000"/>
                        </a:lnSpc>
                        <a:spcAft>
                          <a:spcPts val="0"/>
                        </a:spcAft>
                      </a:pPr>
                      <a:r>
                        <a:rPr lang="en-GB" sz="1600">
                          <a:effectLst/>
                          <a:latin typeface="+mn-lt"/>
                          <a:ea typeface="Times New Roman"/>
                          <a:cs typeface="Times New Roman"/>
                        </a:rPr>
                        <a:t>C1</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a:effectLst/>
                          <a:latin typeface="+mn-lt"/>
                          <a:ea typeface="Times New Roman"/>
                          <a:cs typeface="Times New Roman"/>
                        </a:rPr>
                        <a:t>Supervisory, clerical and junior managerial, administrative and professional</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6037">
                <a:tc>
                  <a:txBody>
                    <a:bodyPr/>
                    <a:lstStyle/>
                    <a:p>
                      <a:pPr fontAlgn="auto" hangingPunct="1">
                        <a:lnSpc>
                          <a:spcPct val="150000"/>
                        </a:lnSpc>
                        <a:spcAft>
                          <a:spcPts val="0"/>
                        </a:spcAft>
                      </a:pPr>
                      <a:r>
                        <a:rPr lang="en-GB" sz="1600">
                          <a:effectLst/>
                          <a:latin typeface="+mn-lt"/>
                          <a:ea typeface="Times New Roman"/>
                          <a:cs typeface="Times New Roman"/>
                        </a:rPr>
                        <a:t>C2</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a:effectLst/>
                          <a:latin typeface="+mn-lt"/>
                          <a:ea typeface="Times New Roman"/>
                          <a:cs typeface="Times New Roman"/>
                        </a:rPr>
                        <a:t>Skilled manual workers</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6037">
                <a:tc>
                  <a:txBody>
                    <a:bodyPr/>
                    <a:lstStyle/>
                    <a:p>
                      <a:pPr fontAlgn="auto" hangingPunct="1">
                        <a:lnSpc>
                          <a:spcPct val="150000"/>
                        </a:lnSpc>
                        <a:spcAft>
                          <a:spcPts val="0"/>
                        </a:spcAft>
                      </a:pPr>
                      <a:r>
                        <a:rPr lang="en-GB" sz="1600">
                          <a:effectLst/>
                          <a:latin typeface="+mn-lt"/>
                          <a:ea typeface="Times New Roman"/>
                          <a:cs typeface="Times New Roman"/>
                        </a:rPr>
                        <a:t>D</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a:effectLst/>
                          <a:latin typeface="+mn-lt"/>
                          <a:ea typeface="Times New Roman"/>
                          <a:cs typeface="Times New Roman"/>
                        </a:rPr>
                        <a:t>Semi-skilled and unskilled manual workers</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72075">
                <a:tc>
                  <a:txBody>
                    <a:bodyPr/>
                    <a:lstStyle/>
                    <a:p>
                      <a:pPr fontAlgn="auto" hangingPunct="1">
                        <a:lnSpc>
                          <a:spcPct val="150000"/>
                        </a:lnSpc>
                        <a:spcAft>
                          <a:spcPts val="0"/>
                        </a:spcAft>
                      </a:pPr>
                      <a:r>
                        <a:rPr lang="en-GB" sz="1600">
                          <a:effectLst/>
                          <a:latin typeface="+mn-lt"/>
                          <a:ea typeface="Times New Roman"/>
                          <a:cs typeface="Times New Roman"/>
                        </a:rPr>
                        <a:t>E</a:t>
                      </a:r>
                      <a:endParaRPr lang="en-GB" sz="16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auto" hangingPunct="1">
                        <a:lnSpc>
                          <a:spcPct val="150000"/>
                        </a:lnSpc>
                        <a:spcAft>
                          <a:spcPts val="0"/>
                        </a:spcAft>
                      </a:pPr>
                      <a:r>
                        <a:rPr lang="en-GB" sz="1600" dirty="0">
                          <a:effectLst/>
                          <a:latin typeface="+mn-lt"/>
                          <a:ea typeface="Times New Roman"/>
                          <a:cs typeface="Times New Roman"/>
                        </a:rPr>
                        <a:t>State pensioners, casual and lowest grade workers, unemployed with state benefits only</a:t>
                      </a:r>
                      <a:endParaRPr lang="en-GB" sz="16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9</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
        <p:nvSpPr>
          <p:cNvPr id="10" name="TextBox 9"/>
          <p:cNvSpPr txBox="1"/>
          <p:nvPr/>
        </p:nvSpPr>
        <p:spPr>
          <a:xfrm>
            <a:off x="7494997" y="3995772"/>
            <a:ext cx="1223605" cy="369332"/>
          </a:xfrm>
          <a:prstGeom prst="rect">
            <a:avLst/>
          </a:prstGeom>
          <a:noFill/>
        </p:spPr>
        <p:txBody>
          <a:bodyPr wrap="none" rtlCol="0">
            <a:spAutoFit/>
          </a:bodyPr>
          <a:lstStyle/>
          <a:p>
            <a:r>
              <a:rPr lang="en-GB" dirty="0"/>
              <a:t>(NRS 2014)</a:t>
            </a:r>
          </a:p>
        </p:txBody>
      </p:sp>
      <p:sp>
        <p:nvSpPr>
          <p:cNvPr id="12" name="Content Placeholder 2"/>
          <p:cNvSpPr txBox="1">
            <a:spLocks/>
          </p:cNvSpPr>
          <p:nvPr/>
        </p:nvSpPr>
        <p:spPr>
          <a:xfrm>
            <a:off x="546665" y="4920542"/>
            <a:ext cx="6113567" cy="113693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400" dirty="0"/>
              <a:t>Dominant in market research (Collis 2009)</a:t>
            </a:r>
          </a:p>
          <a:p>
            <a:r>
              <a:rPr lang="en-GB" sz="2400" dirty="0"/>
              <a:t>Few categories = low detail</a:t>
            </a:r>
          </a:p>
          <a:p>
            <a:r>
              <a:rPr lang="en-GB" sz="2400" dirty="0"/>
              <a:t>Category E particularly problematic</a:t>
            </a:r>
          </a:p>
          <a:p>
            <a:endParaRPr lang="en-GB" sz="2400" dirty="0"/>
          </a:p>
          <a:p>
            <a:pPr marL="0" indent="0">
              <a:buNone/>
            </a:pPr>
            <a:endParaRPr lang="en-GB" dirty="0"/>
          </a:p>
        </p:txBody>
      </p:sp>
    </p:spTree>
    <p:extLst>
      <p:ext uri="{BB962C8B-B14F-4D97-AF65-F5344CB8AC3E}">
        <p14:creationId xmlns:p14="http://schemas.microsoft.com/office/powerpoint/2010/main" val="3639245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McEnery &amp; Xiao (2004): social class</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10</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9891" t="32554" r="53753" b="61406"/>
          <a:stretch/>
        </p:blipFill>
        <p:spPr bwMode="auto">
          <a:xfrm>
            <a:off x="383083" y="1720154"/>
            <a:ext cx="8195141" cy="816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9891" t="79616" r="53753" b="11041"/>
          <a:stretch/>
        </p:blipFill>
        <p:spPr bwMode="auto">
          <a:xfrm>
            <a:off x="383084" y="2448852"/>
            <a:ext cx="8195143" cy="1263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2"/>
          <p:cNvSpPr>
            <a:spLocks noGrp="1"/>
          </p:cNvSpPr>
          <p:nvPr>
            <p:ph idx="1"/>
          </p:nvPr>
        </p:nvSpPr>
        <p:spPr>
          <a:xfrm>
            <a:off x="522710" y="3861048"/>
            <a:ext cx="8229600" cy="1473027"/>
          </a:xfrm>
        </p:spPr>
        <p:txBody>
          <a:bodyPr>
            <a:normAutofit fontScale="92500" lnSpcReduction="10000"/>
          </a:bodyPr>
          <a:lstStyle/>
          <a:p>
            <a:r>
              <a:rPr lang="en-GB" dirty="0"/>
              <a:t>AB: “flaunt their seniority” (p. 243)</a:t>
            </a:r>
          </a:p>
          <a:p>
            <a:r>
              <a:rPr lang="en-GB" dirty="0"/>
              <a:t>C1: “what they perceive to be the norms of AB speech” (p. 244)</a:t>
            </a:r>
          </a:p>
          <a:p>
            <a:endParaRPr lang="en-GB" dirty="0"/>
          </a:p>
        </p:txBody>
      </p:sp>
    </p:spTree>
    <p:extLst>
      <p:ext uri="{BB962C8B-B14F-4D97-AF65-F5344CB8AC3E}">
        <p14:creationId xmlns:p14="http://schemas.microsoft.com/office/powerpoint/2010/main" val="3171122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This sort of work is problematic</a:t>
            </a:r>
          </a:p>
        </p:txBody>
      </p:sp>
      <p:sp>
        <p:nvSpPr>
          <p:cNvPr id="3" name="Content Placeholder 2"/>
          <p:cNvSpPr>
            <a:spLocks noGrp="1"/>
          </p:cNvSpPr>
          <p:nvPr>
            <p:ph idx="1"/>
          </p:nvPr>
        </p:nvSpPr>
        <p:spPr>
          <a:xfrm>
            <a:off x="467544" y="1412776"/>
            <a:ext cx="8229600" cy="4525963"/>
          </a:xfrm>
        </p:spPr>
        <p:txBody>
          <a:bodyPr>
            <a:normAutofit lnSpcReduction="10000"/>
          </a:bodyPr>
          <a:lstStyle/>
          <a:p>
            <a:pPr>
              <a:lnSpc>
                <a:spcPct val="100000"/>
              </a:lnSpc>
            </a:pPr>
            <a:r>
              <a:rPr lang="en-GB" dirty="0">
                <a:solidFill>
                  <a:srgbClr val="000000"/>
                </a:solidFill>
              </a:rPr>
              <a:t>Brezina &amp; </a:t>
            </a:r>
            <a:r>
              <a:rPr lang="en-GB" dirty="0" err="1">
                <a:solidFill>
                  <a:srgbClr val="000000"/>
                </a:solidFill>
              </a:rPr>
              <a:t>Meyerhoff</a:t>
            </a:r>
            <a:r>
              <a:rPr lang="en-GB" dirty="0">
                <a:solidFill>
                  <a:srgbClr val="000000"/>
                </a:solidFill>
              </a:rPr>
              <a:t> (2014)</a:t>
            </a:r>
          </a:p>
          <a:p>
            <a:pPr lvl="1"/>
            <a:r>
              <a:rPr lang="en-GB" dirty="0"/>
              <a:t>Aggregate data method = “general comparisons of two or more sub-corpora such as the speech of all men in the corpus compared to all women in the corpus, or the speech of all younger speakers compared to the speech of all older speakers, etc.” (p. 3)</a:t>
            </a:r>
          </a:p>
          <a:p>
            <a:pPr lvl="1"/>
            <a:r>
              <a:rPr lang="en-GB" dirty="0"/>
              <a:t>Many speakers, &amp; “extreme variance” in amount of speech produced (p. 7)</a:t>
            </a:r>
          </a:p>
          <a:p>
            <a:pPr lvl="1"/>
            <a:r>
              <a:rPr lang="en-GB" dirty="0"/>
              <a:t>Normalisation &amp; use of LL “impossible” (ibid.)</a:t>
            </a:r>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11</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1372480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Warning: this sort of work is problematic</a:t>
            </a:r>
          </a:p>
        </p:txBody>
      </p:sp>
      <p:sp>
        <p:nvSpPr>
          <p:cNvPr id="3" name="Content Placeholder 2"/>
          <p:cNvSpPr>
            <a:spLocks noGrp="1"/>
          </p:cNvSpPr>
          <p:nvPr>
            <p:ph idx="1"/>
          </p:nvPr>
        </p:nvSpPr>
        <p:spPr/>
        <p:txBody>
          <a:bodyPr>
            <a:normAutofit/>
          </a:bodyPr>
          <a:lstStyle/>
          <a:p>
            <a:pPr>
              <a:lnSpc>
                <a:spcPct val="100000"/>
              </a:lnSpc>
            </a:pPr>
            <a:r>
              <a:rPr lang="en-GB" dirty="0">
                <a:solidFill>
                  <a:srgbClr val="000000"/>
                </a:solidFill>
              </a:rPr>
              <a:t>BNC 64 = 32 men + 32 women from BNC1994</a:t>
            </a:r>
          </a:p>
          <a:p>
            <a:pPr lvl="1"/>
            <a:r>
              <a:rPr lang="en-GB" dirty="0">
                <a:solidFill>
                  <a:srgbClr val="000000"/>
                </a:solidFill>
              </a:rPr>
              <a:t>Only 9/32 men said </a:t>
            </a:r>
            <a:r>
              <a:rPr lang="en-GB" i="1" dirty="0">
                <a:solidFill>
                  <a:srgbClr val="000000"/>
                </a:solidFill>
              </a:rPr>
              <a:t>fuck</a:t>
            </a:r>
            <a:r>
              <a:rPr lang="en-GB" dirty="0">
                <a:solidFill>
                  <a:srgbClr val="000000"/>
                </a:solidFill>
              </a:rPr>
              <a:t> at all</a:t>
            </a:r>
          </a:p>
          <a:p>
            <a:pPr lvl="1"/>
            <a:r>
              <a:rPr lang="en-GB" dirty="0">
                <a:solidFill>
                  <a:srgbClr val="000000"/>
                </a:solidFill>
              </a:rPr>
              <a:t>Only 5/32 men said </a:t>
            </a:r>
            <a:r>
              <a:rPr lang="en-GB" i="1" dirty="0">
                <a:solidFill>
                  <a:srgbClr val="000000"/>
                </a:solidFill>
              </a:rPr>
              <a:t>fuck</a:t>
            </a:r>
            <a:r>
              <a:rPr lang="en-GB" dirty="0">
                <a:solidFill>
                  <a:srgbClr val="000000"/>
                </a:solidFill>
              </a:rPr>
              <a:t> at all</a:t>
            </a:r>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12</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2781" r="56526" b="38497"/>
          <a:stretch/>
        </p:blipFill>
        <p:spPr bwMode="auto">
          <a:xfrm>
            <a:off x="467544" y="3350818"/>
            <a:ext cx="7870367" cy="2260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8979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Research questions</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a:t>Quantitative</a:t>
            </a:r>
          </a:p>
          <a:p>
            <a:r>
              <a:rPr lang="en-GB" dirty="0"/>
              <a:t>(How) has the distribution of </a:t>
            </a:r>
            <a:r>
              <a:rPr lang="en-GB" sz="2800" dirty="0"/>
              <a:t>FUCK</a:t>
            </a:r>
            <a:r>
              <a:rPr lang="en-GB" dirty="0"/>
              <a:t> changed between the early 1990s and the present day?</a:t>
            </a:r>
          </a:p>
          <a:p>
            <a:pPr marL="0" indent="0">
              <a:buNone/>
            </a:pPr>
            <a:r>
              <a:rPr lang="en-GB" dirty="0">
                <a:solidFill>
                  <a:schemeClr val="bg1">
                    <a:lumMod val="65000"/>
                  </a:schemeClr>
                </a:solidFill>
              </a:rPr>
              <a:t>Qualitative</a:t>
            </a:r>
          </a:p>
          <a:p>
            <a:r>
              <a:rPr lang="en-GB" dirty="0">
                <a:solidFill>
                  <a:schemeClr val="bg1">
                    <a:lumMod val="65000"/>
                  </a:schemeClr>
                </a:solidFill>
              </a:rPr>
              <a:t>(How) has the use of </a:t>
            </a:r>
            <a:r>
              <a:rPr lang="en-GB" sz="2800" dirty="0">
                <a:solidFill>
                  <a:schemeClr val="bg1">
                    <a:lumMod val="65000"/>
                  </a:schemeClr>
                </a:solidFill>
              </a:rPr>
              <a:t>FUCK</a:t>
            </a:r>
            <a:r>
              <a:rPr lang="en-GB" dirty="0">
                <a:solidFill>
                  <a:schemeClr val="bg1">
                    <a:lumMod val="65000"/>
                  </a:schemeClr>
                </a:solidFill>
              </a:rPr>
              <a:t> changed in the same period?</a:t>
            </a:r>
          </a:p>
          <a:p>
            <a:pPr marL="0" indent="0">
              <a:buNone/>
            </a:pPr>
            <a:r>
              <a:rPr lang="en-GB" dirty="0"/>
              <a:t>Methodological</a:t>
            </a:r>
          </a:p>
          <a:p>
            <a:r>
              <a:rPr lang="en-GB" dirty="0"/>
              <a:t>How should we classify speakers for corpus sociolinguistics?</a:t>
            </a:r>
          </a:p>
          <a:p>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13</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1930952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Data</a:t>
            </a:r>
          </a:p>
        </p:txBody>
      </p:sp>
      <p:sp>
        <p:nvSpPr>
          <p:cNvPr id="3" name="Content Placeholder 2"/>
          <p:cNvSpPr>
            <a:spLocks noGrp="1"/>
          </p:cNvSpPr>
          <p:nvPr>
            <p:ph idx="1"/>
          </p:nvPr>
        </p:nvSpPr>
        <p:spPr>
          <a:xfrm>
            <a:off x="457200" y="1600200"/>
            <a:ext cx="5987008" cy="4525963"/>
          </a:xfrm>
        </p:spPr>
        <p:txBody>
          <a:bodyPr>
            <a:normAutofit/>
          </a:bodyPr>
          <a:lstStyle/>
          <a:p>
            <a:pPr marL="0" indent="0">
              <a:buNone/>
            </a:pPr>
            <a:r>
              <a:rPr lang="en-GB" dirty="0"/>
              <a:t>The Spoken BNC2014</a:t>
            </a:r>
          </a:p>
          <a:p>
            <a:r>
              <a:rPr lang="en-GB" dirty="0"/>
              <a:t>Over 800 hours of recordings submitted (nearly 1000 recordings)</a:t>
            </a:r>
          </a:p>
          <a:p>
            <a:r>
              <a:rPr lang="en-GB" dirty="0"/>
              <a:t>Nearly 700 unique speakers</a:t>
            </a:r>
          </a:p>
          <a:p>
            <a:r>
              <a:rPr lang="en-GB" dirty="0"/>
              <a:t>More than 10 million words transcribed</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14</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10"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0940" y="1556792"/>
            <a:ext cx="2443351" cy="2805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788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Data</a:t>
            </a:r>
          </a:p>
        </p:txBody>
      </p:sp>
      <p:sp>
        <p:nvSpPr>
          <p:cNvPr id="3" name="Content Placeholder 2"/>
          <p:cNvSpPr>
            <a:spLocks noGrp="1"/>
          </p:cNvSpPr>
          <p:nvPr>
            <p:ph idx="1"/>
          </p:nvPr>
        </p:nvSpPr>
        <p:spPr>
          <a:xfrm>
            <a:off x="457200" y="1600200"/>
            <a:ext cx="5987008" cy="4525963"/>
          </a:xfrm>
        </p:spPr>
        <p:txBody>
          <a:bodyPr>
            <a:normAutofit/>
          </a:bodyPr>
          <a:lstStyle/>
          <a:p>
            <a:pPr marL="0" indent="0">
              <a:buNone/>
            </a:pPr>
            <a:r>
              <a:rPr lang="en-GB" dirty="0"/>
              <a:t>In-house beta version</a:t>
            </a:r>
          </a:p>
          <a:p>
            <a:r>
              <a:rPr lang="en-GB" b="1" dirty="0"/>
              <a:t>4,789,185 </a:t>
            </a:r>
            <a:r>
              <a:rPr lang="en-GB" dirty="0"/>
              <a:t>words</a:t>
            </a:r>
          </a:p>
          <a:p>
            <a:r>
              <a:rPr lang="en-GB" b="1" dirty="0"/>
              <a:t>376</a:t>
            </a:r>
            <a:r>
              <a:rPr lang="en-GB" dirty="0"/>
              <a:t> speakers of British English</a:t>
            </a:r>
          </a:p>
          <a:p>
            <a:r>
              <a:rPr lang="en-GB" b="1" dirty="0"/>
              <a:t>567</a:t>
            </a:r>
            <a:r>
              <a:rPr lang="en-GB" dirty="0"/>
              <a:t> transcripts</a:t>
            </a:r>
          </a:p>
          <a:p>
            <a:r>
              <a:rPr lang="en-GB" dirty="0"/>
              <a:t>Date range: </a:t>
            </a:r>
            <a:r>
              <a:rPr lang="en-GB" b="1" dirty="0"/>
              <a:t>2012-2015</a:t>
            </a: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15</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pic>
        <p:nvPicPr>
          <p:cNvPr id="10"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0940" y="1556792"/>
            <a:ext cx="2443351" cy="2805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67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Method</a:t>
            </a:r>
          </a:p>
        </p:txBody>
      </p:sp>
      <p:sp>
        <p:nvSpPr>
          <p:cNvPr id="3" name="Content Placeholder 2"/>
          <p:cNvSpPr>
            <a:spLocks noGrp="1"/>
          </p:cNvSpPr>
          <p:nvPr>
            <p:ph idx="1"/>
          </p:nvPr>
        </p:nvSpPr>
        <p:spPr>
          <a:xfrm>
            <a:off x="467544" y="1412776"/>
            <a:ext cx="8229600" cy="4525963"/>
          </a:xfrm>
        </p:spPr>
        <p:txBody>
          <a:bodyPr>
            <a:normAutofit/>
          </a:bodyPr>
          <a:lstStyle/>
          <a:p>
            <a:r>
              <a:rPr lang="en-GB" dirty="0"/>
              <a:t>Replication of McEnery &amp; Xiao (2004)</a:t>
            </a:r>
          </a:p>
          <a:p>
            <a:pPr lvl="1"/>
            <a:r>
              <a:rPr lang="en-GB" dirty="0"/>
              <a:t>I have updated some metadata categories</a:t>
            </a:r>
          </a:p>
          <a:p>
            <a:r>
              <a:rPr lang="en-GB" dirty="0"/>
              <a:t>Frequency searches of sub-corpora</a:t>
            </a:r>
          </a:p>
          <a:p>
            <a:r>
              <a:rPr lang="en-GB" dirty="0"/>
              <a:t>Statistical significance testing – log-likelihood (Hardie 2014 – UCREL sig test)</a:t>
            </a:r>
          </a:p>
          <a:p>
            <a:r>
              <a:rPr lang="en-GB" dirty="0"/>
              <a:t>Lemma </a:t>
            </a:r>
            <a:r>
              <a:rPr lang="en-GB" sz="2400" dirty="0"/>
              <a:t>FUCK (i</a:t>
            </a:r>
            <a:r>
              <a:rPr lang="en-GB" dirty="0"/>
              <a:t>ndividual word forms </a:t>
            </a:r>
            <a:r>
              <a:rPr lang="en-GB" i="1" dirty="0"/>
              <a:t>fuck, fucked, fucks, fucking, fucker(s)</a:t>
            </a:r>
            <a:r>
              <a:rPr lang="en-GB" dirty="0"/>
              <a:t> + others)</a:t>
            </a:r>
          </a:p>
          <a:p>
            <a:r>
              <a:rPr lang="en-GB" dirty="0">
                <a:solidFill>
                  <a:schemeClr val="bg1">
                    <a:lumMod val="50000"/>
                  </a:schemeClr>
                </a:solidFill>
              </a:rPr>
              <a:t>Qualitative analysis of concordance lines</a:t>
            </a:r>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16</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209246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gender</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17</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15" name="Chart 14"/>
          <p:cNvGraphicFramePr>
            <a:graphicFrameLocks/>
          </p:cNvGraphicFramePr>
          <p:nvPr>
            <p:extLst>
              <p:ext uri="{D42A27DB-BD31-4B8C-83A1-F6EECF244321}">
                <p14:modId xmlns:p14="http://schemas.microsoft.com/office/powerpoint/2010/main" val="254961756"/>
              </p:ext>
            </p:extLst>
          </p:nvPr>
        </p:nvGraphicFramePr>
        <p:xfrm>
          <a:off x="942272" y="1484784"/>
          <a:ext cx="6438039" cy="4104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6685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gender</a:t>
            </a:r>
          </a:p>
        </p:txBody>
      </p:sp>
      <p:sp>
        <p:nvSpPr>
          <p:cNvPr id="3" name="Content Placeholder 2"/>
          <p:cNvSpPr>
            <a:spLocks noGrp="1"/>
          </p:cNvSpPr>
          <p:nvPr>
            <p:ph idx="1"/>
          </p:nvPr>
        </p:nvSpPr>
        <p:spPr>
          <a:xfrm>
            <a:off x="528760" y="4149080"/>
            <a:ext cx="8229600" cy="1285041"/>
          </a:xfrm>
        </p:spPr>
        <p:txBody>
          <a:bodyPr>
            <a:normAutofit fontScale="92500" lnSpcReduction="20000"/>
          </a:bodyPr>
          <a:lstStyle/>
          <a:p>
            <a:r>
              <a:rPr lang="en-GB" dirty="0"/>
              <a:t>The gap appears to have completely closed</a:t>
            </a:r>
          </a:p>
          <a:p>
            <a:r>
              <a:rPr lang="en-GB" dirty="0"/>
              <a:t>Or…perhaps the gap was never there in the first place (cf. Brezina &amp; </a:t>
            </a:r>
            <a:r>
              <a:rPr lang="en-GB" dirty="0" err="1"/>
              <a:t>Meyerhoff</a:t>
            </a:r>
            <a:r>
              <a:rPr lang="en-GB" dirty="0"/>
              <a:t> 2014)</a:t>
            </a:r>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18</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180920039"/>
              </p:ext>
            </p:extLst>
          </p:nvPr>
        </p:nvGraphicFramePr>
        <p:xfrm>
          <a:off x="865892" y="1916832"/>
          <a:ext cx="6876373" cy="1368153"/>
        </p:xfrm>
        <a:graphic>
          <a:graphicData uri="http://schemas.openxmlformats.org/drawingml/2006/table">
            <a:tbl>
              <a:tblPr/>
              <a:tblGrid>
                <a:gridCol w="982339">
                  <a:extLst>
                    <a:ext uri="{9D8B030D-6E8A-4147-A177-3AD203B41FA5}">
                      <a16:colId xmlns:a16="http://schemas.microsoft.com/office/drawing/2014/main" val="20000"/>
                    </a:ext>
                  </a:extLst>
                </a:gridCol>
                <a:gridCol w="982339">
                  <a:extLst>
                    <a:ext uri="{9D8B030D-6E8A-4147-A177-3AD203B41FA5}">
                      <a16:colId xmlns:a16="http://schemas.microsoft.com/office/drawing/2014/main" val="20001"/>
                    </a:ext>
                  </a:extLst>
                </a:gridCol>
                <a:gridCol w="982339">
                  <a:extLst>
                    <a:ext uri="{9D8B030D-6E8A-4147-A177-3AD203B41FA5}">
                      <a16:colId xmlns:a16="http://schemas.microsoft.com/office/drawing/2014/main" val="20002"/>
                    </a:ext>
                  </a:extLst>
                </a:gridCol>
                <a:gridCol w="982339">
                  <a:extLst>
                    <a:ext uri="{9D8B030D-6E8A-4147-A177-3AD203B41FA5}">
                      <a16:colId xmlns:a16="http://schemas.microsoft.com/office/drawing/2014/main" val="20003"/>
                    </a:ext>
                  </a:extLst>
                </a:gridCol>
                <a:gridCol w="982339">
                  <a:extLst>
                    <a:ext uri="{9D8B030D-6E8A-4147-A177-3AD203B41FA5}">
                      <a16:colId xmlns:a16="http://schemas.microsoft.com/office/drawing/2014/main" val="20004"/>
                    </a:ext>
                  </a:extLst>
                </a:gridCol>
                <a:gridCol w="982339">
                  <a:extLst>
                    <a:ext uri="{9D8B030D-6E8A-4147-A177-3AD203B41FA5}">
                      <a16:colId xmlns:a16="http://schemas.microsoft.com/office/drawing/2014/main" val="20005"/>
                    </a:ext>
                  </a:extLst>
                </a:gridCol>
                <a:gridCol w="982339">
                  <a:extLst>
                    <a:ext uri="{9D8B030D-6E8A-4147-A177-3AD203B41FA5}">
                      <a16:colId xmlns:a16="http://schemas.microsoft.com/office/drawing/2014/main" val="20006"/>
                    </a:ext>
                  </a:extLst>
                </a:gridCol>
              </a:tblGrid>
              <a:tr h="456051">
                <a:tc>
                  <a:txBody>
                    <a:bodyPr/>
                    <a:lstStyle/>
                    <a:p>
                      <a:pPr algn="l" fontAlgn="b"/>
                      <a:r>
                        <a:rPr lang="en-GB" sz="1800" b="0" i="1" u="none" strike="noStrike" dirty="0">
                          <a:solidFill>
                            <a:srgbClr val="000000"/>
                          </a:solidFill>
                          <a:effectLst/>
                          <a:latin typeface="Calibri"/>
                        </a:rPr>
                        <a:t>Form</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a:solidFill>
                            <a:srgbClr val="000000"/>
                          </a:solidFill>
                          <a:effectLst/>
                          <a:latin typeface="Calibri"/>
                        </a:rPr>
                        <a:t>Gender</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dirty="0">
                          <a:solidFill>
                            <a:srgbClr val="000000"/>
                          </a:solidFill>
                          <a:effectLst/>
                          <a:latin typeface="Calibri"/>
                        </a:rPr>
                        <a:t>Words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a:solidFill>
                            <a:srgbClr val="000000"/>
                          </a:solidFill>
                          <a:effectLst/>
                          <a:latin typeface="Calibri"/>
                        </a:rPr>
                        <a:t>RF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a:solidFill>
                            <a:srgbClr val="000000"/>
                          </a:solidFill>
                          <a:effectLst/>
                          <a:latin typeface="Calibri"/>
                        </a:rPr>
                        <a:t>NF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a:solidFill>
                            <a:srgbClr val="000000"/>
                          </a:solidFill>
                          <a:effectLst/>
                          <a:latin typeface="Calibri"/>
                        </a:rPr>
                        <a:t>LL score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1" u="none" strike="noStrike">
                          <a:solidFill>
                            <a:srgbClr val="000000"/>
                          </a:solidFill>
                          <a:effectLst/>
                          <a:latin typeface="Calibri"/>
                        </a:rPr>
                        <a:t>Sig. level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6051">
                <a:tc rowSpan="2">
                  <a:txBody>
                    <a:bodyPr/>
                    <a:lstStyle/>
                    <a:p>
                      <a:pPr algn="ctr" fontAlgn="ctr"/>
                      <a:r>
                        <a:rPr lang="en-GB" sz="1800" b="0" i="0" u="none" strike="noStrike">
                          <a:solidFill>
                            <a:srgbClr val="000000"/>
                          </a:solidFill>
                          <a:effectLst/>
                          <a:latin typeface="Calibri"/>
                        </a:rPr>
                        <a:t>All forms</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800" b="0" i="0" u="none" strike="noStrike">
                          <a:solidFill>
                            <a:srgbClr val="000000"/>
                          </a:solidFill>
                          <a:effectLst/>
                          <a:latin typeface="Calibri"/>
                        </a:rPr>
                        <a:t>Male</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800" b="0" i="0" u="none" strike="noStrike" dirty="0">
                          <a:solidFill>
                            <a:srgbClr val="000000"/>
                          </a:solidFill>
                          <a:effectLst/>
                          <a:latin typeface="Calibri"/>
                        </a:rPr>
                        <a:t>1911836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800" b="0" i="0" u="none" strike="noStrike">
                          <a:solidFill>
                            <a:srgbClr val="000000"/>
                          </a:solidFill>
                          <a:effectLst/>
                          <a:latin typeface="Calibri"/>
                        </a:rPr>
                        <a:t>1073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800" b="0" i="0" u="none" strike="noStrike">
                          <a:solidFill>
                            <a:srgbClr val="000000"/>
                          </a:solidFill>
                          <a:effectLst/>
                          <a:latin typeface="Calibri"/>
                        </a:rPr>
                        <a:t>561.2406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rowSpan="2">
                  <a:txBody>
                    <a:bodyPr/>
                    <a:lstStyle/>
                    <a:p>
                      <a:pPr algn="r" fontAlgn="ctr"/>
                      <a:r>
                        <a:rPr lang="en-GB" sz="1800" b="0" i="0" u="none" strike="noStrike">
                          <a:solidFill>
                            <a:srgbClr val="000000"/>
                          </a:solidFill>
                          <a:effectLst/>
                          <a:latin typeface="Calibri"/>
                        </a:rPr>
                        <a:t>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r" fontAlgn="ctr"/>
                      <a:r>
                        <a:rPr lang="en-GB" sz="1800" b="0" i="0" u="none" strike="noStrike">
                          <a:solidFill>
                            <a:srgbClr val="000000"/>
                          </a:solidFill>
                          <a:effectLst/>
                          <a:latin typeface="Calibri"/>
                        </a:rPr>
                        <a:t>0.996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6051">
                <a:tc vMerge="1">
                  <a:txBody>
                    <a:bodyPr/>
                    <a:lstStyle/>
                    <a:p>
                      <a:endParaRPr lang="en-GB"/>
                    </a:p>
                  </a:txBody>
                  <a:tcPr/>
                </a:tc>
                <a:tc>
                  <a:txBody>
                    <a:bodyPr/>
                    <a:lstStyle/>
                    <a:p>
                      <a:pPr algn="l" fontAlgn="b"/>
                      <a:r>
                        <a:rPr lang="en-GB" sz="1800" b="0" i="0" u="none" strike="noStrike">
                          <a:solidFill>
                            <a:srgbClr val="000000"/>
                          </a:solidFill>
                          <a:effectLst/>
                          <a:latin typeface="Calibri"/>
                        </a:rPr>
                        <a:t>Female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800" b="0" i="0" u="none" strike="noStrike">
                          <a:solidFill>
                            <a:srgbClr val="000000"/>
                          </a:solidFill>
                          <a:effectLst/>
                          <a:latin typeface="Calibri"/>
                        </a:rPr>
                        <a:t>2872758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800" b="0" i="0" u="none" strike="noStrike">
                          <a:solidFill>
                            <a:srgbClr val="000000"/>
                          </a:solidFill>
                          <a:effectLst/>
                          <a:latin typeface="Calibri"/>
                        </a:rPr>
                        <a:t>1612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800" b="0" i="0" u="none" strike="noStrike" dirty="0">
                          <a:solidFill>
                            <a:srgbClr val="000000"/>
                          </a:solidFill>
                          <a:effectLst/>
                          <a:latin typeface="Calibri"/>
                        </a:rPr>
                        <a:t>561.1332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7474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age</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19</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4210576173"/>
              </p:ext>
            </p:extLst>
          </p:nvPr>
        </p:nvGraphicFramePr>
        <p:xfrm>
          <a:off x="556164" y="1340768"/>
          <a:ext cx="7472220" cy="4104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4881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age</a:t>
            </a:r>
          </a:p>
        </p:txBody>
      </p:sp>
      <p:sp>
        <p:nvSpPr>
          <p:cNvPr id="3" name="Content Placeholder 2"/>
          <p:cNvSpPr>
            <a:spLocks noGrp="1"/>
          </p:cNvSpPr>
          <p:nvPr>
            <p:ph idx="1"/>
          </p:nvPr>
        </p:nvSpPr>
        <p:spPr>
          <a:xfrm>
            <a:off x="251520" y="4611553"/>
            <a:ext cx="8229600" cy="1265719"/>
          </a:xfrm>
        </p:spPr>
        <p:txBody>
          <a:bodyPr>
            <a:normAutofit fontScale="77500" lnSpcReduction="20000"/>
          </a:bodyPr>
          <a:lstStyle/>
          <a:p>
            <a:pPr lvl="0"/>
            <a:r>
              <a:rPr lang="en-GB" sz="2800" dirty="0"/>
              <a:t>The use of </a:t>
            </a:r>
            <a:r>
              <a:rPr lang="en-GB" sz="2800" cap="small" dirty="0"/>
              <a:t>fuck</a:t>
            </a:r>
            <a:r>
              <a:rPr lang="en-GB" sz="2800" dirty="0"/>
              <a:t> peaks among speakers in their twenties and decreases with age</a:t>
            </a:r>
          </a:p>
          <a:p>
            <a:pPr lvl="0"/>
            <a:r>
              <a:rPr lang="en-GB" sz="2800" dirty="0"/>
              <a:t>Does not support McEnery &amp; Xiao’s analysis, unless parental age is more widely dispersed in the present day</a:t>
            </a:r>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20</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857753551"/>
              </p:ext>
            </p:extLst>
          </p:nvPr>
        </p:nvGraphicFramePr>
        <p:xfrm>
          <a:off x="932878" y="1268760"/>
          <a:ext cx="6573763" cy="3096346"/>
        </p:xfrm>
        <a:graphic>
          <a:graphicData uri="http://schemas.openxmlformats.org/drawingml/2006/table">
            <a:tbl>
              <a:tblPr/>
              <a:tblGrid>
                <a:gridCol w="939109">
                  <a:extLst>
                    <a:ext uri="{9D8B030D-6E8A-4147-A177-3AD203B41FA5}">
                      <a16:colId xmlns:a16="http://schemas.microsoft.com/office/drawing/2014/main" val="20000"/>
                    </a:ext>
                  </a:extLst>
                </a:gridCol>
                <a:gridCol w="939109">
                  <a:extLst>
                    <a:ext uri="{9D8B030D-6E8A-4147-A177-3AD203B41FA5}">
                      <a16:colId xmlns:a16="http://schemas.microsoft.com/office/drawing/2014/main" val="20001"/>
                    </a:ext>
                  </a:extLst>
                </a:gridCol>
                <a:gridCol w="939109">
                  <a:extLst>
                    <a:ext uri="{9D8B030D-6E8A-4147-A177-3AD203B41FA5}">
                      <a16:colId xmlns:a16="http://schemas.microsoft.com/office/drawing/2014/main" val="20002"/>
                    </a:ext>
                  </a:extLst>
                </a:gridCol>
                <a:gridCol w="939109">
                  <a:extLst>
                    <a:ext uri="{9D8B030D-6E8A-4147-A177-3AD203B41FA5}">
                      <a16:colId xmlns:a16="http://schemas.microsoft.com/office/drawing/2014/main" val="20003"/>
                    </a:ext>
                  </a:extLst>
                </a:gridCol>
                <a:gridCol w="939109">
                  <a:extLst>
                    <a:ext uri="{9D8B030D-6E8A-4147-A177-3AD203B41FA5}">
                      <a16:colId xmlns:a16="http://schemas.microsoft.com/office/drawing/2014/main" val="20004"/>
                    </a:ext>
                  </a:extLst>
                </a:gridCol>
                <a:gridCol w="939109">
                  <a:extLst>
                    <a:ext uri="{9D8B030D-6E8A-4147-A177-3AD203B41FA5}">
                      <a16:colId xmlns:a16="http://schemas.microsoft.com/office/drawing/2014/main" val="20005"/>
                    </a:ext>
                  </a:extLst>
                </a:gridCol>
                <a:gridCol w="939109">
                  <a:extLst>
                    <a:ext uri="{9D8B030D-6E8A-4147-A177-3AD203B41FA5}">
                      <a16:colId xmlns:a16="http://schemas.microsoft.com/office/drawing/2014/main" val="20006"/>
                    </a:ext>
                  </a:extLst>
                </a:gridCol>
              </a:tblGrid>
              <a:tr h="281486">
                <a:tc>
                  <a:txBody>
                    <a:bodyPr/>
                    <a:lstStyle/>
                    <a:p>
                      <a:pPr algn="l" fontAlgn="b"/>
                      <a:r>
                        <a:rPr lang="en-GB" sz="1600" b="0" i="1" u="none" strike="noStrike" dirty="0">
                          <a:solidFill>
                            <a:srgbClr val="000000"/>
                          </a:solidFill>
                          <a:effectLst/>
                          <a:latin typeface="Calibri"/>
                        </a:rPr>
                        <a:t>Form</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Age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Words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RF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NF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LL score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Sig. level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1486">
                <a:tc rowSpan="10">
                  <a:txBody>
                    <a:bodyPr/>
                    <a:lstStyle/>
                    <a:p>
                      <a:pPr algn="ctr" fontAlgn="b"/>
                      <a:r>
                        <a:rPr lang="en-GB" sz="1600" b="0" i="0" u="none" strike="noStrike" dirty="0">
                          <a:solidFill>
                            <a:srgbClr val="000000"/>
                          </a:solidFill>
                          <a:effectLst/>
                          <a:latin typeface="Calibri"/>
                        </a:rPr>
                        <a:t>All forms</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rgbClr val="000000"/>
                          </a:solidFill>
                          <a:effectLst/>
                          <a:latin typeface="Calibri"/>
                        </a:rPr>
                        <a:t>0-10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1281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rowSpan="10">
                  <a:txBody>
                    <a:bodyPr/>
                    <a:lstStyle/>
                    <a:p>
                      <a:pPr algn="r" fontAlgn="ctr"/>
                      <a:r>
                        <a:rPr lang="en-GB" sz="1600" b="0" i="0" u="none" strike="noStrike" dirty="0">
                          <a:solidFill>
                            <a:srgbClr val="000000"/>
                          </a:solidFill>
                          <a:effectLst/>
                          <a:latin typeface="Calibri"/>
                        </a:rPr>
                        <a:t>1520.87</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0">
                  <a:txBody>
                    <a:bodyPr/>
                    <a:lstStyle/>
                    <a:p>
                      <a:pPr algn="r" fontAlgn="ctr"/>
                      <a:r>
                        <a:rPr lang="en-GB" sz="1600" b="0" i="0" u="none" strike="noStrike">
                          <a:solidFill>
                            <a:srgbClr val="000000"/>
                          </a:solidFill>
                          <a:effectLst/>
                          <a:latin typeface="Calibri"/>
                        </a:rPr>
                        <a:t>0.000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11-18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191987</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114.5911</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19-29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1961779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1944</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990.9373</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3"/>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30-39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834397</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373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447.0294</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4"/>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40-49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463022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180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388.7504</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5"/>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50-59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375368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106.5621</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6"/>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60-69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625013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76</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121.5975</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7"/>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70-79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254263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7.865871</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8"/>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a:rPr>
                        <a:t>80-89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45066</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0</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9"/>
                  </a:ext>
                </a:extLst>
              </a:tr>
              <a:tr h="281486">
                <a:tc vMerge="1">
                  <a:txBody>
                    <a:bodyPr/>
                    <a:lstStyle/>
                    <a:p>
                      <a:pPr algn="l" fontAlgn="b"/>
                      <a:endParaRPr lang="en-GB" sz="16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rgbClr val="000000"/>
                          </a:solidFill>
                          <a:effectLst/>
                          <a:latin typeface="Calibri"/>
                        </a:rPr>
                        <a:t>90-99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3812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rgbClr val="000000"/>
                          </a:solidFill>
                          <a:effectLst/>
                          <a:latin typeface="Calibri"/>
                        </a:rPr>
                        <a:t>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245789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Social Grade</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21</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1530890881"/>
              </p:ext>
            </p:extLst>
          </p:nvPr>
        </p:nvGraphicFramePr>
        <p:xfrm>
          <a:off x="721021" y="1412776"/>
          <a:ext cx="7121679" cy="4104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97264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Social Grade</a:t>
            </a:r>
          </a:p>
        </p:txBody>
      </p:sp>
      <p:sp>
        <p:nvSpPr>
          <p:cNvPr id="3" name="Content Placeholder 2"/>
          <p:cNvSpPr>
            <a:spLocks noGrp="1"/>
          </p:cNvSpPr>
          <p:nvPr>
            <p:ph idx="1"/>
          </p:nvPr>
        </p:nvSpPr>
        <p:spPr>
          <a:xfrm>
            <a:off x="395536" y="4362661"/>
            <a:ext cx="8229600" cy="1401019"/>
          </a:xfrm>
        </p:spPr>
        <p:txBody>
          <a:bodyPr>
            <a:normAutofit fontScale="85000" lnSpcReduction="10000"/>
          </a:bodyPr>
          <a:lstStyle/>
          <a:p>
            <a:pPr lvl="0"/>
            <a:r>
              <a:rPr lang="en-GB" dirty="0"/>
              <a:t>The distribution of </a:t>
            </a:r>
            <a:r>
              <a:rPr lang="en-GB" cap="small" dirty="0"/>
              <a:t>fuck</a:t>
            </a:r>
            <a:r>
              <a:rPr lang="en-GB" dirty="0"/>
              <a:t> according to social class is similar to that of McEnery &amp; Xiao (2004) but only if the same classification scheme (Social Grade) is used</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22</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51424084"/>
              </p:ext>
            </p:extLst>
          </p:nvPr>
        </p:nvGraphicFramePr>
        <p:xfrm>
          <a:off x="1203226" y="1844824"/>
          <a:ext cx="6303416" cy="1872210"/>
        </p:xfrm>
        <a:graphic>
          <a:graphicData uri="http://schemas.openxmlformats.org/drawingml/2006/table">
            <a:tbl>
              <a:tblPr/>
              <a:tblGrid>
                <a:gridCol w="900488">
                  <a:extLst>
                    <a:ext uri="{9D8B030D-6E8A-4147-A177-3AD203B41FA5}">
                      <a16:colId xmlns:a16="http://schemas.microsoft.com/office/drawing/2014/main" val="20000"/>
                    </a:ext>
                  </a:extLst>
                </a:gridCol>
                <a:gridCol w="900488">
                  <a:extLst>
                    <a:ext uri="{9D8B030D-6E8A-4147-A177-3AD203B41FA5}">
                      <a16:colId xmlns:a16="http://schemas.microsoft.com/office/drawing/2014/main" val="20001"/>
                    </a:ext>
                  </a:extLst>
                </a:gridCol>
                <a:gridCol w="900488">
                  <a:extLst>
                    <a:ext uri="{9D8B030D-6E8A-4147-A177-3AD203B41FA5}">
                      <a16:colId xmlns:a16="http://schemas.microsoft.com/office/drawing/2014/main" val="20002"/>
                    </a:ext>
                  </a:extLst>
                </a:gridCol>
                <a:gridCol w="900488">
                  <a:extLst>
                    <a:ext uri="{9D8B030D-6E8A-4147-A177-3AD203B41FA5}">
                      <a16:colId xmlns:a16="http://schemas.microsoft.com/office/drawing/2014/main" val="20003"/>
                    </a:ext>
                  </a:extLst>
                </a:gridCol>
                <a:gridCol w="900488">
                  <a:extLst>
                    <a:ext uri="{9D8B030D-6E8A-4147-A177-3AD203B41FA5}">
                      <a16:colId xmlns:a16="http://schemas.microsoft.com/office/drawing/2014/main" val="20004"/>
                    </a:ext>
                  </a:extLst>
                </a:gridCol>
                <a:gridCol w="900488">
                  <a:extLst>
                    <a:ext uri="{9D8B030D-6E8A-4147-A177-3AD203B41FA5}">
                      <a16:colId xmlns:a16="http://schemas.microsoft.com/office/drawing/2014/main" val="20005"/>
                    </a:ext>
                  </a:extLst>
                </a:gridCol>
                <a:gridCol w="900488">
                  <a:extLst>
                    <a:ext uri="{9D8B030D-6E8A-4147-A177-3AD203B41FA5}">
                      <a16:colId xmlns:a16="http://schemas.microsoft.com/office/drawing/2014/main" val="20006"/>
                    </a:ext>
                  </a:extLst>
                </a:gridCol>
              </a:tblGrid>
              <a:tr h="374442">
                <a:tc>
                  <a:txBody>
                    <a:bodyPr/>
                    <a:lstStyle/>
                    <a:p>
                      <a:pPr algn="l" fontAlgn="b"/>
                      <a:r>
                        <a:rPr lang="en-GB" sz="1600" b="0" i="1" u="none" strike="noStrike" dirty="0">
                          <a:solidFill>
                            <a:srgbClr val="000000"/>
                          </a:solidFill>
                          <a:effectLst/>
                          <a:latin typeface="Calibri"/>
                        </a:rPr>
                        <a:t>Form</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SG</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Words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dirty="0">
                          <a:solidFill>
                            <a:srgbClr val="000000"/>
                          </a:solidFill>
                          <a:effectLst/>
                          <a:latin typeface="Calibri"/>
                        </a:rPr>
                        <a:t>RF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NF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LL score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Sig. level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4442">
                <a:tc rowSpan="4">
                  <a:txBody>
                    <a:bodyPr/>
                    <a:lstStyle/>
                    <a:p>
                      <a:pPr algn="l" fontAlgn="ctr"/>
                      <a:r>
                        <a:rPr lang="en-GB" sz="1600" b="0" i="0" u="none" strike="noStrike">
                          <a:solidFill>
                            <a:srgbClr val="000000"/>
                          </a:solidFill>
                          <a:effectLst/>
                          <a:latin typeface="Calibri"/>
                        </a:rPr>
                        <a:t>All forms</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0" u="none" strike="noStrike">
                          <a:solidFill>
                            <a:srgbClr val="000000"/>
                          </a:solidFill>
                          <a:effectLst/>
                          <a:latin typeface="Calibri"/>
                        </a:rPr>
                        <a:t>AB</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2641196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1213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459.2616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rowSpan="4">
                  <a:txBody>
                    <a:bodyPr/>
                    <a:lstStyle/>
                    <a:p>
                      <a:pPr algn="r" fontAlgn="ctr"/>
                      <a:r>
                        <a:rPr lang="en-GB" sz="1600" b="0" i="0" u="none" strike="noStrike">
                          <a:solidFill>
                            <a:srgbClr val="000000"/>
                          </a:solidFill>
                          <a:effectLst/>
                          <a:latin typeface="Calibri"/>
                        </a:rPr>
                        <a:t>262.9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r" fontAlgn="ctr"/>
                      <a:r>
                        <a:rPr lang="en-GB" sz="1600" b="0" i="0" u="none" strike="noStrike">
                          <a:solidFill>
                            <a:srgbClr val="000000"/>
                          </a:solidFill>
                          <a:effectLst/>
                          <a:latin typeface="Calibri"/>
                        </a:rPr>
                        <a:t>0.000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4442">
                <a:tc vMerge="1">
                  <a:txBody>
                    <a:bodyPr/>
                    <a:lstStyle/>
                    <a:p>
                      <a:endParaRPr lang="en-GB"/>
                    </a:p>
                  </a:txBody>
                  <a:tcPr/>
                </a:tc>
                <a:tc>
                  <a:txBody>
                    <a:bodyPr/>
                    <a:lstStyle/>
                    <a:p>
                      <a:pPr algn="l" fontAlgn="b"/>
                      <a:r>
                        <a:rPr lang="en-GB" sz="1600" b="0" i="0" u="none" strike="noStrike">
                          <a:solidFill>
                            <a:srgbClr val="000000"/>
                          </a:solidFill>
                          <a:effectLst/>
                          <a:latin typeface="Calibri"/>
                        </a:rPr>
                        <a:t>C1</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622858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215</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345.183</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r h="374442">
                <a:tc vMerge="1">
                  <a:txBody>
                    <a:bodyPr/>
                    <a:lstStyle/>
                    <a:p>
                      <a:endParaRPr lang="en-GB"/>
                    </a:p>
                  </a:txBody>
                  <a:tcPr/>
                </a:tc>
                <a:tc>
                  <a:txBody>
                    <a:bodyPr/>
                    <a:lstStyle/>
                    <a:p>
                      <a:pPr algn="l" fontAlgn="b"/>
                      <a:r>
                        <a:rPr lang="en-GB" sz="1600" b="0" i="0" u="none" strike="noStrike">
                          <a:solidFill>
                            <a:srgbClr val="000000"/>
                          </a:solidFill>
                          <a:effectLst/>
                          <a:latin typeface="Calibri"/>
                        </a:rPr>
                        <a:t>C2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93004</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1053.718</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3"/>
                  </a:ext>
                </a:extLst>
              </a:tr>
              <a:tr h="374442">
                <a:tc vMerge="1">
                  <a:txBody>
                    <a:bodyPr/>
                    <a:lstStyle/>
                    <a:p>
                      <a:endParaRPr lang="en-GB"/>
                    </a:p>
                  </a:txBody>
                  <a:tcPr/>
                </a:tc>
                <a:tc>
                  <a:txBody>
                    <a:bodyPr/>
                    <a:lstStyle/>
                    <a:p>
                      <a:pPr algn="l" fontAlgn="b"/>
                      <a:r>
                        <a:rPr lang="en-GB" sz="1600" b="0" i="0" u="none" strike="noStrike">
                          <a:solidFill>
                            <a:srgbClr val="000000"/>
                          </a:solidFill>
                          <a:effectLst/>
                          <a:latin typeface="Calibri"/>
                        </a:rPr>
                        <a:t>DE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1401946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1112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rgbClr val="000000"/>
                          </a:solidFill>
                          <a:effectLst/>
                          <a:latin typeface="Calibri"/>
                        </a:rPr>
                        <a:t>793.1832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658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NS-SEC</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23</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3395710022"/>
              </p:ext>
            </p:extLst>
          </p:nvPr>
        </p:nvGraphicFramePr>
        <p:xfrm>
          <a:off x="739770" y="1340768"/>
          <a:ext cx="7000581" cy="4104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47560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Findings: NS-SEC</a:t>
            </a:r>
          </a:p>
        </p:txBody>
      </p:sp>
      <p:sp>
        <p:nvSpPr>
          <p:cNvPr id="3" name="Content Placeholder 2"/>
          <p:cNvSpPr>
            <a:spLocks noGrp="1"/>
          </p:cNvSpPr>
          <p:nvPr>
            <p:ph idx="1"/>
          </p:nvPr>
        </p:nvSpPr>
        <p:spPr>
          <a:xfrm>
            <a:off x="395536" y="4509120"/>
            <a:ext cx="8229600" cy="1440160"/>
          </a:xfrm>
        </p:spPr>
        <p:txBody>
          <a:bodyPr>
            <a:normAutofit fontScale="92500" lnSpcReduction="10000"/>
          </a:bodyPr>
          <a:lstStyle/>
          <a:p>
            <a:pPr lvl="0"/>
            <a:r>
              <a:rPr lang="en-GB" dirty="0"/>
              <a:t>Newer scheme: NS-SEC 3 (“intermediate occupations”) in particular could be prone to the norm perception effect  </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24</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314414875"/>
              </p:ext>
            </p:extLst>
          </p:nvPr>
        </p:nvGraphicFramePr>
        <p:xfrm>
          <a:off x="1187624" y="1268760"/>
          <a:ext cx="5848451" cy="3096346"/>
        </p:xfrm>
        <a:graphic>
          <a:graphicData uri="http://schemas.openxmlformats.org/drawingml/2006/table">
            <a:tbl>
              <a:tblPr/>
              <a:tblGrid>
                <a:gridCol w="835493">
                  <a:extLst>
                    <a:ext uri="{9D8B030D-6E8A-4147-A177-3AD203B41FA5}">
                      <a16:colId xmlns:a16="http://schemas.microsoft.com/office/drawing/2014/main" val="20000"/>
                    </a:ext>
                  </a:extLst>
                </a:gridCol>
                <a:gridCol w="835493">
                  <a:extLst>
                    <a:ext uri="{9D8B030D-6E8A-4147-A177-3AD203B41FA5}">
                      <a16:colId xmlns:a16="http://schemas.microsoft.com/office/drawing/2014/main" val="20001"/>
                    </a:ext>
                  </a:extLst>
                </a:gridCol>
                <a:gridCol w="835493">
                  <a:extLst>
                    <a:ext uri="{9D8B030D-6E8A-4147-A177-3AD203B41FA5}">
                      <a16:colId xmlns:a16="http://schemas.microsoft.com/office/drawing/2014/main" val="20002"/>
                    </a:ext>
                  </a:extLst>
                </a:gridCol>
                <a:gridCol w="835493">
                  <a:extLst>
                    <a:ext uri="{9D8B030D-6E8A-4147-A177-3AD203B41FA5}">
                      <a16:colId xmlns:a16="http://schemas.microsoft.com/office/drawing/2014/main" val="20003"/>
                    </a:ext>
                  </a:extLst>
                </a:gridCol>
                <a:gridCol w="835493">
                  <a:extLst>
                    <a:ext uri="{9D8B030D-6E8A-4147-A177-3AD203B41FA5}">
                      <a16:colId xmlns:a16="http://schemas.microsoft.com/office/drawing/2014/main" val="20004"/>
                    </a:ext>
                  </a:extLst>
                </a:gridCol>
                <a:gridCol w="835493">
                  <a:extLst>
                    <a:ext uri="{9D8B030D-6E8A-4147-A177-3AD203B41FA5}">
                      <a16:colId xmlns:a16="http://schemas.microsoft.com/office/drawing/2014/main" val="20005"/>
                    </a:ext>
                  </a:extLst>
                </a:gridCol>
                <a:gridCol w="835493">
                  <a:extLst>
                    <a:ext uri="{9D8B030D-6E8A-4147-A177-3AD203B41FA5}">
                      <a16:colId xmlns:a16="http://schemas.microsoft.com/office/drawing/2014/main" val="20006"/>
                    </a:ext>
                  </a:extLst>
                </a:gridCol>
              </a:tblGrid>
              <a:tr h="281486">
                <a:tc>
                  <a:txBody>
                    <a:bodyPr/>
                    <a:lstStyle/>
                    <a:p>
                      <a:pPr algn="l" fontAlgn="b"/>
                      <a:r>
                        <a:rPr lang="en-GB" sz="1600" b="0" i="1" u="none" strike="noStrike" dirty="0">
                          <a:solidFill>
                            <a:srgbClr val="000000"/>
                          </a:solidFill>
                          <a:effectLst/>
                          <a:latin typeface="Calibri"/>
                        </a:rPr>
                        <a:t>Form</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NS-SEC</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Words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RF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NF</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LL score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600" b="0" i="1" u="none" strike="noStrike">
                          <a:solidFill>
                            <a:srgbClr val="000000"/>
                          </a:solidFill>
                          <a:effectLst/>
                          <a:latin typeface="Calibri"/>
                        </a:rPr>
                        <a:t>Sig. level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1486">
                <a:tc rowSpan="10">
                  <a:txBody>
                    <a:bodyPr/>
                    <a:lstStyle/>
                    <a:p>
                      <a:pPr algn="l" fontAlgn="ctr"/>
                      <a:r>
                        <a:rPr lang="en-GB" sz="1600" b="0" i="0" u="none" strike="noStrike">
                          <a:solidFill>
                            <a:srgbClr val="000000"/>
                          </a:solidFill>
                          <a:effectLst/>
                          <a:latin typeface="Calibri"/>
                        </a:rPr>
                        <a:t>All forms</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1.1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81728</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GB" sz="1600" b="0" i="0" u="none" strike="noStrike">
                          <a:solidFill>
                            <a:srgbClr val="000000"/>
                          </a:solidFill>
                          <a:effectLst/>
                          <a:latin typeface="Calibri"/>
                        </a:rPr>
                        <a:t>48.94283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rowSpan="10">
                  <a:txBody>
                    <a:bodyPr/>
                    <a:lstStyle/>
                    <a:p>
                      <a:pPr algn="r" fontAlgn="ctr"/>
                      <a:r>
                        <a:rPr lang="en-GB" sz="1600" b="0" i="0" u="none" strike="noStrike" dirty="0">
                          <a:solidFill>
                            <a:srgbClr val="000000"/>
                          </a:solidFill>
                          <a:effectLst/>
                          <a:latin typeface="Calibri"/>
                        </a:rPr>
                        <a:t>1321.89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0">
                  <a:txBody>
                    <a:bodyPr/>
                    <a:lstStyle/>
                    <a:p>
                      <a:pPr algn="r" fontAlgn="ctr"/>
                      <a:r>
                        <a:rPr lang="en-GB" sz="1600" b="0" i="0" u="none" strike="noStrike">
                          <a:solidFill>
                            <a:srgbClr val="000000"/>
                          </a:solidFill>
                          <a:effectLst/>
                          <a:latin typeface="Calibri"/>
                        </a:rPr>
                        <a:t>0.000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1060691</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299</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281.8917</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1498777</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910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607.1617</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3"/>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527335</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82</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155.4989</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4"/>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4</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95523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133</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1392.335</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5"/>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5</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93005</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98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1053.707</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6"/>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6</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78227</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511.3324</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7"/>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7</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40390</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23</a:t>
                      </a:r>
                    </a:p>
                  </a:txBody>
                  <a:tcPr marL="9525" marR="9525" marT="9525" marB="0" anchor="b">
                    <a:lnL>
                      <a:noFill/>
                    </a:lnL>
                    <a:lnR>
                      <a:noFill/>
                    </a:lnR>
                    <a:lnT>
                      <a:noFill/>
                    </a:lnT>
                    <a:lnB>
                      <a:noFill/>
                    </a:lnB>
                  </a:tcPr>
                </a:tc>
                <a:tc>
                  <a:txBody>
                    <a:bodyPr/>
                    <a:lstStyle/>
                    <a:p>
                      <a:pPr algn="r" fontAlgn="b"/>
                      <a:r>
                        <a:rPr lang="en-GB" sz="1600" b="0" i="0" u="none" strike="noStrike" dirty="0">
                          <a:solidFill>
                            <a:srgbClr val="000000"/>
                          </a:solidFill>
                          <a:effectLst/>
                          <a:latin typeface="Calibri"/>
                        </a:rPr>
                        <a:t>569.4479</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8"/>
                  </a:ext>
                </a:extLst>
              </a:tr>
              <a:tr h="281486">
                <a:tc vMerge="1">
                  <a:txBody>
                    <a:bodyPr/>
                    <a:lstStyle/>
                    <a:p>
                      <a:endParaRPr lang="en-GB"/>
                    </a:p>
                  </a:txBody>
                  <a:tcPr/>
                </a:tc>
                <a:tc>
                  <a:txBody>
                    <a:bodyPr/>
                    <a:lstStyle/>
                    <a:p>
                      <a:pPr algn="r" fontAlgn="b"/>
                      <a:r>
                        <a:rPr lang="en-GB" sz="1600" b="0" i="0" u="none" strike="noStrike">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668608</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164</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a:rPr>
                        <a:t>245.2857</a:t>
                      </a:r>
                    </a:p>
                  </a:txBody>
                  <a:tcPr marL="9525" marR="9525" marT="9525" marB="0" anchor="b">
                    <a:lnL>
                      <a:noFill/>
                    </a:lnL>
                    <a:lnR>
                      <a:noFill/>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9"/>
                  </a:ext>
                </a:extLst>
              </a:tr>
              <a:tr h="281486">
                <a:tc vMerge="1">
                  <a:txBody>
                    <a:bodyPr/>
                    <a:lstStyle/>
                    <a:p>
                      <a:endParaRPr lang="en-GB"/>
                    </a:p>
                  </a:txBody>
                  <a:tcPr/>
                </a:tc>
                <a:tc>
                  <a:txBody>
                    <a:bodyPr/>
                    <a:lstStyle/>
                    <a:p>
                      <a:pPr algn="r" fontAlgn="b"/>
                      <a:r>
                        <a:rPr lang="en-GB" sz="1600" b="0" i="0" u="none" strike="noStrike" dirty="0" err="1">
                          <a:solidFill>
                            <a:srgbClr val="000000"/>
                          </a:solidFill>
                          <a:effectLst/>
                          <a:latin typeface="Calibri"/>
                        </a:rPr>
                        <a:t>Uncat</a:t>
                      </a:r>
                      <a:endParaRPr lang="en-GB" sz="16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614721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a:solidFill>
                            <a:srgbClr val="000000"/>
                          </a:solidFill>
                          <a:effectLst/>
                          <a:latin typeface="Calibri"/>
                        </a:rPr>
                        <a:t>885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GB" sz="1600" b="0" i="0" u="none" strike="noStrike" dirty="0">
                          <a:solidFill>
                            <a:srgbClr val="000000"/>
                          </a:solidFill>
                          <a:effectLst/>
                          <a:latin typeface="Calibri"/>
                        </a:rPr>
                        <a:t>1439.678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90716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New forms</a:t>
            </a:r>
          </a:p>
        </p:txBody>
      </p:sp>
      <p:sp>
        <p:nvSpPr>
          <p:cNvPr id="3" name="Content Placeholder 2"/>
          <p:cNvSpPr>
            <a:spLocks noGrp="1"/>
          </p:cNvSpPr>
          <p:nvPr>
            <p:ph idx="1"/>
          </p:nvPr>
        </p:nvSpPr>
        <p:spPr/>
        <p:txBody>
          <a:bodyPr>
            <a:normAutofit/>
          </a:bodyPr>
          <a:lstStyle/>
          <a:p>
            <a:r>
              <a:rPr lang="en-GB" sz="2800" dirty="0"/>
              <a:t>FUCK</a:t>
            </a:r>
            <a:r>
              <a:rPr lang="en-GB" dirty="0"/>
              <a:t> as lemma (1994)</a:t>
            </a:r>
          </a:p>
          <a:p>
            <a:pPr marL="857250" lvl="1" indent="-457200"/>
            <a:r>
              <a:rPr lang="en-GB" i="1" dirty="0"/>
              <a:t>fucking (2164), fuck (583), fucked (62), fucker(s) (25), fucks (10), mother(-)fucker(s) (6), mother-fucking (1), </a:t>
            </a:r>
            <a:r>
              <a:rPr lang="en-GB" i="1" dirty="0" err="1"/>
              <a:t>fluctu</a:t>
            </a:r>
            <a:r>
              <a:rPr lang="en-GB" i="1" dirty="0"/>
              <a:t>-fucking-</a:t>
            </a:r>
            <a:r>
              <a:rPr lang="en-GB" i="1" dirty="0" err="1"/>
              <a:t>ation</a:t>
            </a:r>
            <a:r>
              <a:rPr lang="en-GB" i="1" dirty="0"/>
              <a:t> (1), </a:t>
            </a:r>
            <a:r>
              <a:rPr lang="en-GB" i="1" dirty="0" err="1"/>
              <a:t>fuckhead</a:t>
            </a:r>
            <a:r>
              <a:rPr lang="en-GB" i="1" dirty="0"/>
              <a:t> (1) </a:t>
            </a:r>
          </a:p>
          <a:p>
            <a:pPr marL="457200" indent="-457200"/>
            <a:r>
              <a:rPr lang="en-GB" sz="3200" dirty="0"/>
              <a:t>FUCK</a:t>
            </a:r>
            <a:r>
              <a:rPr lang="en-GB" dirty="0"/>
              <a:t> as lemma (2014)</a:t>
            </a:r>
          </a:p>
          <a:p>
            <a:pPr lvl="1"/>
            <a:r>
              <a:rPr lang="en-GB" i="1" dirty="0"/>
              <a:t> fucking (1530), fuck (912), fucked (168), fucker(s) (32), fucks (27), motherfucker(s) (9), fuck(-)head (5), </a:t>
            </a:r>
            <a:r>
              <a:rPr lang="en-GB" b="1" i="1" dirty="0" err="1"/>
              <a:t>fuckered</a:t>
            </a:r>
            <a:r>
              <a:rPr lang="en-GB" b="1" i="1" dirty="0"/>
              <a:t> (2), fuckwits (1), fucktard (1)</a:t>
            </a:r>
          </a:p>
          <a:p>
            <a:pPr marL="457200" indent="-457200"/>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25</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2531127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Summary</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26</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sp>
        <p:nvSpPr>
          <p:cNvPr id="10" name="Content Placeholder 2"/>
          <p:cNvSpPr>
            <a:spLocks noGrp="1"/>
          </p:cNvSpPr>
          <p:nvPr>
            <p:ph idx="1"/>
          </p:nvPr>
        </p:nvSpPr>
        <p:spPr>
          <a:xfrm>
            <a:off x="457200" y="1600200"/>
            <a:ext cx="8229600" cy="4525963"/>
          </a:xfrm>
        </p:spPr>
        <p:txBody>
          <a:bodyPr>
            <a:normAutofit fontScale="92500" lnSpcReduction="10000"/>
          </a:bodyPr>
          <a:lstStyle/>
          <a:p>
            <a:pPr>
              <a:lnSpc>
                <a:spcPct val="100000"/>
              </a:lnSpc>
            </a:pPr>
            <a:r>
              <a:rPr lang="en-GB" dirty="0">
                <a:solidFill>
                  <a:srgbClr val="000000"/>
                </a:solidFill>
              </a:rPr>
              <a:t>The use of </a:t>
            </a:r>
            <a:r>
              <a:rPr lang="en-GB" sz="2800" dirty="0">
                <a:solidFill>
                  <a:srgbClr val="000000"/>
                </a:solidFill>
              </a:rPr>
              <a:t>FUCK </a:t>
            </a:r>
            <a:r>
              <a:rPr lang="en-GB" dirty="0">
                <a:solidFill>
                  <a:srgbClr val="000000"/>
                </a:solidFill>
              </a:rPr>
              <a:t>does appear to have changed to some extent – gender &amp; age particularly</a:t>
            </a:r>
          </a:p>
          <a:p>
            <a:pPr>
              <a:lnSpc>
                <a:spcPct val="100000"/>
              </a:lnSpc>
            </a:pPr>
            <a:r>
              <a:rPr lang="en-GB" dirty="0">
                <a:solidFill>
                  <a:srgbClr val="000000"/>
                </a:solidFill>
              </a:rPr>
              <a:t>New methods shine new light on previous hypotheses – socio-economic status</a:t>
            </a:r>
          </a:p>
          <a:p>
            <a:pPr lvl="1"/>
            <a:r>
              <a:rPr lang="en-GB" dirty="0">
                <a:solidFill>
                  <a:srgbClr val="000000"/>
                </a:solidFill>
              </a:rPr>
              <a:t>Social Grade is outdated – NS-SEC gives new life to new and old data</a:t>
            </a:r>
          </a:p>
          <a:p>
            <a:r>
              <a:rPr lang="en-GB" dirty="0">
                <a:solidFill>
                  <a:srgbClr val="000000"/>
                </a:solidFill>
              </a:rPr>
              <a:t>Corpus-based sociolinguistics should be done with great caution</a:t>
            </a:r>
          </a:p>
          <a:p>
            <a:r>
              <a:rPr lang="en-GB" dirty="0">
                <a:solidFill>
                  <a:srgbClr val="000000"/>
                </a:solidFill>
              </a:rPr>
              <a:t>But it can be very powerful with large datasets such as the Spoken BNC2014</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1268348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Looking ahead</a:t>
            </a:r>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1CABD74-F192-44F0-9B3A-8F91286EA363}" type="slidenum">
              <a:rPr lang="en-GB" smtClean="0"/>
              <a:t>27</a:t>
            </a:fld>
            <a:endParaRPr lang="en-GB"/>
          </a:p>
        </p:txBody>
      </p:sp>
      <p:sp>
        <p:nvSpPr>
          <p:cNvPr id="8" name="Footer Placeholder 3"/>
          <p:cNvSpPr>
            <a:spLocks noGrp="1"/>
          </p:cNvSpPr>
          <p:nvPr>
            <p:ph type="ftr" sz="quarter" idx="11"/>
          </p:nvPr>
        </p:nvSpPr>
        <p:spPr>
          <a:xfrm>
            <a:off x="3124200" y="6356350"/>
            <a:ext cx="2895600" cy="365125"/>
          </a:xfrm>
        </p:spPr>
        <p:txBody>
          <a:bodyPr/>
          <a:lstStyle/>
          <a:p>
            <a:r>
              <a:rPr lang="en-GB" dirty="0"/>
              <a:t>http://</a:t>
            </a:r>
            <a:r>
              <a:rPr lang="en-GB" b="1" dirty="0"/>
              <a:t>cass.lancs.ac.uk</a:t>
            </a:r>
          </a:p>
        </p:txBody>
      </p:sp>
      <p:sp>
        <p:nvSpPr>
          <p:cNvPr id="10" name="Content Placeholder 2"/>
          <p:cNvSpPr>
            <a:spLocks noGrp="1"/>
          </p:cNvSpPr>
          <p:nvPr>
            <p:ph idx="1"/>
          </p:nvPr>
        </p:nvSpPr>
        <p:spPr>
          <a:xfrm>
            <a:off x="457200" y="1600200"/>
            <a:ext cx="8229600" cy="4525963"/>
          </a:xfrm>
        </p:spPr>
        <p:txBody>
          <a:bodyPr>
            <a:normAutofit/>
          </a:bodyPr>
          <a:lstStyle/>
          <a:p>
            <a:pPr>
              <a:lnSpc>
                <a:spcPct val="100000"/>
              </a:lnSpc>
            </a:pPr>
            <a:r>
              <a:rPr lang="en-GB" dirty="0">
                <a:solidFill>
                  <a:srgbClr val="000000"/>
                </a:solidFill>
              </a:rPr>
              <a:t>Go back and re-do with a BNC 64-style sample</a:t>
            </a:r>
          </a:p>
          <a:p>
            <a:pPr>
              <a:lnSpc>
                <a:spcPct val="100000"/>
              </a:lnSpc>
            </a:pPr>
            <a:r>
              <a:rPr lang="en-GB" dirty="0">
                <a:solidFill>
                  <a:srgbClr val="000000"/>
                </a:solidFill>
              </a:rPr>
              <a:t>Analyse all swearing in the Spoken BNC2014</a:t>
            </a:r>
          </a:p>
          <a:p>
            <a:pPr>
              <a:lnSpc>
                <a:spcPct val="100000"/>
              </a:lnSpc>
            </a:pPr>
            <a:r>
              <a:rPr lang="en-GB" dirty="0">
                <a:solidFill>
                  <a:srgbClr val="000000"/>
                </a:solidFill>
              </a:rPr>
              <a:t>Evaluate McEnery’s (2006) annotation scheme &amp; update if necessary</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3939629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283152" cy="882352"/>
          </a:xfrm>
        </p:spPr>
        <p:txBody>
          <a:bodyPr/>
          <a:lstStyle/>
          <a:p>
            <a:r>
              <a:rPr lang="en-GB" dirty="0"/>
              <a:t>References</a:t>
            </a:r>
          </a:p>
        </p:txBody>
      </p:sp>
      <p:sp>
        <p:nvSpPr>
          <p:cNvPr id="3" name="Content Placeholder 2"/>
          <p:cNvSpPr>
            <a:spLocks noGrp="1"/>
          </p:cNvSpPr>
          <p:nvPr>
            <p:ph idx="1"/>
          </p:nvPr>
        </p:nvSpPr>
        <p:spPr>
          <a:xfrm>
            <a:off x="0" y="692696"/>
            <a:ext cx="8208912" cy="5154516"/>
          </a:xfrm>
        </p:spPr>
        <p:txBody>
          <a:bodyPr>
            <a:noAutofit/>
          </a:bodyPr>
          <a:lstStyle/>
          <a:p>
            <a:pPr lvl="0"/>
            <a:r>
              <a:rPr lang="en-GB" sz="1100" dirty="0"/>
              <a:t>Baker, P. (2010) </a:t>
            </a:r>
            <a:r>
              <a:rPr lang="en-GB" sz="1100" i="1" dirty="0"/>
              <a:t>Sociolinguistics and Corpus Linguistics</a:t>
            </a:r>
            <a:r>
              <a:rPr lang="en-GB" sz="1100" dirty="0"/>
              <a:t>. Edinburgh: Edinburgh University Press.</a:t>
            </a:r>
          </a:p>
          <a:p>
            <a:pPr lvl="0"/>
            <a:r>
              <a:rPr lang="en-GB" sz="1100" dirty="0"/>
              <a:t>Brezina, V. (2014). BNC64: Comparison of male and female speech (BETA). Accessed 14 June 2016 at </a:t>
            </a:r>
            <a:r>
              <a:rPr lang="en-GB" sz="1100" u="sng" dirty="0">
                <a:hlinkClick r:id="rId2"/>
              </a:rPr>
              <a:t>http://corpora.lancs.ac.uk/bnc64/</a:t>
            </a:r>
            <a:endParaRPr lang="en-GB" sz="1100" dirty="0"/>
          </a:p>
          <a:p>
            <a:pPr lvl="0"/>
            <a:r>
              <a:rPr lang="en-GB" sz="1100" dirty="0"/>
              <a:t>Brezina, V., &amp; </a:t>
            </a:r>
            <a:r>
              <a:rPr lang="en-GB" sz="1100" dirty="0" err="1"/>
              <a:t>Meyerhoff</a:t>
            </a:r>
            <a:r>
              <a:rPr lang="en-GB" sz="1100" dirty="0"/>
              <a:t>, M. (2014). Significant or random? A critical review of sociolinguistic generalisations based on large corpora. International Journal of Corpus Linguistics, 19(1), 1-28. doi:10.1075/ijcl.19.1.01bre</a:t>
            </a:r>
          </a:p>
          <a:p>
            <a:pPr lvl="0"/>
            <a:r>
              <a:rPr lang="en-GB" sz="1100" dirty="0"/>
              <a:t>Collis, D. (2009). </a:t>
            </a:r>
            <a:r>
              <a:rPr lang="en-GB" sz="1100" i="1" dirty="0"/>
              <a:t>Social Grade: A Classification Tool. </a:t>
            </a:r>
            <a:r>
              <a:rPr lang="en-GB" sz="1100" dirty="0"/>
              <a:t>Retrieved 06 January 2015 from </a:t>
            </a:r>
            <a:r>
              <a:rPr lang="en-GB" sz="1100" dirty="0" err="1"/>
              <a:t>Ipsos</a:t>
            </a:r>
            <a:r>
              <a:rPr lang="en-GB" sz="1100" dirty="0"/>
              <a:t> </a:t>
            </a:r>
            <a:r>
              <a:rPr lang="en-GB" sz="1100" dirty="0" err="1"/>
              <a:t>MediaCT</a:t>
            </a:r>
            <a:r>
              <a:rPr lang="en-GB" sz="1100" dirty="0"/>
              <a:t>: </a:t>
            </a:r>
            <a:r>
              <a:rPr lang="en-GB" sz="1100" u="sng" dirty="0">
                <a:hlinkClick r:id="rId3"/>
              </a:rPr>
              <a:t>https://www.google.co.uk/url?sa=t&amp;rct=j&amp;q=&amp;esrc=s&amp;source=web&amp;cd=1&amp;ved=0ahUKEwiSlL7VjJXKAhUGiRoKHUahA0oQFggsMAA&amp;url=https%3A%2F%2Fwww.ipsos-mori.com%2FDownloadPublication%2F1285_MediaCT_thoughtpiece_Social_Grade_July09_V3_WEB.pdf&amp;usg=AFQjCNFYK_7QUoBKdeQhxFj6M8E2v8iplA&amp;sig2=7ta53WYV0K9JufBZgLcYhw&amp;cad=rja</a:t>
            </a:r>
            <a:endParaRPr lang="en-GB" sz="1100" dirty="0"/>
          </a:p>
          <a:p>
            <a:pPr lvl="0"/>
            <a:r>
              <a:rPr lang="en-GB" sz="1100" dirty="0" err="1"/>
              <a:t>Crowdy</a:t>
            </a:r>
            <a:r>
              <a:rPr lang="en-GB" sz="1100" dirty="0"/>
              <a:t>, S. (1993). Spoken Corpus Design. </a:t>
            </a:r>
            <a:r>
              <a:rPr lang="en-GB" sz="1100" i="1" dirty="0"/>
              <a:t>Literary and Linguistic Computing, 8</a:t>
            </a:r>
            <a:r>
              <a:rPr lang="en-GB" sz="1100" dirty="0"/>
              <a:t>(4), 259-265.</a:t>
            </a:r>
          </a:p>
          <a:p>
            <a:pPr lvl="0"/>
            <a:r>
              <a:rPr lang="en-GB" sz="1100" dirty="0"/>
              <a:t>Hardie, A. (2014). UCREL Significance Test System. Accessed 14 June 2016 at </a:t>
            </a:r>
            <a:r>
              <a:rPr lang="en-GB" sz="1100" u="sng" dirty="0">
                <a:hlinkClick r:id="rId4"/>
              </a:rPr>
              <a:t>http://corpora.lancs.ac.uk/sigtest/</a:t>
            </a:r>
            <a:endParaRPr lang="en-GB" sz="1100" dirty="0"/>
          </a:p>
          <a:p>
            <a:pPr lvl="0"/>
            <a:r>
              <a:rPr lang="en-GB" sz="1100" dirty="0"/>
              <a:t>Leech, G. (1993). 100 million words of English. English Today, 9-15. doi:10.1017/S0266078400006854</a:t>
            </a:r>
          </a:p>
          <a:p>
            <a:pPr lvl="0"/>
            <a:r>
              <a:rPr lang="en-GB" sz="1100" dirty="0"/>
              <a:t>Love, R.,  Dembry, C., Hardie, A., Brezina, V. and McEnery, T. (2017 fc). The Spoken BNC 2014 - designing and building a spoken corpus of everyday conversations. Special Issue of International Journal of Corpus Linguistics.</a:t>
            </a:r>
          </a:p>
          <a:p>
            <a:pPr lvl="0"/>
            <a:r>
              <a:rPr lang="en-GB" sz="1100" dirty="0"/>
              <a:t>McEnery, T. (2006). Swearing in English: Bad language, purity and power from 1586 to the present. New York: Routledge.</a:t>
            </a:r>
          </a:p>
          <a:p>
            <a:pPr lvl="0"/>
            <a:r>
              <a:rPr lang="en-GB" sz="1100" dirty="0"/>
              <a:t>McEnery, T. &amp; Xiao, Z. (2004). Swearing in modern British English: the case of </a:t>
            </a:r>
            <a:r>
              <a:rPr lang="en-GB" sz="1100" cap="small" dirty="0"/>
              <a:t>fuck</a:t>
            </a:r>
            <a:r>
              <a:rPr lang="en-GB" sz="1100" dirty="0"/>
              <a:t> in the BNC. In </a:t>
            </a:r>
            <a:r>
              <a:rPr lang="en-GB" sz="1100" i="1" dirty="0"/>
              <a:t>Language and Literature, </a:t>
            </a:r>
            <a:r>
              <a:rPr lang="en-GB" sz="1100" dirty="0"/>
              <a:t>13(3). doi:10.1177/0963947004044873.</a:t>
            </a:r>
          </a:p>
          <a:p>
            <a:pPr lvl="0"/>
            <a:r>
              <a:rPr lang="en-GB" sz="1100" dirty="0"/>
              <a:t>Montgomery, C. (2012), The effect of proximity in perceptual dialectology. Journal of Sociolinguistics, 16: 638–668. </a:t>
            </a:r>
            <a:r>
              <a:rPr lang="en-GB" sz="1100" dirty="0" err="1"/>
              <a:t>doi</a:t>
            </a:r>
            <a:r>
              <a:rPr lang="en-GB" sz="1100" dirty="0"/>
              <a:t>: 10.1111/josl.12003</a:t>
            </a:r>
          </a:p>
          <a:p>
            <a:pPr lvl="0"/>
            <a:r>
              <a:rPr lang="en-GB" sz="1100" dirty="0"/>
              <a:t>NRS. (2014). </a:t>
            </a:r>
            <a:r>
              <a:rPr lang="en-GB" sz="1100" i="1" dirty="0"/>
              <a:t>Social Grade.</a:t>
            </a:r>
            <a:r>
              <a:rPr lang="en-GB" sz="1100" dirty="0"/>
              <a:t> Retrieved January 04, 2016, from National Readership Survey:  </a:t>
            </a:r>
            <a:r>
              <a:rPr lang="en-GB" sz="1100" u="sng" dirty="0">
                <a:hlinkClick r:id="rId5"/>
              </a:rPr>
              <a:t>http://www.nrs.co.uk/nrs-print/lifestyle-and-classification-data/social-grade/</a:t>
            </a:r>
            <a:endParaRPr lang="en-GB" sz="1100" dirty="0"/>
          </a:p>
          <a:p>
            <a:pPr lvl="0"/>
            <a:r>
              <a:rPr lang="en-GB" sz="1100" dirty="0"/>
              <a:t>Office for National Statistics. (2010c). </a:t>
            </a:r>
            <a:r>
              <a:rPr lang="en-GB" sz="1100" i="1" dirty="0"/>
              <a:t>The National Statistics Socio-economic Classification (NS-SEC rebased on the SOC2010).</a:t>
            </a:r>
            <a:r>
              <a:rPr lang="en-GB" sz="1100" dirty="0"/>
              <a:t> Retrieved December 12, 2013, from Office for National Statistics: </a:t>
            </a:r>
            <a:r>
              <a:rPr lang="en-GB" sz="1100" u="sng" dirty="0">
                <a:hlinkClick r:id="rId6"/>
              </a:rPr>
              <a:t>http://www.ons.gov.uk/ons/guide-method/classifications/current-standard-classifications/soc2010/soc2010-volume-3-ns-sec--rebased-on-soc2010--user-manual/index.html</a:t>
            </a:r>
            <a:endParaRPr lang="en-GB" sz="1100" dirty="0"/>
          </a:p>
          <a:p>
            <a:pPr lvl="0"/>
            <a:r>
              <a:rPr lang="en-GB" sz="1100" dirty="0"/>
              <a:t>Rose, D. &amp; O’Reilly, K. (1998). </a:t>
            </a:r>
            <a:r>
              <a:rPr lang="en-GB" sz="1100" i="1" dirty="0"/>
              <a:t>The ESRC Review of Government Social Classifications.</a:t>
            </a:r>
            <a:r>
              <a:rPr lang="en-GB" sz="1100" dirty="0"/>
              <a:t> London &amp; Swindon: Office for National Statistics &amp; Economic and Social Research Council. Retrieved 05 January 2016 from the Office for National Statistics: </a:t>
            </a:r>
            <a:r>
              <a:rPr lang="en-GB" sz="1100" u="sng" dirty="0">
                <a:hlinkClick r:id="rId7"/>
              </a:rPr>
              <a:t>http://www.ons.gov.uk/ons/guide-method/classifications/archived-standard-classifications/soc-and-sec-archive/esrc-review/index.html</a:t>
            </a:r>
            <a:endParaRPr lang="en-GB" sz="1100" dirty="0"/>
          </a:p>
          <a:p>
            <a:pPr lvl="0"/>
            <a:r>
              <a:rPr lang="en-GB" sz="1100" dirty="0"/>
              <a:t>Rose, D. &amp; </a:t>
            </a:r>
            <a:r>
              <a:rPr lang="en-GB" sz="1100" dirty="0" err="1"/>
              <a:t>Pevalin</a:t>
            </a:r>
            <a:r>
              <a:rPr lang="en-GB" sz="1100" dirty="0"/>
              <a:t>, D.J. (with O’Reilly, K.). (2005). </a:t>
            </a:r>
            <a:r>
              <a:rPr lang="en-GB" sz="1100" i="1" dirty="0"/>
              <a:t>The National Statistics Socio-economic Classification: Origins, Development and Use.</a:t>
            </a:r>
            <a:r>
              <a:rPr lang="en-GB" sz="1100" dirty="0"/>
              <a:t> </a:t>
            </a:r>
            <a:r>
              <a:rPr lang="en-GB" sz="1100" dirty="0" err="1"/>
              <a:t>Houndsmills</a:t>
            </a:r>
            <a:r>
              <a:rPr lang="en-GB" sz="1100" dirty="0"/>
              <a:t>: Palgrave Macmillan. Retrieved 05 January 2016 from the Office for National Statistics: </a:t>
            </a:r>
            <a:r>
              <a:rPr lang="en-GB" sz="1100" u="sng" dirty="0">
                <a:hlinkClick r:id="rId8"/>
              </a:rPr>
              <a:t>http://www.ons.gov.uk/ons/guide-method/classifications/archived-standard-classifications/soc-and-sec-archive/index.html</a:t>
            </a:r>
            <a:endParaRPr lang="en-GB" sz="1100"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a:t>http://</a:t>
            </a:r>
            <a:r>
              <a:rPr lang="en-GB" b="1"/>
              <a:t>cass.lancs.ac.uk</a:t>
            </a:r>
            <a:endParaRPr lang="en-GB" b="1" dirty="0"/>
          </a:p>
        </p:txBody>
      </p:sp>
      <p:sp>
        <p:nvSpPr>
          <p:cNvPr id="7" name="Slide Number Placeholder 6"/>
          <p:cNvSpPr>
            <a:spLocks noGrp="1"/>
          </p:cNvSpPr>
          <p:nvPr>
            <p:ph type="sldNum" sz="quarter" idx="12"/>
          </p:nvPr>
        </p:nvSpPr>
        <p:spPr/>
        <p:txBody>
          <a:bodyPr/>
          <a:lstStyle/>
          <a:p>
            <a:fld id="{01CABD74-F192-44F0-9B3A-8F91286EA363}" type="slidenum">
              <a:rPr lang="en-GB" smtClean="0"/>
              <a:t>28</a:t>
            </a:fld>
            <a:endParaRPr lang="en-GB"/>
          </a:p>
        </p:txBody>
      </p:sp>
    </p:spTree>
    <p:extLst>
      <p:ext uri="{BB962C8B-B14F-4D97-AF65-F5344CB8AC3E}">
        <p14:creationId xmlns:p14="http://schemas.microsoft.com/office/powerpoint/2010/main" val="405514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929411"/>
          </a:xfrm>
        </p:spPr>
        <p:txBody>
          <a:bodyPr/>
          <a:lstStyle/>
          <a:p>
            <a:pPr marL="0" indent="0" algn="ctr">
              <a:buNone/>
            </a:pPr>
            <a:endParaRPr lang="en-GB" b="1" dirty="0"/>
          </a:p>
          <a:p>
            <a:pPr marL="0" indent="0" algn="ctr">
              <a:buNone/>
            </a:pPr>
            <a:r>
              <a:rPr lang="en-GB" b="1" dirty="0"/>
              <a:t>r.m.love@lancaster.ac.uk</a:t>
            </a:r>
          </a:p>
          <a:p>
            <a:pPr marL="0" indent="0" algn="ctr">
              <a:buNone/>
            </a:pPr>
            <a:r>
              <a:rPr lang="en-GB" b="1" dirty="0"/>
              <a:t>@</a:t>
            </a:r>
            <a:r>
              <a:rPr lang="en-GB" b="1" dirty="0" err="1"/>
              <a:t>lovermob</a:t>
            </a:r>
            <a:endParaRPr lang="en-GB" b="1" dirty="0"/>
          </a:p>
          <a:p>
            <a:pPr marL="0" indent="0">
              <a:buNone/>
            </a:pPr>
            <a:endParaRPr lang="en-GB" b="1" dirty="0"/>
          </a:p>
          <a:p>
            <a:endParaRPr lang="en-GB" dirty="0"/>
          </a:p>
          <a:p>
            <a:pPr marL="0" indent="0">
              <a:buNone/>
            </a:pPr>
            <a:endParaRPr lang="en-GB" dirty="0"/>
          </a:p>
        </p:txBody>
      </p:sp>
      <p:sp>
        <p:nvSpPr>
          <p:cNvPr id="6" name="Footer Placeholder 4"/>
          <p:cNvSpPr txBox="1">
            <a:spLocks/>
          </p:cNvSpPr>
          <p:nvPr/>
        </p:nvSpPr>
        <p:spPr>
          <a:xfrm>
            <a:off x="865294" y="6351268"/>
            <a:ext cx="1892414" cy="365125"/>
          </a:xfrm>
          <a:prstGeom prst="rect">
            <a:avLst/>
          </a:prstGeom>
        </p:spPr>
        <p:txBody>
          <a:bodyPr vert="horz" lIns="91440" tIns="45720" rIns="91440" bIns="45720" rtlCol="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dirty="0">
                <a:latin typeface="Gotham"/>
              </a:rPr>
              <a:t>@</a:t>
            </a:r>
            <a:r>
              <a:rPr lang="en-GB" dirty="0" err="1">
                <a:latin typeface="Gotham"/>
              </a:rPr>
              <a:t>lovermob</a:t>
            </a:r>
            <a:endParaRPr lang="en-GB" dirty="0">
              <a:latin typeface="Gotham"/>
            </a:endParaRPr>
          </a:p>
        </p:txBody>
      </p:sp>
      <p:pic>
        <p:nvPicPr>
          <p:cNvPr id="1026"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665" y="6402408"/>
            <a:ext cx="386212" cy="3139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GB"/>
              <a:t>http://</a:t>
            </a:r>
            <a:r>
              <a:rPr lang="en-GB" b="1"/>
              <a:t>cass.lancs.ac.uk</a:t>
            </a:r>
            <a:endParaRPr lang="en-GB" b="1" dirty="0"/>
          </a:p>
        </p:txBody>
      </p:sp>
      <p:sp>
        <p:nvSpPr>
          <p:cNvPr id="7" name="Slide Number Placeholder 6"/>
          <p:cNvSpPr>
            <a:spLocks noGrp="1"/>
          </p:cNvSpPr>
          <p:nvPr>
            <p:ph type="sldNum" sz="quarter" idx="12"/>
          </p:nvPr>
        </p:nvSpPr>
        <p:spPr/>
        <p:txBody>
          <a:bodyPr/>
          <a:lstStyle/>
          <a:p>
            <a:fld id="{01CABD74-F192-44F0-9B3A-8F91286EA363}" type="slidenum">
              <a:rPr lang="en-GB" smtClean="0"/>
              <a:t>29</a:t>
            </a:fld>
            <a:endParaRPr lang="en-GB"/>
          </a:p>
        </p:txBody>
      </p:sp>
      <p:pic>
        <p:nvPicPr>
          <p:cNvPr id="8" name="Picture 2" descr="C:\Users\loverm\Dropbox\University\03 CASS\Work\20150320 UCREL CRS Talk\Twitter_logo_bl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159" y="2492896"/>
            <a:ext cx="386212" cy="3139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loverm\Dropbox\University\03 CASS\Spoken BNC2014\Spoken BNC2014 Shared Folder (Lancaster-Cambridge)\PR Campaign\Logo\Print\Large\BNC - British National Corpus 2014 - colour - print - on 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5655" y="3573016"/>
            <a:ext cx="1616027" cy="18555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0940" y="5763680"/>
            <a:ext cx="2771404" cy="587588"/>
          </a:xfrm>
          <a:prstGeom prst="rect">
            <a:avLst/>
          </a:prstGeom>
        </p:spPr>
      </p:pic>
    </p:spTree>
    <p:extLst>
      <p:ext uri="{BB962C8B-B14F-4D97-AF65-F5344CB8AC3E}">
        <p14:creationId xmlns:p14="http://schemas.microsoft.com/office/powerpoint/2010/main" val="1970666953"/>
      </p:ext>
    </p:extLst>
  </p:cSld>
  <p:clrMapOvr>
    <a:masterClrMapping/>
  </p:clrMapOvr>
</p:sld>
</file>

<file path=ppt/theme/theme1.xml><?xml version="1.0" encoding="utf-8"?>
<a:theme xmlns:a="http://schemas.openxmlformats.org/drawingml/2006/main" name="Robbie Love - UCREL CRS March 20th 2015">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Robbie Love - UCREL CRS March 20th 2015</Template>
  <TotalTime>4590</TotalTime>
  <Words>1880</Words>
  <Application>Microsoft Office PowerPoint</Application>
  <PresentationFormat>On-screen Show (4:3)</PresentationFormat>
  <Paragraphs>371</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Gotham</vt:lpstr>
      <vt:lpstr>Times New Roman</vt:lpstr>
      <vt:lpstr>Robbie Love - UCREL CRS March 20th 2015</vt:lpstr>
      <vt:lpstr>Sociolinguistics for spoken corpora: swearing in the Spoken BNC2014</vt:lpstr>
      <vt:lpstr>Today’s talk</vt:lpstr>
      <vt:lpstr>Corpus linguistics</vt:lpstr>
      <vt:lpstr>Corpus based sociolinguistics</vt:lpstr>
      <vt:lpstr>British National Corpus</vt:lpstr>
      <vt:lpstr>McEnery &amp; Xiao (2004)</vt:lpstr>
      <vt:lpstr>McEnery &amp; Xiao (2004): gender</vt:lpstr>
      <vt:lpstr>McEnery &amp; Xiao (2004): age</vt:lpstr>
      <vt:lpstr>BNC1994: Social Grade</vt:lpstr>
      <vt:lpstr>McEnery &amp; Xiao (2004): social class</vt:lpstr>
      <vt:lpstr>This sort of work is problematic</vt:lpstr>
      <vt:lpstr>Warning: this sort of work is problematic</vt:lpstr>
      <vt:lpstr>Research questions</vt:lpstr>
      <vt:lpstr>Data</vt:lpstr>
      <vt:lpstr>Data</vt:lpstr>
      <vt:lpstr>Method</vt:lpstr>
      <vt:lpstr>Findings: gender</vt:lpstr>
      <vt:lpstr>Findings: gender</vt:lpstr>
      <vt:lpstr>Findings: age</vt:lpstr>
      <vt:lpstr>Findings: age</vt:lpstr>
      <vt:lpstr>Findings: Social Grade</vt:lpstr>
      <vt:lpstr>Findings: Social Grade</vt:lpstr>
      <vt:lpstr>Findings: NS-SEC</vt:lpstr>
      <vt:lpstr>Findings: NS-SEC</vt:lpstr>
      <vt:lpstr>New forms</vt:lpstr>
      <vt:lpstr>Summary</vt:lpstr>
      <vt:lpstr>Looking ahead</vt:lpstr>
      <vt:lpstr>References</vt:lpstr>
      <vt:lpstr>PowerPoint Presentation</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issues in spoken corpus development: the Spoken BNC2014 transcription scheme and speaker identification</dc:title>
  <dc:creator>Robbie Love</dc:creator>
  <cp:lastModifiedBy>Love, Robbie</cp:lastModifiedBy>
  <cp:revision>433</cp:revision>
  <cp:lastPrinted>2015-12-02T09:43:35Z</cp:lastPrinted>
  <dcterms:created xsi:type="dcterms:W3CDTF">2015-03-10T11:45:33Z</dcterms:created>
  <dcterms:modified xsi:type="dcterms:W3CDTF">2017-02-06T17:49:23Z</dcterms:modified>
</cp:coreProperties>
</file>