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63" r:id="rId3"/>
    <p:sldId id="531" r:id="rId4"/>
    <p:sldId id="522" r:id="rId5"/>
    <p:sldId id="441" r:id="rId6"/>
    <p:sldId id="442" r:id="rId7"/>
    <p:sldId id="401" r:id="rId8"/>
    <p:sldId id="373" r:id="rId9"/>
    <p:sldId id="443" r:id="rId10"/>
    <p:sldId id="523" r:id="rId11"/>
    <p:sldId id="444" r:id="rId12"/>
    <p:sldId id="445" r:id="rId13"/>
    <p:sldId id="370" r:id="rId14"/>
    <p:sldId id="371" r:id="rId15"/>
    <p:sldId id="521" r:id="rId16"/>
    <p:sldId id="447" r:id="rId17"/>
    <p:sldId id="448" r:id="rId18"/>
    <p:sldId id="449" r:id="rId19"/>
    <p:sldId id="452" r:id="rId20"/>
    <p:sldId id="459" r:id="rId21"/>
    <p:sldId id="519" r:id="rId22"/>
    <p:sldId id="526" r:id="rId23"/>
    <p:sldId id="504" r:id="rId24"/>
    <p:sldId id="506" r:id="rId25"/>
    <p:sldId id="497" r:id="rId26"/>
    <p:sldId id="498" r:id="rId27"/>
    <p:sldId id="508" r:id="rId28"/>
    <p:sldId id="509" r:id="rId29"/>
    <p:sldId id="499" r:id="rId30"/>
    <p:sldId id="510" r:id="rId31"/>
    <p:sldId id="511" r:id="rId32"/>
    <p:sldId id="501" r:id="rId33"/>
    <p:sldId id="512" r:id="rId34"/>
    <p:sldId id="513" r:id="rId35"/>
    <p:sldId id="514" r:id="rId36"/>
    <p:sldId id="515" r:id="rId37"/>
    <p:sldId id="517" r:id="rId38"/>
    <p:sldId id="527" r:id="rId39"/>
    <p:sldId id="532" r:id="rId40"/>
    <p:sldId id="528" r:id="rId41"/>
    <p:sldId id="529" r:id="rId42"/>
    <p:sldId id="466" r:id="rId43"/>
    <p:sldId id="534" r:id="rId44"/>
    <p:sldId id="535" r:id="rId45"/>
    <p:sldId id="536" r:id="rId46"/>
    <p:sldId id="537" r:id="rId47"/>
    <p:sldId id="530" r:id="rId48"/>
    <p:sldId id="398" r:id="rId49"/>
    <p:sldId id="339" r:id="rId5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458" autoAdjust="0"/>
  </p:normalViewPr>
  <p:slideViewPr>
    <p:cSldViewPr>
      <p:cViewPr varScale="1">
        <p:scale>
          <a:sx n="62" d="100"/>
          <a:sy n="62" d="100"/>
        </p:scale>
        <p:origin x="163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Sheet1!$D$10:$D$11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Sheet1!$G$10:$G$11</c:f>
              <c:numCache>
                <c:formatCode>General</c:formatCode>
                <c:ptCount val="2"/>
                <c:pt idx="0">
                  <c:v>561.2406085040767</c:v>
                </c:pt>
                <c:pt idx="1">
                  <c:v>561.13323851156269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01-4113-832A-B8BC53981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419744"/>
        <c:axId val="221420136"/>
      </c:barChart>
      <c:catAx>
        <c:axId val="22141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1420136"/>
        <c:crosses val="autoZero"/>
        <c:auto val="1"/>
        <c:lblAlgn val="ctr"/>
        <c:lblOffset val="100"/>
        <c:noMultiLvlLbl val="0"/>
      </c:catAx>
      <c:valAx>
        <c:axId val="221420136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1419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Sheet1!$D$20:$D$29</c:f>
              <c:strCache>
                <c:ptCount val="10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90-99</c:v>
                </c:pt>
              </c:strCache>
            </c:strRef>
          </c:cat>
          <c:val>
            <c:numRef>
              <c:f>Sheet1!$G$20:$G$29</c:f>
              <c:numCache>
                <c:formatCode>General</c:formatCode>
                <c:ptCount val="10"/>
                <c:pt idx="0">
                  <c:v>0</c:v>
                </c:pt>
                <c:pt idx="1">
                  <c:v>114.59109210519462</c:v>
                </c:pt>
                <c:pt idx="2">
                  <c:v>990.93730741332229</c:v>
                </c:pt>
                <c:pt idx="3">
                  <c:v>447.02941165895851</c:v>
                </c:pt>
                <c:pt idx="4">
                  <c:v>388.75042654560696</c:v>
                </c:pt>
                <c:pt idx="5">
                  <c:v>106.56209373201764</c:v>
                </c:pt>
                <c:pt idx="6">
                  <c:v>121.59747077260793</c:v>
                </c:pt>
                <c:pt idx="7">
                  <c:v>7.8658711648961912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83-4618-B6A4-25DC01AFB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149248"/>
        <c:axId val="224150424"/>
      </c:barChart>
      <c:catAx>
        <c:axId val="22414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4150424"/>
        <c:crosses val="autoZero"/>
        <c:auto val="1"/>
        <c:lblAlgn val="ctr"/>
        <c:lblOffset val="100"/>
        <c:noMultiLvlLbl val="0"/>
      </c:catAx>
      <c:valAx>
        <c:axId val="224150424"/>
        <c:scaling>
          <c:orientation val="minMax"/>
          <c:max val="1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149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Sheet1!$D$52:$D$55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Sheet1!$G$52:$G$55</c:f>
              <c:numCache>
                <c:formatCode>General</c:formatCode>
                <c:ptCount val="4"/>
                <c:pt idx="0">
                  <c:v>459.26163753087616</c:v>
                </c:pt>
                <c:pt idx="1">
                  <c:v>345.18301121603957</c:v>
                </c:pt>
                <c:pt idx="2">
                  <c:v>1053.7181196507677</c:v>
                </c:pt>
                <c:pt idx="3">
                  <c:v>793.18318965209789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98-410B-B388-E281AB6D7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152776"/>
        <c:axId val="224150816"/>
      </c:barChart>
      <c:catAx>
        <c:axId val="224152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4150816"/>
        <c:crosses val="autoZero"/>
        <c:auto val="1"/>
        <c:lblAlgn val="ctr"/>
        <c:lblOffset val="100"/>
        <c:noMultiLvlLbl val="0"/>
      </c:catAx>
      <c:valAx>
        <c:axId val="22415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152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Sheet1!$D$33:$D$42</c:f>
              <c:strCache>
                <c:ptCount val="10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</c:strCache>
            </c:strRef>
          </c:cat>
          <c:val>
            <c:numRef>
              <c:f>Sheet1!$G$33:$G$42</c:f>
              <c:numCache>
                <c:formatCode>General</c:formatCode>
                <c:ptCount val="10"/>
                <c:pt idx="0">
                  <c:v>48.942834768989819</c:v>
                </c:pt>
                <c:pt idx="1">
                  <c:v>281.89171021532195</c:v>
                </c:pt>
                <c:pt idx="2">
                  <c:v>607.161705844165</c:v>
                </c:pt>
                <c:pt idx="3">
                  <c:v>155.49887642580143</c:v>
                </c:pt>
                <c:pt idx="4">
                  <c:v>1392.3348303549928</c:v>
                </c:pt>
                <c:pt idx="5">
                  <c:v>1053.7067899575293</c:v>
                </c:pt>
                <c:pt idx="6">
                  <c:v>511.33240441279867</c:v>
                </c:pt>
                <c:pt idx="7">
                  <c:v>569.44788313939102</c:v>
                </c:pt>
                <c:pt idx="8">
                  <c:v>245.28572796017997</c:v>
                </c:pt>
                <c:pt idx="9">
                  <c:v>1439.6775122372587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3A-4AF7-AFC4-9E91710DA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154344"/>
        <c:axId val="224150032"/>
      </c:barChart>
      <c:catAx>
        <c:axId val="2241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0032"/>
        <c:crosses val="autoZero"/>
        <c:auto val="1"/>
        <c:lblAlgn val="ctr"/>
        <c:lblOffset val="100"/>
        <c:noMultiLvlLbl val="0"/>
      </c:catAx>
      <c:valAx>
        <c:axId val="22415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1" y="116632"/>
            <a:ext cx="1289587" cy="12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09/02/2017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09/02/2017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09/02/2017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09/02/2017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433" y="1556792"/>
            <a:ext cx="7398530" cy="1872208"/>
          </a:xfrm>
        </p:spPr>
        <p:txBody>
          <a:bodyPr>
            <a:noAutofit/>
          </a:bodyPr>
          <a:lstStyle/>
          <a:p>
            <a:r>
              <a:rPr lang="en-GB" dirty="0"/>
              <a:t>Listening in on British chit chat: Building and using the Spoken BNC2014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5328592" cy="1752600"/>
          </a:xfrm>
        </p:spPr>
        <p:txBody>
          <a:bodyPr>
            <a:normAutofit/>
          </a:bodyPr>
          <a:lstStyle/>
          <a:p>
            <a:r>
              <a:rPr lang="en-GB" b="1" dirty="0"/>
              <a:t>Robbie Love </a:t>
            </a:r>
          </a:p>
          <a:p>
            <a:r>
              <a:rPr lang="en-GB" dirty="0"/>
              <a:t>CASS, Lancaster University</a:t>
            </a:r>
          </a:p>
          <a:p>
            <a:r>
              <a:rPr lang="en-GB" dirty="0"/>
              <a:t>r.m.love@lancaster.ac.uk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Today’s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Why build a new Spoken BNC?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collection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Metadata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Transcription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Case study: bad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Forthcoming publications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British National Corpus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“a corpus of 100 million words of written texts and spoken transcriptions of modern British English, to be stored on the computer in machine-readable form”</a:t>
            </a:r>
          </a:p>
          <a:p>
            <a:pPr marL="0" indent="0" algn="r">
              <a:buNone/>
            </a:pPr>
            <a:r>
              <a:rPr lang="en-GB" dirty="0"/>
              <a:t>Leech (1993: 9)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3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88" y="4077072"/>
            <a:ext cx="3054114" cy="198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27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</a:t>
            </a:r>
            <a:r>
              <a:rPr lang="en-GB" dirty="0" smtClean="0"/>
              <a:t>BNC1994 </a:t>
            </a:r>
            <a:r>
              <a:rPr lang="en-GB" dirty="0"/>
              <a:t>is getting old</a:t>
            </a:r>
          </a:p>
          <a:p>
            <a:r>
              <a:rPr lang="en-GB" dirty="0"/>
              <a:t>Can no longer be used as a proxy for present day British English</a:t>
            </a:r>
          </a:p>
          <a:p>
            <a:endParaRPr lang="en-GB" dirty="0"/>
          </a:p>
          <a:p>
            <a:r>
              <a:rPr lang="en-GB" dirty="0"/>
              <a:t>Nothing since the Spoken BNC1994:</a:t>
            </a:r>
          </a:p>
          <a:p>
            <a:pPr marL="0" indent="0">
              <a:buNone/>
            </a:pPr>
            <a:r>
              <a:rPr lang="en-GB" dirty="0"/>
              <a:t>	- large size</a:t>
            </a:r>
          </a:p>
          <a:p>
            <a:pPr marL="0" indent="0">
              <a:buNone/>
            </a:pPr>
            <a:r>
              <a:rPr lang="en-GB" dirty="0"/>
              <a:t>	- general coverage of spoken British English</a:t>
            </a:r>
          </a:p>
          <a:p>
            <a:pPr marL="0" indent="0">
              <a:buNone/>
            </a:pPr>
            <a:r>
              <a:rPr lang="en-GB" dirty="0"/>
              <a:t>	- (low or no cost) public access</a:t>
            </a:r>
          </a:p>
          <a:p>
            <a:pPr marL="0" indent="0">
              <a:buNone/>
            </a:pPr>
            <a:r>
              <a:rPr lang="en-GB" dirty="0"/>
              <a:t>	- transcribed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make a new one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Language has very likely changed during this time – lexical innovations, perhaps grammatical change etc.</a:t>
            </a:r>
          </a:p>
          <a:p>
            <a:r>
              <a:rPr lang="en-GB" dirty="0"/>
              <a:t>Two decade comparison (1990s-2010s) never been done before</a:t>
            </a:r>
          </a:p>
          <a:p>
            <a:r>
              <a:rPr lang="en-GB" dirty="0"/>
              <a:t>Mystery – we don’t know how else things have changed – let’s find out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0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Spoken BNC2014</a:t>
            </a:r>
            <a:br>
              <a:rPr lang="en-GB" sz="2400" dirty="0"/>
            </a:br>
            <a:r>
              <a:rPr lang="en-GB" sz="2400" dirty="0"/>
              <a:t>Lancaster University + Cambridge University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Both parties</a:t>
            </a:r>
          </a:p>
          <a:p>
            <a:r>
              <a:rPr lang="en-GB" dirty="0"/>
              <a:t>Fund project equally</a:t>
            </a:r>
          </a:p>
          <a:p>
            <a:r>
              <a:rPr lang="en-GB" dirty="0"/>
              <a:t>Encourage participation – media campaigns</a:t>
            </a:r>
          </a:p>
          <a:p>
            <a:r>
              <a:rPr lang="en-GB" dirty="0"/>
              <a:t>Disseminate information</a:t>
            </a:r>
          </a:p>
          <a:p>
            <a:pPr marL="0" indent="0">
              <a:buNone/>
            </a:pPr>
            <a:r>
              <a:rPr lang="en-GB" dirty="0"/>
              <a:t>CUP</a:t>
            </a:r>
          </a:p>
          <a:p>
            <a:r>
              <a:rPr lang="en-GB" dirty="0"/>
              <a:t>Corresponds with contributors</a:t>
            </a:r>
          </a:p>
          <a:p>
            <a:r>
              <a:rPr lang="en-GB" dirty="0"/>
              <a:t>Collects recordings</a:t>
            </a:r>
          </a:p>
          <a:p>
            <a:r>
              <a:rPr lang="en-GB" dirty="0"/>
              <a:t>Transcribes data</a:t>
            </a:r>
          </a:p>
          <a:p>
            <a:pPr marL="0" indent="0">
              <a:buNone/>
            </a:pPr>
            <a:r>
              <a:rPr lang="en-GB" dirty="0"/>
              <a:t>Lancaster</a:t>
            </a:r>
          </a:p>
          <a:p>
            <a:r>
              <a:rPr lang="en-GB" dirty="0"/>
              <a:t>Documents the compilation of the corpus</a:t>
            </a:r>
          </a:p>
          <a:p>
            <a:r>
              <a:rPr lang="en-GB" dirty="0"/>
              <a:t>Carries out methodological investigations</a:t>
            </a:r>
          </a:p>
          <a:p>
            <a:r>
              <a:rPr lang="en-GB" dirty="0"/>
              <a:t>Converts transcripts to XML, encoding</a:t>
            </a:r>
          </a:p>
          <a:p>
            <a:r>
              <a:rPr lang="en-GB" dirty="0"/>
              <a:t>Annotates corpus</a:t>
            </a:r>
          </a:p>
          <a:p>
            <a:r>
              <a:rPr lang="en-GB" dirty="0"/>
              <a:t>Initial analysis</a:t>
            </a:r>
          </a:p>
          <a:p>
            <a:r>
              <a:rPr lang="en-GB" dirty="0"/>
              <a:t>Prepares for public release/hosts finished corpus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1000 hours of recordings submitted (1,300 recordings)</a:t>
            </a:r>
          </a:p>
          <a:p>
            <a:r>
              <a:rPr lang="en-GB" dirty="0"/>
              <a:t>Nearly 700 unique speakers</a:t>
            </a:r>
          </a:p>
          <a:p>
            <a:r>
              <a:rPr lang="en-GB" dirty="0"/>
              <a:t>More than 11 million words transcribed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/>
          <a:stretch/>
        </p:blipFill>
        <p:spPr>
          <a:xfrm>
            <a:off x="2123728" y="3965788"/>
            <a:ext cx="3449552" cy="2210448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 collection - decisions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‘Demographic’ data only</a:t>
            </a:r>
          </a:p>
          <a:p>
            <a:r>
              <a:rPr lang="en-GB" dirty="0"/>
              <a:t>Opportunistic data collection</a:t>
            </a:r>
          </a:p>
          <a:p>
            <a:pPr lvl="1"/>
            <a:r>
              <a:rPr lang="en-GB" dirty="0"/>
              <a:t>The only reasonable approach given costs &amp; time</a:t>
            </a:r>
          </a:p>
          <a:p>
            <a:pPr lvl="1"/>
            <a:r>
              <a:rPr lang="en-GB" dirty="0"/>
              <a:t>Full corpus = imbalanced e.g. England-centric</a:t>
            </a:r>
          </a:p>
          <a:p>
            <a:pPr lvl="1"/>
            <a:r>
              <a:rPr lang="en-GB" dirty="0"/>
              <a:t>With a smaller, balanced ‘core’</a:t>
            </a:r>
          </a:p>
        </p:txBody>
      </p:sp>
    </p:spTree>
    <p:extLst>
      <p:ext uri="{BB962C8B-B14F-4D97-AF65-F5344CB8AC3E}">
        <p14:creationId xmlns:p14="http://schemas.microsoft.com/office/powerpoint/2010/main" val="3270596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Getting started &amp; scaling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can we recruit &amp; motivate participants?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Money!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recordings?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metadata?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Condition of payment; careful data management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5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2389294" y="6333807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665" y="6384947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6738" r="10422" b="21700"/>
          <a:stretch>
            <a:fillRect/>
          </a:stretch>
        </p:blipFill>
        <p:spPr bwMode="auto">
          <a:xfrm>
            <a:off x="0" y="-17462"/>
            <a:ext cx="34559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800"/>
          <a:stretch>
            <a:fillRect/>
          </a:stretch>
        </p:blipFill>
        <p:spPr>
          <a:xfrm>
            <a:off x="0" y="1971676"/>
            <a:ext cx="9144000" cy="2403475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3801" r="49213" b="8002"/>
          <a:stretch>
            <a:fillRect/>
          </a:stretch>
        </p:blipFill>
        <p:spPr bwMode="auto">
          <a:xfrm>
            <a:off x="0" y="2879726"/>
            <a:ext cx="19796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8002" r="6689" b="74146"/>
          <a:stretch>
            <a:fillRect/>
          </a:stretch>
        </p:blipFill>
        <p:spPr bwMode="auto">
          <a:xfrm>
            <a:off x="1187450" y="3556001"/>
            <a:ext cx="35925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35707" r="6689" b="24785"/>
          <a:stretch>
            <a:fillRect/>
          </a:stretch>
        </p:blipFill>
        <p:spPr bwMode="auto">
          <a:xfrm>
            <a:off x="1187450" y="4132263"/>
            <a:ext cx="76327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969" r="14279" b="5002"/>
          <a:stretch>
            <a:fillRect/>
          </a:stretch>
        </p:blipFill>
        <p:spPr bwMode="auto">
          <a:xfrm>
            <a:off x="6969125" y="3843338"/>
            <a:ext cx="21748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5901" r="14563" b="39500"/>
          <a:stretch>
            <a:fillRect/>
          </a:stretch>
        </p:blipFill>
        <p:spPr bwMode="auto">
          <a:xfrm>
            <a:off x="2843213" y="-17462"/>
            <a:ext cx="28813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4" r="17422" b="37479"/>
          <a:stretch>
            <a:fillRect/>
          </a:stretch>
        </p:blipFill>
        <p:spPr bwMode="auto">
          <a:xfrm>
            <a:off x="5622925" y="-17462"/>
            <a:ext cx="35210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7495" r="29234" b="75127"/>
          <a:stretch>
            <a:fillRect/>
          </a:stretch>
        </p:blipFill>
        <p:spPr bwMode="auto">
          <a:xfrm>
            <a:off x="5364163" y="1250951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1"/>
          <p:cNvSpPr txBox="1">
            <a:spLocks/>
          </p:cNvSpPr>
          <p:nvPr/>
        </p:nvSpPr>
        <p:spPr>
          <a:xfrm>
            <a:off x="6553200" y="6338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CABD74-F192-44F0-9B3A-8F91286EA36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11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2"/>
          <p:cNvPicPr/>
          <p:nvPr/>
        </p:nvPicPr>
        <p:blipFill>
          <a:blip r:embed="rId3"/>
          <a:stretch/>
        </p:blipFill>
        <p:spPr>
          <a:xfrm>
            <a:off x="4496040" y="332656"/>
            <a:ext cx="2944800" cy="1899000"/>
          </a:xfrm>
          <a:prstGeom prst="rect">
            <a:avLst/>
          </a:prstGeom>
          <a:ln>
            <a:noFill/>
          </a:ln>
        </p:spPr>
      </p:pic>
      <p:pic>
        <p:nvPicPr>
          <p:cNvPr id="11" name="Picture 12"/>
          <p:cNvPicPr/>
          <p:nvPr/>
        </p:nvPicPr>
        <p:blipFill>
          <a:blip r:embed="rId4"/>
          <a:stretch/>
        </p:blipFill>
        <p:spPr>
          <a:xfrm>
            <a:off x="385160" y="4205880"/>
            <a:ext cx="2647800" cy="1743120"/>
          </a:xfrm>
          <a:prstGeom prst="rect">
            <a:avLst/>
          </a:prstGeom>
          <a:ln>
            <a:noFill/>
          </a:ln>
        </p:spPr>
      </p:pic>
      <p:pic>
        <p:nvPicPr>
          <p:cNvPr id="12" name="Picture 24"/>
          <p:cNvPicPr/>
          <p:nvPr/>
        </p:nvPicPr>
        <p:blipFill>
          <a:blip r:embed="rId5"/>
          <a:stretch/>
        </p:blipFill>
        <p:spPr>
          <a:xfrm>
            <a:off x="5627520" y="4320000"/>
            <a:ext cx="2723760" cy="1633320"/>
          </a:xfrm>
          <a:prstGeom prst="rect">
            <a:avLst/>
          </a:prstGeom>
          <a:ln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5857920" y="3386520"/>
            <a:ext cx="31658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2"/>
          <p:cNvSpPr/>
          <p:nvPr/>
        </p:nvSpPr>
        <p:spPr>
          <a:xfrm>
            <a:off x="2354760" y="1019880"/>
            <a:ext cx="38548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3"/>
          <p:cNvSpPr/>
          <p:nvPr/>
        </p:nvSpPr>
        <p:spPr>
          <a:xfrm>
            <a:off x="394560" y="3901680"/>
            <a:ext cx="18860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" name="Picture 10"/>
          <p:cNvPicPr/>
          <p:nvPr/>
        </p:nvPicPr>
        <p:blipFill>
          <a:blip r:embed="rId6"/>
          <a:stretch/>
        </p:blipFill>
        <p:spPr>
          <a:xfrm>
            <a:off x="326321" y="770340"/>
            <a:ext cx="2970360" cy="2661840"/>
          </a:xfrm>
          <a:prstGeom prst="rect">
            <a:avLst/>
          </a:prstGeom>
          <a:ln>
            <a:noFill/>
          </a:ln>
        </p:spPr>
      </p:pic>
      <p:pic>
        <p:nvPicPr>
          <p:cNvPr id="17" name="Picture 2"/>
          <p:cNvPicPr/>
          <p:nvPr/>
        </p:nvPicPr>
        <p:blipFill>
          <a:blip r:embed="rId7"/>
          <a:stretch/>
        </p:blipFill>
        <p:spPr>
          <a:xfrm>
            <a:off x="3485520" y="4280040"/>
            <a:ext cx="1506240" cy="1506240"/>
          </a:xfrm>
          <a:prstGeom prst="rect">
            <a:avLst/>
          </a:prstGeom>
          <a:ln>
            <a:noFill/>
          </a:ln>
        </p:spPr>
      </p:pic>
      <p:pic>
        <p:nvPicPr>
          <p:cNvPr id="18" name="Picture 6"/>
          <p:cNvPicPr/>
          <p:nvPr/>
        </p:nvPicPr>
        <p:blipFill>
          <a:blip r:embed="rId8"/>
          <a:stretch/>
        </p:blipFill>
        <p:spPr>
          <a:xfrm>
            <a:off x="5832000" y="2783520"/>
            <a:ext cx="2879280" cy="1247760"/>
          </a:xfrm>
          <a:prstGeom prst="rect">
            <a:avLst/>
          </a:prstGeom>
          <a:ln>
            <a:noFill/>
          </a:ln>
        </p:spPr>
      </p:pic>
      <p:pic>
        <p:nvPicPr>
          <p:cNvPr id="19" name="Picture 4"/>
          <p:cNvPicPr/>
          <p:nvPr/>
        </p:nvPicPr>
        <p:blipFill>
          <a:blip r:embed="rId9"/>
          <a:stretch/>
        </p:blipFill>
        <p:spPr>
          <a:xfrm>
            <a:off x="3528000" y="2058480"/>
            <a:ext cx="1828800" cy="1828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30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734760907"/>
              </p:ext>
            </p:extLst>
          </p:nvPr>
        </p:nvGraphicFramePr>
        <p:xfrm>
          <a:off x="395536" y="1556792"/>
          <a:ext cx="8228880" cy="4599360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Demographic (40%);</a:t>
                      </a:r>
                      <a:endParaRPr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Context-governed (60%)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Demographic (100%)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“Carefully sampled individuals” (Leech 1993:6)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Open call for participation;</a:t>
                      </a:r>
                      <a:endParaRPr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Some targeting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Tape recorders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Smartphone MP3 recordings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All interactions in a given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Conversations; some task-based interactions.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Continuously over a 2-7 day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As determined by participant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Over 1000 speakers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700 unique speakers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~10m words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11+m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/>
              <a:t>Recordings</a:t>
            </a: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4661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/>
              <a:t>Metadata</a:t>
            </a:r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929186893"/>
              </p:ext>
            </p:extLst>
          </p:nvPr>
        </p:nvGraphicFramePr>
        <p:xfrm>
          <a:off x="395536" y="804696"/>
          <a:ext cx="8228880" cy="5549400"/>
        </p:xfrm>
        <a:graphic>
          <a:graphicData uri="http://schemas.openxmlformats.org/drawingml/2006/table">
            <a:tbl>
              <a:tblPr/>
              <a:tblGrid>
                <a:gridCol w="1393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4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60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>
                          <a:solidFill>
                            <a:srgbClr val="C00000"/>
                          </a:solidFill>
                          <a:latin typeface="+mn-lt"/>
                        </a:rPr>
                        <a:t>Spoken BNC 1994</a:t>
                      </a:r>
                      <a:endParaRPr b="1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 2014</a:t>
                      </a:r>
                      <a:endParaRPr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9720">
                <a:tc>
                  <a:txBody>
                    <a:bodyPr/>
                    <a:lstStyle/>
                    <a:p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Speaker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Age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Gender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Education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Occupation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Accent/dialect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Socio-economic category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Age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Gender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Education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Occupation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Accent/dialect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Birthplace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Linguistic origin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Where do you currently live?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How long have you lived there?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Nationality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Do you speak other languages?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Recording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Date</a:t>
                      </a: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Date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File name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length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Speaker relationship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Topics covered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56849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744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Transcription scheme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Cambridge already had a scheme for their privately hosted spoken corpora</a:t>
            </a:r>
          </a:p>
          <a:p>
            <a:r>
              <a:rPr lang="en-GB" sz="2800" dirty="0"/>
              <a:t>We worked together to refine and improve this existing work</a:t>
            </a:r>
          </a:p>
          <a:p>
            <a:r>
              <a:rPr lang="en-GB" sz="2800" dirty="0"/>
              <a:t>Reviewed a range of sources, then decided upon crucial investigations to make</a:t>
            </a:r>
          </a:p>
          <a:p>
            <a:r>
              <a:rPr lang="en-GB" sz="2800" dirty="0"/>
              <a:t>Recommendations reviewed and implemented to produce new Spoken BNC2014 scheme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54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 transcription scheme?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Crowdy</a:t>
            </a:r>
            <a:r>
              <a:rPr lang="en-GB" dirty="0"/>
              <a:t> </a:t>
            </a:r>
            <a:r>
              <a:rPr lang="en-GB" sz="2600" dirty="0"/>
              <a:t>(1994) </a:t>
            </a:r>
            <a:r>
              <a:rPr lang="en-GB" dirty="0"/>
              <a:t>“Spoken Corpus Transcription”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Generally, it’s pretty good, but:</a:t>
            </a:r>
          </a:p>
          <a:p>
            <a:r>
              <a:rPr lang="en-GB" dirty="0"/>
              <a:t>16 features identified in the </a:t>
            </a:r>
            <a:r>
              <a:rPr lang="en-GB" b="1" dirty="0"/>
              <a:t>1,900</a:t>
            </a:r>
            <a:r>
              <a:rPr lang="en-GB" dirty="0"/>
              <a:t> word scheme – very few examples</a:t>
            </a:r>
          </a:p>
          <a:p>
            <a:r>
              <a:rPr lang="en-GB" dirty="0"/>
              <a:t>Not enough clarity in some areas, leading to ambiguity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459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EXAMPLE</a:t>
            </a:r>
          </a:p>
          <a:p>
            <a:r>
              <a:rPr lang="en-GB" dirty="0"/>
              <a:t>using full stops and commas to “approximate to use in written text”, but also indicating pauses with ellipses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&lt;2&gt; I think it’s always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deceptive on days like this because its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overcast and [</a:t>
            </a:r>
            <a:r>
              <a:rPr lang="en-GB" dirty="0" err="1"/>
              <a:t>er</a:t>
            </a:r>
            <a:r>
              <a:rPr lang="en-GB" dirty="0"/>
              <a:t>]</a:t>
            </a:r>
          </a:p>
          <a:p>
            <a:pPr marL="0" indent="0">
              <a:buNone/>
            </a:pPr>
            <a:r>
              <a:rPr lang="en-GB" dirty="0"/>
              <a:t>[…]</a:t>
            </a:r>
          </a:p>
          <a:p>
            <a:pPr marL="0" indent="0">
              <a:buNone/>
            </a:pPr>
            <a:r>
              <a:rPr lang="en-GB" dirty="0"/>
              <a:t>&lt;2&gt; But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but </a:t>
            </a:r>
            <a:r>
              <a:rPr lang="en-GB" dirty="0" err="1"/>
              <a:t>er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he’s</a:t>
            </a:r>
            <a:r>
              <a:rPr lang="en-GB" dirty="0">
                <a:solidFill>
                  <a:srgbClr val="FF0000"/>
                </a:solidFill>
              </a:rPr>
              <a:t>…</a:t>
            </a:r>
            <a:r>
              <a:rPr lang="en-GB" dirty="0"/>
              <a:t>just broken away from his </a:t>
            </a:r>
            <a:r>
              <a:rPr lang="en-GB" dirty="0" err="1"/>
              <a:t>girlfiend</a:t>
            </a:r>
            <a:r>
              <a:rPr lang="en-GB" dirty="0"/>
              <a:t> and [&lt;unclear&gt;]</a:t>
            </a:r>
          </a:p>
          <a:p>
            <a:pPr marL="0" indent="0">
              <a:buNone/>
            </a:pPr>
            <a:r>
              <a:rPr lang="en-GB" dirty="0"/>
              <a:t>&lt;1&gt; [Oh has] he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oh</a:t>
            </a:r>
            <a:r>
              <a:rPr lang="en-GB" dirty="0">
                <a:solidFill>
                  <a:srgbClr val="FF0000"/>
                </a:solidFill>
              </a:rPr>
              <a:t>.</a:t>
            </a:r>
            <a:r>
              <a:rPr lang="en-GB" dirty="0"/>
              <a:t> Well he seemed happy enough when he called.</a:t>
            </a:r>
          </a:p>
          <a:p>
            <a:pPr marL="0" indent="0" algn="r">
              <a:buNone/>
            </a:pPr>
            <a:r>
              <a:rPr lang="en-GB" dirty="0" err="1"/>
              <a:t>Crowdy</a:t>
            </a:r>
            <a:r>
              <a:rPr lang="en-GB" dirty="0"/>
              <a:t> (1994: 28)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40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Investigating 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Overlaps</a:t>
            </a:r>
          </a:p>
          <a:p>
            <a:r>
              <a:rPr lang="en-GB" dirty="0" err="1"/>
              <a:t>Crowdy’s</a:t>
            </a:r>
            <a:r>
              <a:rPr lang="en-GB" dirty="0"/>
              <a:t> (1994) rather complicated system:</a:t>
            </a:r>
          </a:p>
          <a:p>
            <a:pPr marL="0" indent="0" hangingPunct="0">
              <a:buNone/>
            </a:pPr>
            <a:r>
              <a:rPr lang="en-GB" dirty="0"/>
              <a:t>&lt;1&gt; So she was virtually a </a:t>
            </a:r>
            <a:r>
              <a:rPr lang="en-GB" dirty="0">
                <a:solidFill>
                  <a:srgbClr val="FF0000"/>
                </a:solidFill>
              </a:rPr>
              <a:t>[</a:t>
            </a:r>
            <a:r>
              <a:rPr lang="en-GB" dirty="0"/>
              <a:t>a house prisoner</a:t>
            </a:r>
            <a:r>
              <a:rPr lang="en-GB" dirty="0">
                <a:solidFill>
                  <a:srgbClr val="FF0000"/>
                </a:solidFill>
              </a:rPr>
              <a:t>]</a:t>
            </a:r>
          </a:p>
          <a:p>
            <a:pPr marL="0" indent="0" hangingPunct="0">
              <a:buNone/>
            </a:pPr>
            <a:r>
              <a:rPr lang="en-GB" dirty="0"/>
              <a:t>&lt;2&gt; </a:t>
            </a:r>
            <a:r>
              <a:rPr lang="en-GB" dirty="0">
                <a:solidFill>
                  <a:srgbClr val="FF0000"/>
                </a:solidFill>
              </a:rPr>
              <a:t>[</a:t>
            </a:r>
            <a:r>
              <a:rPr lang="en-GB" dirty="0"/>
              <a:t>house </a:t>
            </a:r>
            <a:r>
              <a:rPr lang="en-GB" dirty="0">
                <a:solidFill>
                  <a:srgbClr val="FF0000"/>
                </a:solidFill>
              </a:rPr>
              <a:t>{</a:t>
            </a:r>
            <a:r>
              <a:rPr lang="en-GB" dirty="0"/>
              <a:t>bound</a:t>
            </a:r>
            <a:r>
              <a:rPr lang="en-GB" dirty="0">
                <a:solidFill>
                  <a:srgbClr val="FF0000"/>
                </a:solidFill>
              </a:rPr>
              <a:t>}]</a:t>
            </a:r>
          </a:p>
          <a:p>
            <a:pPr marL="0" indent="0" hangingPunct="0">
              <a:buNone/>
            </a:pPr>
            <a:r>
              <a:rPr lang="en-GB" dirty="0"/>
              <a:t>&lt;3&gt; </a:t>
            </a:r>
            <a:r>
              <a:rPr lang="en-GB" dirty="0">
                <a:solidFill>
                  <a:srgbClr val="FF0000"/>
                </a:solidFill>
              </a:rPr>
              <a:t>{</a:t>
            </a:r>
            <a:r>
              <a:rPr lang="en-GB" dirty="0"/>
              <a:t>prisoner</a:t>
            </a:r>
            <a:r>
              <a:rPr lang="en-GB" dirty="0">
                <a:solidFill>
                  <a:srgbClr val="FF0000"/>
                </a:solidFill>
              </a:rPr>
              <a:t>}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Decision to use simpler </a:t>
            </a:r>
            <a:r>
              <a:rPr lang="en-GB" dirty="0">
                <a:solidFill>
                  <a:srgbClr val="FF0000"/>
                </a:solidFill>
              </a:rPr>
              <a:t>&lt;OL&gt; </a:t>
            </a:r>
            <a:r>
              <a:rPr lang="en-GB" dirty="0"/>
              <a:t>tag instead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230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Resulting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From 1,900 words to </a:t>
            </a:r>
            <a:r>
              <a:rPr lang="en-GB" sz="2800" b="1" dirty="0"/>
              <a:t>5,000 words!</a:t>
            </a:r>
            <a:endParaRPr lang="en-GB" sz="2800" dirty="0"/>
          </a:p>
          <a:p>
            <a:r>
              <a:rPr lang="en-GB" sz="2800" dirty="0"/>
              <a:t>Lots of examples</a:t>
            </a:r>
          </a:p>
          <a:p>
            <a:r>
              <a:rPr lang="en-GB" sz="2800" dirty="0"/>
              <a:t>Minimal room for ambiguity = maximal room for inter-rater consistency</a:t>
            </a:r>
          </a:p>
          <a:p>
            <a:r>
              <a:rPr lang="en-GB" sz="2800" dirty="0"/>
              <a:t>Delicate balance sought between </a:t>
            </a:r>
          </a:p>
          <a:p>
            <a:pPr lvl="1"/>
            <a:r>
              <a:rPr lang="en-GB" dirty="0"/>
              <a:t>backwards compatibility, and</a:t>
            </a:r>
          </a:p>
          <a:p>
            <a:pPr lvl="1"/>
            <a:r>
              <a:rPr lang="en-GB" dirty="0"/>
              <a:t>optimal practice</a:t>
            </a:r>
          </a:p>
          <a:p>
            <a:r>
              <a:rPr lang="en-GB" dirty="0"/>
              <a:t>Will be made available as part of corpus documentation upon release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86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96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Replication of McEnery (2005) on the new data</a:t>
            </a:r>
          </a:p>
          <a:p>
            <a:r>
              <a:rPr lang="en-GB" dirty="0"/>
              <a:t>Bad language words (BLWs) in Spoken BNC2014S compared to the Spoken BNC1994</a:t>
            </a:r>
          </a:p>
          <a:p>
            <a:endParaRPr lang="en-GB" dirty="0"/>
          </a:p>
          <a:p>
            <a:r>
              <a:rPr lang="en-GB" dirty="0"/>
              <a:t>Frequency comparison among sociolinguistic groups</a:t>
            </a:r>
          </a:p>
          <a:p>
            <a:r>
              <a:rPr lang="en-GB" dirty="0"/>
              <a:t>Qualitative comparison – using the McEnery et al. (2000) categorization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127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Quantitative</a:t>
            </a:r>
          </a:p>
          <a:p>
            <a:r>
              <a:rPr lang="en-GB" dirty="0"/>
              <a:t>(How) has the distribution of </a:t>
            </a:r>
            <a:r>
              <a:rPr lang="en-GB" sz="2800" dirty="0"/>
              <a:t>FUCK</a:t>
            </a:r>
            <a:r>
              <a:rPr lang="en-GB" dirty="0"/>
              <a:t> changed between the early 1990s and the present day?</a:t>
            </a:r>
          </a:p>
          <a:p>
            <a:pPr marL="0" indent="0">
              <a:buNone/>
            </a:pPr>
            <a:r>
              <a:rPr lang="en-GB" dirty="0"/>
              <a:t>Qualitative</a:t>
            </a:r>
          </a:p>
          <a:p>
            <a:r>
              <a:rPr lang="en-GB" dirty="0"/>
              <a:t>(How) has the </a:t>
            </a:r>
            <a:r>
              <a:rPr lang="en-GB" b="1" dirty="0"/>
              <a:t>use</a:t>
            </a:r>
            <a:r>
              <a:rPr lang="en-GB" dirty="0"/>
              <a:t> of </a:t>
            </a:r>
            <a:r>
              <a:rPr lang="en-GB" sz="2800" dirty="0"/>
              <a:t>FUCK</a:t>
            </a:r>
            <a:r>
              <a:rPr lang="en-GB" dirty="0"/>
              <a:t> changed in the same period?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52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Spoken BNC2014 </a:t>
            </a:r>
            <a:r>
              <a:rPr lang="en-GB" b="1" dirty="0"/>
              <a:t>Sample</a:t>
            </a:r>
          </a:p>
          <a:p>
            <a:r>
              <a:rPr lang="en-GB" b="1" dirty="0"/>
              <a:t>4,789,185 </a:t>
            </a:r>
            <a:r>
              <a:rPr lang="en-GB" dirty="0"/>
              <a:t>words</a:t>
            </a:r>
          </a:p>
          <a:p>
            <a:r>
              <a:rPr lang="en-GB" b="1" dirty="0"/>
              <a:t>376</a:t>
            </a:r>
            <a:r>
              <a:rPr lang="en-GB" dirty="0"/>
              <a:t> speakers of British English</a:t>
            </a:r>
          </a:p>
          <a:p>
            <a:r>
              <a:rPr lang="en-GB" b="1" dirty="0"/>
              <a:t>567</a:t>
            </a:r>
            <a:r>
              <a:rPr lang="en-GB" dirty="0"/>
              <a:t> transcripts</a:t>
            </a:r>
          </a:p>
          <a:p>
            <a:r>
              <a:rPr lang="en-GB" dirty="0"/>
              <a:t>Date range: </a:t>
            </a:r>
            <a:r>
              <a:rPr lang="en-GB" b="1" dirty="0"/>
              <a:t>2012-2015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40" y="1556792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67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McEnery &amp; Xiao (2004)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i="1" dirty="0"/>
              <a:t>Swearing in modern British English: the case of </a:t>
            </a:r>
            <a:r>
              <a:rPr lang="en-GB" sz="2800" dirty="0"/>
              <a:t>FUCK</a:t>
            </a:r>
            <a:r>
              <a:rPr lang="en-GB" i="1" dirty="0"/>
              <a:t> in the BNC</a:t>
            </a:r>
          </a:p>
          <a:p>
            <a:r>
              <a:rPr lang="en-GB" dirty="0"/>
              <a:t>Original BNC’s spoken component</a:t>
            </a:r>
          </a:p>
          <a:p>
            <a:pPr lvl="1"/>
            <a:r>
              <a:rPr lang="en-GB" dirty="0"/>
              <a:t>Context &amp; domain</a:t>
            </a:r>
          </a:p>
          <a:p>
            <a:pPr lvl="1"/>
            <a:r>
              <a:rPr lang="en-GB" dirty="0"/>
              <a:t>Type of interaction (</a:t>
            </a:r>
            <a:r>
              <a:rPr lang="en-GB" i="1" dirty="0"/>
              <a:t>dialogue vs. monologue</a:t>
            </a:r>
            <a:r>
              <a:rPr lang="en-GB" dirty="0"/>
              <a:t>)</a:t>
            </a:r>
          </a:p>
          <a:p>
            <a:pPr lvl="1"/>
            <a:r>
              <a:rPr lang="en-GB" b="1" dirty="0"/>
              <a:t>Gender</a:t>
            </a:r>
          </a:p>
          <a:p>
            <a:pPr lvl="1"/>
            <a:r>
              <a:rPr lang="en-GB" b="1" dirty="0"/>
              <a:t>Age</a:t>
            </a:r>
          </a:p>
          <a:p>
            <a:pPr lvl="1"/>
            <a:r>
              <a:rPr lang="en-GB" b="1" dirty="0"/>
              <a:t>Social class</a:t>
            </a:r>
          </a:p>
          <a:p>
            <a:pPr lvl="1"/>
            <a:r>
              <a:rPr lang="en-GB" dirty="0"/>
              <a:t>Education level</a:t>
            </a:r>
          </a:p>
          <a:p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76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McEnery &amp; Xiao (2004): gender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3" t="30990" r="48037" b="25785"/>
          <a:stretch/>
        </p:blipFill>
        <p:spPr bwMode="auto">
          <a:xfrm>
            <a:off x="395536" y="1556792"/>
            <a:ext cx="8136904" cy="412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3491880" y="4776977"/>
            <a:ext cx="4896544" cy="7670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gender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5" name="Chart 14"/>
          <p:cNvGraphicFramePr>
            <a:graphicFrameLocks/>
          </p:cNvGraphicFramePr>
          <p:nvPr>
            <p:extLst/>
          </p:nvPr>
        </p:nvGraphicFramePr>
        <p:xfrm>
          <a:off x="942272" y="1484784"/>
          <a:ext cx="6438039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6685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gender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760" y="4149080"/>
            <a:ext cx="8229600" cy="1285041"/>
          </a:xfrm>
        </p:spPr>
        <p:txBody>
          <a:bodyPr>
            <a:normAutofit/>
          </a:bodyPr>
          <a:lstStyle/>
          <a:p>
            <a:r>
              <a:rPr lang="en-GB" dirty="0"/>
              <a:t>The gap appears to have completely closed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027067"/>
              </p:ext>
            </p:extLst>
          </p:nvPr>
        </p:nvGraphicFramePr>
        <p:xfrm>
          <a:off x="865892" y="1916832"/>
          <a:ext cx="6876373" cy="1368153"/>
        </p:xfrm>
        <a:graphic>
          <a:graphicData uri="http://schemas.openxmlformats.org/drawingml/2006/table">
            <a:tbl>
              <a:tblPr/>
              <a:tblGrid>
                <a:gridCol w="982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23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Gender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60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forms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1911836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561.2406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0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2872758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561.1332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74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McEnery &amp; Xiao (2004): age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27967" r="55596" b="66670"/>
          <a:stretch/>
        </p:blipFill>
        <p:spPr bwMode="auto">
          <a:xfrm>
            <a:off x="395536" y="1268760"/>
            <a:ext cx="8133096" cy="85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84478" r="55596" b="4107"/>
          <a:stretch/>
        </p:blipFill>
        <p:spPr bwMode="auto">
          <a:xfrm>
            <a:off x="404085" y="2122968"/>
            <a:ext cx="8133098" cy="18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5" t="37204" r="58303" b="35401"/>
          <a:stretch/>
        </p:blipFill>
        <p:spPr bwMode="auto">
          <a:xfrm>
            <a:off x="499357" y="3944394"/>
            <a:ext cx="5179529" cy="229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2411760" y="4538352"/>
            <a:ext cx="1080120" cy="162695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634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age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556164" y="1340768"/>
          <a:ext cx="747222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8818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611553"/>
            <a:ext cx="8229600" cy="126571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sz="2800" dirty="0"/>
              <a:t>The use of </a:t>
            </a:r>
            <a:r>
              <a:rPr lang="en-GB" sz="2800" cap="small" dirty="0"/>
              <a:t>fuck</a:t>
            </a:r>
            <a:r>
              <a:rPr lang="en-GB" sz="2800" dirty="0"/>
              <a:t> peaks among speakers in their twenties and decreases with age</a:t>
            </a:r>
          </a:p>
          <a:p>
            <a:pPr lvl="0"/>
            <a:r>
              <a:rPr lang="en-GB" sz="2800" dirty="0"/>
              <a:t>Does not support McEnery &amp; Xiao’s analysis, unless parental age is more widely dispersed in the present day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212820"/>
              </p:ext>
            </p:extLst>
          </p:nvPr>
        </p:nvGraphicFramePr>
        <p:xfrm>
          <a:off x="932878" y="1268760"/>
          <a:ext cx="6573763" cy="3096346"/>
        </p:xfrm>
        <a:graphic>
          <a:graphicData uri="http://schemas.openxmlformats.org/drawingml/2006/table">
            <a:tbl>
              <a:tblPr/>
              <a:tblGrid>
                <a:gridCol w="9391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3910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1486"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86">
                <a:tc rowSpan="10"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forms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0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1520.87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11-18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191987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114.59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19-29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1961779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990.94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30-39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834397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447.03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40-49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463022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388.75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50-59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375368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106.56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625013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121.60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70-79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254263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80-89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90-99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Oval 9"/>
          <p:cNvSpPr/>
          <p:nvPr/>
        </p:nvSpPr>
        <p:spPr>
          <a:xfrm>
            <a:off x="4932040" y="2037810"/>
            <a:ext cx="792088" cy="373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789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McEnery &amp; Xiao (2004): social class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t="32554" r="53753" b="61406"/>
          <a:stretch/>
        </p:blipFill>
        <p:spPr bwMode="auto">
          <a:xfrm>
            <a:off x="383083" y="1720154"/>
            <a:ext cx="8195141" cy="81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t="79616" r="53753" b="11041"/>
          <a:stretch/>
        </p:blipFill>
        <p:spPr bwMode="auto">
          <a:xfrm>
            <a:off x="383081" y="2448851"/>
            <a:ext cx="8195143" cy="126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2714" y="4193193"/>
            <a:ext cx="8229600" cy="1473027"/>
          </a:xfrm>
        </p:spPr>
        <p:txBody>
          <a:bodyPr>
            <a:normAutofit/>
          </a:bodyPr>
          <a:lstStyle/>
          <a:p>
            <a:r>
              <a:rPr lang="en-GB" sz="2400" dirty="0"/>
              <a:t>AB: “flaunt their seniority” (p. 243)</a:t>
            </a:r>
          </a:p>
          <a:p>
            <a:r>
              <a:rPr lang="en-GB" sz="2400" dirty="0"/>
              <a:t>C1: “what they perceive to be the norms of AB speech” (p. 244)</a:t>
            </a:r>
          </a:p>
          <a:p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5266461" y="2708919"/>
            <a:ext cx="864096" cy="3380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122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Social Grade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721021" y="1412776"/>
          <a:ext cx="7121679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7264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Social Grade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362661"/>
            <a:ext cx="8229600" cy="1401019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dirty="0"/>
              <a:t>The distribution of </a:t>
            </a:r>
            <a:r>
              <a:rPr lang="en-GB" cap="small" dirty="0"/>
              <a:t>fuck</a:t>
            </a:r>
            <a:r>
              <a:rPr lang="en-GB" dirty="0"/>
              <a:t> according to social class is similar to that of McEnery &amp; Xiao (2004) but only if the same classification scheme (Social Grade) is used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003739"/>
              </p:ext>
            </p:extLst>
          </p:nvPr>
        </p:nvGraphicFramePr>
        <p:xfrm>
          <a:off x="1203226" y="1844824"/>
          <a:ext cx="6303416" cy="1872210"/>
        </p:xfrm>
        <a:graphic>
          <a:graphicData uri="http://schemas.openxmlformats.org/drawingml/2006/table">
            <a:tbl>
              <a:tblPr/>
              <a:tblGrid>
                <a:gridCol w="900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004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4442"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444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forms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2641196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459.26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4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622858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345.18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4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93004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1053.72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44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1401946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793.18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Oval 9"/>
          <p:cNvSpPr/>
          <p:nvPr/>
        </p:nvSpPr>
        <p:spPr>
          <a:xfrm>
            <a:off x="4932040" y="2676556"/>
            <a:ext cx="1008112" cy="3203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8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NS-SEC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739770" y="1340768"/>
          <a:ext cx="7000581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7560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NS-SEC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497" y="4825035"/>
            <a:ext cx="8229600" cy="936104"/>
          </a:xfrm>
        </p:spPr>
        <p:txBody>
          <a:bodyPr>
            <a:normAutofit/>
          </a:bodyPr>
          <a:lstStyle/>
          <a:p>
            <a:pPr lvl="0"/>
            <a:r>
              <a:rPr lang="en-GB" sz="2400" dirty="0"/>
              <a:t>Newer scheme: NS-SEC 3 (“intermediate occupations”) in particular could be prone to the norm perception effect  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913309"/>
              </p:ext>
            </p:extLst>
          </p:nvPr>
        </p:nvGraphicFramePr>
        <p:xfrm>
          <a:off x="1187624" y="1268760"/>
          <a:ext cx="5848451" cy="3096346"/>
        </p:xfrm>
        <a:graphic>
          <a:graphicData uri="http://schemas.openxmlformats.org/drawingml/2006/table">
            <a:tbl>
              <a:tblPr/>
              <a:tblGrid>
                <a:gridCol w="8354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54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1486"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NS-SEC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Sig. level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486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forms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0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1321.89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1060691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281.89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1498777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607.16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527335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95523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1392.34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93005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1053.71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78227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511.33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40390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569.45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668608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245.29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Uncat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614721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1439.68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Oval 9"/>
          <p:cNvSpPr/>
          <p:nvPr/>
        </p:nvSpPr>
        <p:spPr>
          <a:xfrm>
            <a:off x="4555233" y="2411760"/>
            <a:ext cx="1080120" cy="2653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16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610043"/>
              </p:ext>
            </p:extLst>
          </p:nvPr>
        </p:nvGraphicFramePr>
        <p:xfrm>
          <a:off x="595754" y="1306100"/>
          <a:ext cx="7144598" cy="4283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356">
                  <a:extLst>
                    <a:ext uri="{9D8B030D-6E8A-4147-A177-3AD203B41FA5}">
                      <a16:colId xmlns:a16="http://schemas.microsoft.com/office/drawing/2014/main" xmlns="" val="2712246852"/>
                    </a:ext>
                  </a:extLst>
                </a:gridCol>
                <a:gridCol w="570226">
                  <a:extLst>
                    <a:ext uri="{9D8B030D-6E8A-4147-A177-3AD203B41FA5}">
                      <a16:colId xmlns:a16="http://schemas.microsoft.com/office/drawing/2014/main" xmlns="" val="2154321022"/>
                    </a:ext>
                  </a:extLst>
                </a:gridCol>
                <a:gridCol w="6010016">
                  <a:extLst>
                    <a:ext uri="{9D8B030D-6E8A-4147-A177-3AD203B41FA5}">
                      <a16:colId xmlns:a16="http://schemas.microsoft.com/office/drawing/2014/main" xmlns="" val="1035707401"/>
                    </a:ext>
                  </a:extLst>
                </a:gridCol>
              </a:tblGrid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(1990s)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5420762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74170078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Emphatic adverb/adjective: ‘He fucking did it’ ‘in the fucking car’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686284020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Premodifying intensifying negative adjective: ‘the fucking idiot’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102927309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General expletive ‘(Oh) Fuck!’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68060513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Idiomatic ‘set phrase’: ‘fuck all’ ‘give a fuck’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80560461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810456764"/>
                  </a:ext>
                </a:extLst>
              </a:tr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(2010s)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7107095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58855604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Idiomatic ‘set phrase’: ‘fuck all’ ‘give a fuck’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43491015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General expletive ‘(Oh) Fuck!’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99263903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Figurative extension of literal meaning: ‘to fuck about’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83504820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735539758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Predicative negative adjective: ‘Is it fucked?’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065155962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595754" y="5842358"/>
            <a:ext cx="4463500" cy="534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McEnery &amp; Love (fc) – </a:t>
            </a:r>
            <a:r>
              <a:rPr lang="en-GB" sz="2000" i="1" dirty="0"/>
              <a:t>Bad language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8348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Idioms e.g. </a:t>
            </a:r>
            <a:r>
              <a:rPr lang="en-GB" i="1" dirty="0">
                <a:solidFill>
                  <a:srgbClr val="000000"/>
                </a:solidFill>
              </a:rPr>
              <a:t>what the fuck</a:t>
            </a:r>
            <a:r>
              <a:rPr lang="en-GB" dirty="0">
                <a:solidFill>
                  <a:srgbClr val="000000"/>
                </a:solidFill>
              </a:rPr>
              <a:t> = 31%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Figurative e.g. </a:t>
            </a:r>
            <a:r>
              <a:rPr lang="en-GB" i="1" dirty="0">
                <a:solidFill>
                  <a:srgbClr val="000000"/>
                </a:solidFill>
              </a:rPr>
              <a:t>fuck it up</a:t>
            </a:r>
            <a:r>
              <a:rPr lang="en-GB" dirty="0">
                <a:solidFill>
                  <a:srgbClr val="000000"/>
                </a:solidFill>
              </a:rPr>
              <a:t> = 14%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Emphatic adverb &amp; adjective </a:t>
            </a:r>
            <a:r>
              <a:rPr lang="en-GB" dirty="0" err="1">
                <a:solidFill>
                  <a:srgbClr val="000000"/>
                </a:solidFill>
              </a:rPr>
              <a:t>e.g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i="1" dirty="0">
                <a:solidFill>
                  <a:srgbClr val="000000"/>
                </a:solidFill>
              </a:rPr>
              <a:t>in the fucking car </a:t>
            </a:r>
            <a:r>
              <a:rPr lang="en-GB" dirty="0">
                <a:solidFill>
                  <a:srgbClr val="000000"/>
                </a:solidFill>
              </a:rPr>
              <a:t>= 2.7% (was 55%)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53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FUCK</a:t>
            </a:r>
            <a:r>
              <a:rPr lang="en-GB" dirty="0"/>
              <a:t> as lemma (1994)</a:t>
            </a:r>
          </a:p>
          <a:p>
            <a:pPr marL="857250" lvl="1" indent="-457200"/>
            <a:r>
              <a:rPr lang="en-GB" i="1" dirty="0"/>
              <a:t>fucking (2164), fuck (583), fucked (62), fucker(s) (25), fucks (10), mother(-)fucker(s) (6), mother-fucking (1), </a:t>
            </a:r>
            <a:r>
              <a:rPr lang="en-GB" i="1" dirty="0" err="1"/>
              <a:t>fluctu</a:t>
            </a:r>
            <a:r>
              <a:rPr lang="en-GB" i="1" dirty="0"/>
              <a:t>-fucking-</a:t>
            </a:r>
            <a:r>
              <a:rPr lang="en-GB" i="1" dirty="0" err="1"/>
              <a:t>ation</a:t>
            </a:r>
            <a:r>
              <a:rPr lang="en-GB" i="1" dirty="0"/>
              <a:t> (1), </a:t>
            </a:r>
            <a:r>
              <a:rPr lang="en-GB" i="1" dirty="0" err="1"/>
              <a:t>fuckhead</a:t>
            </a:r>
            <a:r>
              <a:rPr lang="en-GB" i="1" dirty="0"/>
              <a:t> (1) </a:t>
            </a:r>
          </a:p>
          <a:p>
            <a:pPr marL="457200" indent="-457200"/>
            <a:r>
              <a:rPr lang="en-GB" sz="3200" dirty="0"/>
              <a:t>FUCK</a:t>
            </a:r>
            <a:r>
              <a:rPr lang="en-GB" dirty="0"/>
              <a:t> as lemma (2014)</a:t>
            </a:r>
          </a:p>
          <a:p>
            <a:pPr lvl="1"/>
            <a:r>
              <a:rPr lang="en-GB" i="1" dirty="0"/>
              <a:t> fucking (1530), fuck (912), fucked (168), fucker(s) (32), fucks (27), motherfucker(s) (9), fuck(-)head (5), </a:t>
            </a:r>
            <a:r>
              <a:rPr lang="en-GB" b="1" i="1" dirty="0" err="1"/>
              <a:t>fuckered</a:t>
            </a:r>
            <a:r>
              <a:rPr lang="en-GB" b="1" i="1" dirty="0"/>
              <a:t> (2), fuckwits (1), fucktard (1)</a:t>
            </a:r>
          </a:p>
          <a:p>
            <a:pPr marL="457200" indent="-457200"/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27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language: thoughts so far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The use of FUCK does appear to have changed to some extent – gender &amp; age particularly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Convergence of ‘male speech’ &amp; ‘female speech’?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New methods shine new light on previous hypotheses – socio-economic status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Social Grade is outdated – NS-SEC gives new life to new and old data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Plan: analyse a set of 150 BLWs in both corpora in a similar </a:t>
            </a:r>
            <a:r>
              <a:rPr lang="en-GB" sz="2400" dirty="0" smtClean="0">
                <a:solidFill>
                  <a:srgbClr val="000000"/>
                </a:solidFill>
              </a:rPr>
              <a:t>way</a:t>
            </a:r>
          </a:p>
          <a:p>
            <a:pPr>
              <a:lnSpc>
                <a:spcPct val="100000"/>
              </a:lnSpc>
            </a:pPr>
            <a:r>
              <a:rPr lang="en-GB" sz="2400" dirty="0" smtClean="0">
                <a:solidFill>
                  <a:srgbClr val="000000"/>
                </a:solidFill>
              </a:rPr>
              <a:t>Take into account individual variation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0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Spoken BNC2014: summary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Maximize efficiency of corpus construction in view of practical constraints: especially time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There is no one ‘right’ way to do this – e.g. data collection, metadata, transcription, processing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Decisions made = justified &amp; transparent, including weaknesses e.g. imbalance, speaker identification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Ideal: (Spoken) BNC should be recollected more regularly – it’s getting easi</a:t>
            </a:r>
            <a:r>
              <a:rPr lang="en-GB" sz="2400" u="sng" dirty="0">
                <a:solidFill>
                  <a:srgbClr val="000000"/>
                </a:solidFill>
              </a:rPr>
              <a:t>er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But, the issue of comparability versus improvement is unlikely to go away, e.g. Brown sampling frame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27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Forthcoming 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McEnery et al. (2017) – IJCL special issue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Love et al. – building the corpus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Fuchs – intensifiers (broad view)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Laws et al. – verb-forming suffixation</a:t>
            </a:r>
          </a:p>
          <a:p>
            <a:pPr lvl="1"/>
            <a:r>
              <a:rPr lang="en-GB" dirty="0" err="1">
                <a:solidFill>
                  <a:srgbClr val="000000"/>
                </a:solidFill>
              </a:rPr>
              <a:t>Hessner</a:t>
            </a:r>
            <a:r>
              <a:rPr lang="en-GB" dirty="0">
                <a:solidFill>
                  <a:srgbClr val="000000"/>
                </a:solidFill>
              </a:rPr>
              <a:t> &amp; </a:t>
            </a:r>
            <a:r>
              <a:rPr lang="en-GB" dirty="0" err="1">
                <a:solidFill>
                  <a:srgbClr val="000000"/>
                </a:solidFill>
              </a:rPr>
              <a:t>Gawlitzek</a:t>
            </a:r>
            <a:r>
              <a:rPr lang="en-GB" dirty="0">
                <a:solidFill>
                  <a:srgbClr val="000000"/>
                </a:solidFill>
              </a:rPr>
              <a:t> – intensifiers (narrow view)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Calude – demonstrative clefts</a:t>
            </a:r>
          </a:p>
          <a:p>
            <a:r>
              <a:rPr lang="en-GB" dirty="0">
                <a:solidFill>
                  <a:srgbClr val="000000"/>
                </a:solidFill>
              </a:rPr>
              <a:t>Brezina et al. (2018) – Routledge book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Sociolinguistic focus</a:t>
            </a:r>
          </a:p>
          <a:p>
            <a:pPr lvl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40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Fuchs (2017) - intensifiers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Sociolinguistic change over time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Age, gender, socio-economic status &amp; dialect ALL influence intensifier use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Females &gt; males in most age/socio-economic groups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But, some evidence of gender difference declining between 1990s and 2010s</a:t>
            </a:r>
          </a:p>
          <a:p>
            <a:pPr lvl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78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Laws et al. (2017) – verb-forming suffixation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Sociolinguistic change over time with </a:t>
            </a:r>
            <a:r>
              <a:rPr lang="en-GB" sz="2800" i="1" dirty="0">
                <a:solidFill>
                  <a:srgbClr val="000000"/>
                </a:solidFill>
              </a:rPr>
              <a:t>–ate, -</a:t>
            </a:r>
            <a:r>
              <a:rPr lang="en-GB" sz="2800" i="1" dirty="0" err="1">
                <a:solidFill>
                  <a:srgbClr val="000000"/>
                </a:solidFill>
              </a:rPr>
              <a:t>en</a:t>
            </a:r>
            <a:r>
              <a:rPr lang="en-GB" sz="2800" i="1" dirty="0">
                <a:solidFill>
                  <a:srgbClr val="000000"/>
                </a:solidFill>
              </a:rPr>
              <a:t>, -</a:t>
            </a:r>
            <a:r>
              <a:rPr lang="en-GB" sz="2800" i="1" dirty="0" err="1">
                <a:solidFill>
                  <a:srgbClr val="000000"/>
                </a:solidFill>
              </a:rPr>
              <a:t>ify</a:t>
            </a:r>
            <a:r>
              <a:rPr lang="en-GB" sz="2800" i="1" dirty="0">
                <a:solidFill>
                  <a:srgbClr val="000000"/>
                </a:solidFill>
              </a:rPr>
              <a:t> </a:t>
            </a:r>
            <a:r>
              <a:rPr lang="en-GB" sz="2800" dirty="0">
                <a:solidFill>
                  <a:srgbClr val="000000"/>
                </a:solidFill>
              </a:rPr>
              <a:t>and </a:t>
            </a:r>
            <a:r>
              <a:rPr lang="en-GB" sz="2800" i="1" dirty="0">
                <a:solidFill>
                  <a:srgbClr val="000000"/>
                </a:solidFill>
              </a:rPr>
              <a:t>–</a:t>
            </a:r>
            <a:r>
              <a:rPr lang="en-GB" sz="2800" i="1" dirty="0" err="1">
                <a:solidFill>
                  <a:srgbClr val="000000"/>
                </a:solidFill>
              </a:rPr>
              <a:t>ize</a:t>
            </a:r>
            <a:endParaRPr lang="en-GB" sz="2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Effects of age &amp; gender on lexical diversity, density &amp; creativity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Older &gt; younger, &amp; male &gt; female (diversity)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But, no gender difference in frequency</a:t>
            </a:r>
          </a:p>
          <a:p>
            <a:pPr lvl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89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Calude (2017) – demonstrative clefts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E.g. </a:t>
            </a:r>
            <a:r>
              <a:rPr lang="en-GB" sz="2800" i="1" dirty="0">
                <a:solidFill>
                  <a:srgbClr val="000000"/>
                </a:solidFill>
              </a:rPr>
              <a:t>that’s what I wanted to talk about</a:t>
            </a:r>
            <a:endParaRPr lang="en-GB" sz="2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Synchronic variation across categories </a:t>
            </a:r>
            <a:r>
              <a:rPr lang="en-GB" sz="2800" dirty="0" err="1">
                <a:solidFill>
                  <a:srgbClr val="000000"/>
                </a:solidFill>
              </a:rPr>
              <a:t>inc.</a:t>
            </a:r>
            <a:r>
              <a:rPr lang="en-GB" sz="2800" dirty="0">
                <a:solidFill>
                  <a:srgbClr val="000000"/>
                </a:solidFill>
              </a:rPr>
              <a:t> education level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Older &gt; younger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More educated &gt; less educated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Males &gt; females</a:t>
            </a:r>
          </a:p>
          <a:p>
            <a:pPr>
              <a:lnSpc>
                <a:spcPct val="100000"/>
              </a:lnSpc>
            </a:pPr>
            <a:r>
              <a:rPr lang="en-GB" sz="2800" i="1" dirty="0">
                <a:solidFill>
                  <a:srgbClr val="000000"/>
                </a:solidFill>
              </a:rPr>
              <a:t>that</a:t>
            </a:r>
            <a:r>
              <a:rPr lang="en-GB" sz="2800" dirty="0">
                <a:solidFill>
                  <a:srgbClr val="000000"/>
                </a:solidFill>
              </a:rPr>
              <a:t> &gt; </a:t>
            </a:r>
            <a:r>
              <a:rPr lang="en-GB" sz="2800" i="1" dirty="0">
                <a:solidFill>
                  <a:srgbClr val="000000"/>
                </a:solidFill>
              </a:rPr>
              <a:t>this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176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Hessner</a:t>
            </a:r>
            <a:r>
              <a:rPr lang="en-GB" dirty="0"/>
              <a:t> &amp; </a:t>
            </a:r>
            <a:r>
              <a:rPr lang="en-GB" dirty="0" err="1"/>
              <a:t>Gawlitzek</a:t>
            </a:r>
            <a:r>
              <a:rPr lang="en-GB" dirty="0"/>
              <a:t> (2017) – intensifiers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Synchronic only, gender only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Females &gt; males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But, difference only due to amplifiers (not </a:t>
            </a:r>
            <a:r>
              <a:rPr lang="en-GB" sz="2800" dirty="0" err="1">
                <a:solidFill>
                  <a:srgbClr val="000000"/>
                </a:solidFill>
              </a:rPr>
              <a:t>downtoners</a:t>
            </a:r>
            <a:r>
              <a:rPr lang="en-GB" sz="2800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A finer grained approach to a similar topic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841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Forthcoming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May 2017 – talk at ICAME (Prague)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swearing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June 2017 – Spoken BNC2014 </a:t>
            </a:r>
            <a:r>
              <a:rPr lang="en-GB" sz="2400" dirty="0" smtClean="0">
                <a:solidFill>
                  <a:srgbClr val="000000"/>
                </a:solidFill>
              </a:rPr>
              <a:t>symposium </a:t>
            </a:r>
            <a:r>
              <a:rPr lang="en-GB" sz="2400" smtClean="0">
                <a:solidFill>
                  <a:srgbClr val="000000"/>
                </a:solidFill>
              </a:rPr>
              <a:t>(Lancaster)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Love &amp; Dembry, various IJCL/Routledge authors</a:t>
            </a:r>
          </a:p>
          <a:p>
            <a:r>
              <a:rPr lang="en-GB" sz="2400" dirty="0">
                <a:solidFill>
                  <a:srgbClr val="000000"/>
                </a:solidFill>
              </a:rPr>
              <a:t>July 2017 – workshop at CL2017 (Birmingham)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beta testing the full version</a:t>
            </a:r>
          </a:p>
          <a:p>
            <a:r>
              <a:rPr lang="en-GB" sz="2400" dirty="0">
                <a:solidFill>
                  <a:srgbClr val="000000"/>
                </a:solidFill>
              </a:rPr>
              <a:t>Autumn 2017 – full public release on </a:t>
            </a:r>
            <a:r>
              <a:rPr lang="en-GB" sz="2400" dirty="0" err="1">
                <a:solidFill>
                  <a:srgbClr val="000000"/>
                </a:solidFill>
              </a:rPr>
              <a:t>CQPweb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71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lvl="0" hangingPunct="0"/>
            <a:r>
              <a:rPr lang="en-GB" sz="1300" dirty="0"/>
              <a:t>Brezina, V., R. Love and K. Aijmer (eds.). (2018 fc). Corpus Approaches to Sociolinguistic Variation in Contemporary British English: An Exploration of the Spoken BNC2014. New York: Routledge.</a:t>
            </a:r>
          </a:p>
          <a:p>
            <a:pPr lvl="0" hangingPunct="0"/>
            <a:r>
              <a:rPr lang="en-GB" sz="1300" dirty="0"/>
              <a:t>Crowdy, S. (1993). Spoken Corpus Design. Literary and Linguistic Computing, 8(4), 259-265.</a:t>
            </a:r>
          </a:p>
          <a:p>
            <a:pPr lvl="0" hangingPunct="0"/>
            <a:r>
              <a:rPr lang="en-GB" sz="1300" dirty="0"/>
              <a:t>Crowdy, S. (1994). Spoken Corpus Transcription. Literary and Linguistic Computing, 9(1), 25-28.</a:t>
            </a:r>
          </a:p>
          <a:p>
            <a:pPr lvl="0" hangingPunct="0"/>
            <a:r>
              <a:rPr lang="en-GB" sz="1300" dirty="0"/>
              <a:t>Hardie, A. (2012). </a:t>
            </a:r>
            <a:r>
              <a:rPr lang="en-GB" sz="1300" dirty="0" err="1"/>
              <a:t>CQPweb</a:t>
            </a:r>
            <a:r>
              <a:rPr lang="en-GB" sz="1300" dirty="0"/>
              <a:t> – combining power, flexibility and usability in a corpus analysis tool. International Journal of Corpus Linguistics 17 (3): 380-409.</a:t>
            </a:r>
          </a:p>
          <a:p>
            <a:pPr lvl="0" hangingPunct="0"/>
            <a:r>
              <a:rPr lang="en-GB" sz="1300" dirty="0"/>
              <a:t>Hardie, A. (2014). Modest XML for corpora: not a standard, but a suggestion. ICAME Journal, 38, 73-103.</a:t>
            </a:r>
          </a:p>
          <a:p>
            <a:pPr lvl="0" hangingPunct="0"/>
            <a:r>
              <a:rPr lang="en-GB" sz="1300" dirty="0"/>
              <a:t>Leech, G. (1993). 100 million words of English. English Today, 9-15. doi:10.1017/S0266078400006854</a:t>
            </a:r>
          </a:p>
          <a:p>
            <a:pPr lvl="0" hangingPunct="0"/>
            <a:r>
              <a:rPr lang="en-GB" sz="1300" dirty="0"/>
              <a:t>Love, R., Dembry, C., Hardie, A., Brezina, V. and McEnery, T. (2017 fc). The Spoken BNC2014: designing and building a spoken corpus of everyday conversations. In International Journal of Corpus Linguistics, 22:3.</a:t>
            </a:r>
          </a:p>
          <a:p>
            <a:pPr lvl="0" hangingPunct="0"/>
            <a:r>
              <a:rPr lang="en-GB" sz="1300" dirty="0"/>
              <a:t>McEnery, T. (2005). Swearing in English: Bad language, purity and power from 1586 to the present. New York: Routledge.</a:t>
            </a:r>
          </a:p>
          <a:p>
            <a:pPr lvl="0" hangingPunct="0"/>
            <a:r>
              <a:rPr lang="en-GB" sz="1300" dirty="0"/>
              <a:t>McEnery, T.,  Baker, P. &amp; Hardie, A. (2000). Swearing and abuse in modern British English. In: PALC ’99: Practical Applications in Language Corpora. Peter Lang, Frankfurt am Main, pp. 37-48.</a:t>
            </a:r>
          </a:p>
          <a:p>
            <a:pPr lvl="0" hangingPunct="0"/>
            <a:r>
              <a:rPr lang="en-GB" sz="1300" dirty="0"/>
              <a:t>McEnery, T., Love, R. and Brezina, V. (eds.). (2017 fc). International Journal of Corpus Linguistics, 22:3, Special Issue.</a:t>
            </a:r>
          </a:p>
          <a:p>
            <a:pPr lvl="0" hangingPunct="0"/>
            <a:r>
              <a:rPr lang="en-GB" sz="1300" dirty="0"/>
              <a:t>McEnery, T. and Love, R. (fc). Bad Language. In Culpeper, J., F. </a:t>
            </a:r>
            <a:r>
              <a:rPr lang="en-GB" sz="1300" dirty="0" err="1"/>
              <a:t>Katamba</a:t>
            </a:r>
            <a:r>
              <a:rPr lang="en-GB" sz="1300" dirty="0"/>
              <a:t>, P. </a:t>
            </a:r>
            <a:r>
              <a:rPr lang="en-GB" sz="1300" dirty="0" err="1"/>
              <a:t>Kerswill</a:t>
            </a:r>
            <a:r>
              <a:rPr lang="en-GB" sz="1300" dirty="0"/>
              <a:t>, R. </a:t>
            </a:r>
            <a:r>
              <a:rPr lang="en-GB" sz="1300" dirty="0" err="1"/>
              <a:t>Wodak</a:t>
            </a:r>
            <a:r>
              <a:rPr lang="en-GB" sz="1300" dirty="0"/>
              <a:t> and T. McEnery (eds.). (fc). English Language: Description, Variation and Context (2nd ed.). London: Palgrave.</a:t>
            </a:r>
          </a:p>
          <a:p>
            <a:pPr lvl="0" hangingPunct="0"/>
            <a:r>
              <a:rPr lang="en-GB" sz="1300" dirty="0"/>
              <a:t>McEnery, T. &amp; Xiao, Z. (2004). Swearing in modern British English: the case of fuck in the BNC. In Language and Literature, 13(3). doi:10.1177/0963947004044873.</a:t>
            </a:r>
          </a:p>
          <a:p>
            <a:pPr marL="0" lvl="0" indent="0" hangingPunct="0">
              <a:buNone/>
            </a:pPr>
            <a:endParaRPr lang="en-GB" sz="1300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48</a:t>
            </a:fld>
            <a:endParaRPr lang="en-GB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r.m.love@lancaster.ac.uk</a:t>
            </a:r>
          </a:p>
          <a:p>
            <a:pPr marL="0" indent="0" algn="ctr">
              <a:buNone/>
            </a:pPr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49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0</TotalTime>
  <Words>2650</Words>
  <Application>Microsoft Office PowerPoint</Application>
  <PresentationFormat>On-screen Show (4:3)</PresentationFormat>
  <Paragraphs>609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Gotham</vt:lpstr>
      <vt:lpstr>Times New Roman</vt:lpstr>
      <vt:lpstr>Robbie Love - UCREL CRS March 20th 2015</vt:lpstr>
      <vt:lpstr>Listening in on British chit chat: Building and using the Spoken BNC2014</vt:lpstr>
      <vt:lpstr>Today’s talk</vt:lpstr>
      <vt:lpstr>British National Corpus</vt:lpstr>
      <vt:lpstr>Why build a new Spoken BNC?</vt:lpstr>
      <vt:lpstr>Why build a new Spoken BNC?</vt:lpstr>
      <vt:lpstr>Why make a new one now?</vt:lpstr>
      <vt:lpstr>The Spoken BNC2014 Lancaster University + Cambridge University Press</vt:lpstr>
      <vt:lpstr>So far…</vt:lpstr>
      <vt:lpstr>Data collection - decisions</vt:lpstr>
      <vt:lpstr>Getting started &amp; scaling up</vt:lpstr>
      <vt:lpstr>PowerPoint Presentation</vt:lpstr>
      <vt:lpstr>PowerPoint Presentation</vt:lpstr>
      <vt:lpstr>Recordings</vt:lpstr>
      <vt:lpstr>Metadata</vt:lpstr>
      <vt:lpstr>Transcription</vt:lpstr>
      <vt:lpstr>Transcription scheme development</vt:lpstr>
      <vt:lpstr>Why not simply reuse the original transcription scheme?</vt:lpstr>
      <vt:lpstr>Why not simply reuse the original?</vt:lpstr>
      <vt:lpstr>Investigating transcription</vt:lpstr>
      <vt:lpstr>Resulting scheme</vt:lpstr>
      <vt:lpstr>Case study: bad language</vt:lpstr>
      <vt:lpstr>Case study: bad language</vt:lpstr>
      <vt:lpstr>Research questions</vt:lpstr>
      <vt:lpstr>Data</vt:lpstr>
      <vt:lpstr>McEnery &amp; Xiao (2004)</vt:lpstr>
      <vt:lpstr>McEnery &amp; Xiao (2004): gender</vt:lpstr>
      <vt:lpstr>Findings: gender</vt:lpstr>
      <vt:lpstr>Findings: gender</vt:lpstr>
      <vt:lpstr>McEnery &amp; Xiao (2004): age</vt:lpstr>
      <vt:lpstr>Findings: age</vt:lpstr>
      <vt:lpstr>Findings: age</vt:lpstr>
      <vt:lpstr>McEnery &amp; Xiao (2004): social class</vt:lpstr>
      <vt:lpstr>Findings: Social Grade</vt:lpstr>
      <vt:lpstr>Findings: Social Grade</vt:lpstr>
      <vt:lpstr>Findings: NS-SEC</vt:lpstr>
      <vt:lpstr>Findings: NS-SEC</vt:lpstr>
      <vt:lpstr>Categorization</vt:lpstr>
      <vt:lpstr>Categorization</vt:lpstr>
      <vt:lpstr>New forms</vt:lpstr>
      <vt:lpstr>Bad language: thoughts so far</vt:lpstr>
      <vt:lpstr>Spoken BNC2014: summary</vt:lpstr>
      <vt:lpstr>Forthcoming publications</vt:lpstr>
      <vt:lpstr>Fuchs (2017) - intensifiers</vt:lpstr>
      <vt:lpstr>Laws et al. (2017) – verb-forming suffixation</vt:lpstr>
      <vt:lpstr>Calude (2017) – demonstrative clefts</vt:lpstr>
      <vt:lpstr>Hessner &amp; Gawlitzek (2017) – intensifiers</vt:lpstr>
      <vt:lpstr>Forthcoming events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493</cp:revision>
  <cp:lastPrinted>2016-06-09T10:52:27Z</cp:lastPrinted>
  <dcterms:created xsi:type="dcterms:W3CDTF">2015-03-10T11:45:33Z</dcterms:created>
  <dcterms:modified xsi:type="dcterms:W3CDTF">2017-02-09T11:10:35Z</dcterms:modified>
</cp:coreProperties>
</file>