
<file path=[Content_Types].xml><?xml version="1.0" encoding="utf-8"?>
<Types xmlns="http://schemas.openxmlformats.org/package/2006/content-types">
  <Default Extension="png" ContentType="image/png"/>
  <Default Extension="png&amp;ehk=fF2MUuzmSTGKoEgfe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363" r:id="rId3"/>
    <p:sldId id="531" r:id="rId4"/>
    <p:sldId id="540" r:id="rId5"/>
    <p:sldId id="541" r:id="rId6"/>
    <p:sldId id="538" r:id="rId7"/>
    <p:sldId id="542" r:id="rId8"/>
    <p:sldId id="522" r:id="rId9"/>
    <p:sldId id="550" r:id="rId10"/>
    <p:sldId id="441" r:id="rId11"/>
    <p:sldId id="442" r:id="rId12"/>
    <p:sldId id="401" r:id="rId13"/>
    <p:sldId id="373" r:id="rId14"/>
    <p:sldId id="523" r:id="rId15"/>
    <p:sldId id="444" r:id="rId16"/>
    <p:sldId id="445" r:id="rId17"/>
    <p:sldId id="370" r:id="rId18"/>
    <p:sldId id="371" r:id="rId19"/>
    <p:sldId id="521" r:id="rId20"/>
    <p:sldId id="543" r:id="rId21"/>
    <p:sldId id="448" r:id="rId22"/>
    <p:sldId id="449" r:id="rId23"/>
    <p:sldId id="459" r:id="rId24"/>
    <p:sldId id="519" r:id="rId25"/>
    <p:sldId id="526" r:id="rId26"/>
    <p:sldId id="549" r:id="rId27"/>
    <p:sldId id="545" r:id="rId28"/>
    <p:sldId id="504" r:id="rId29"/>
    <p:sldId id="546" r:id="rId30"/>
    <p:sldId id="506" r:id="rId31"/>
    <p:sldId id="547" r:id="rId32"/>
    <p:sldId id="497" r:id="rId33"/>
    <p:sldId id="548" r:id="rId34"/>
    <p:sldId id="544" r:id="rId35"/>
    <p:sldId id="498" r:id="rId36"/>
    <p:sldId id="508" r:id="rId37"/>
    <p:sldId id="499" r:id="rId38"/>
    <p:sldId id="510" r:id="rId39"/>
    <p:sldId id="501" r:id="rId40"/>
    <p:sldId id="512" r:id="rId41"/>
    <p:sldId id="514" r:id="rId42"/>
    <p:sldId id="517" r:id="rId43"/>
    <p:sldId id="527" r:id="rId44"/>
    <p:sldId id="532" r:id="rId45"/>
    <p:sldId id="528" r:id="rId46"/>
    <p:sldId id="529" r:id="rId47"/>
    <p:sldId id="530" r:id="rId48"/>
    <p:sldId id="398" r:id="rId49"/>
    <p:sldId id="339" r:id="rId5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4458" autoAdjust="0"/>
  </p:normalViewPr>
  <p:slideViewPr>
    <p:cSldViewPr>
      <p:cViewPr varScale="1">
        <p:scale>
          <a:sx n="108" d="100"/>
          <a:sy n="108" d="100"/>
        </p:scale>
        <p:origin x="172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verm\Dropbox\University\03%20CASS\Spoken%20BNC2014\PhD%20Draft\07%20Linguistic%20Analysis\Manual%20anno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verm\Dropbox\University\03%20CASS\Spoken%20BNC2014\PhD%20Draft\07%20Linguistic%20Analysis\Manual%20annot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verm\Dropbox\University\03%20CASS\Spoken%20BNC2014\PhD%20Draft\07%20Linguistic%20Analysis\Manual%20annot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Work\20160325%20SSS7%20Lyon%20abstract\Swearing%20abstrac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'fuck (for pres)'!$W$44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'fuck (for pres)'!$V$45:$V$46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'fuck (for pres)'!$W$45:$W$46</c:f>
              <c:numCache>
                <c:formatCode>General</c:formatCode>
                <c:ptCount val="2"/>
                <c:pt idx="0">
                  <c:v>136.38</c:v>
                </c:pt>
                <c:pt idx="1">
                  <c:v>361.73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9-4E6D-802C-71A3D086F3A9}"/>
            </c:ext>
          </c:extLst>
        </c:ser>
        <c:ser>
          <c:idx val="1"/>
          <c:order val="1"/>
          <c:tx>
            <c:strRef>
              <c:f>'fuck (for pres)'!$X$44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'fuck (for pres)'!$V$45:$V$46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'fuck (for pres)'!$X$45:$X$46</c:f>
              <c:numCache>
                <c:formatCode>0.0</c:formatCode>
                <c:ptCount val="2"/>
                <c:pt idx="0" formatCode="General">
                  <c:v>561.13319999999999</c:v>
                </c:pt>
                <c:pt idx="1">
                  <c:v>561.24059999999997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D9-4E6D-802C-71A3D086F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434568"/>
        <c:axId val="500434896"/>
      </c:barChart>
      <c:catAx>
        <c:axId val="50043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434896"/>
        <c:crosses val="autoZero"/>
        <c:auto val="1"/>
        <c:lblAlgn val="ctr"/>
        <c:lblOffset val="100"/>
        <c:noMultiLvlLbl val="0"/>
      </c:catAx>
      <c:valAx>
        <c:axId val="50043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43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'fuck (for pres)'!$W$13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'fuck (for pres)'!$V$14:$V$19</c:f>
              <c:strCache>
                <c:ptCount val="6"/>
                <c:pt idx="0">
                  <c:v>0-14</c:v>
                </c:pt>
                <c:pt idx="1">
                  <c:v>15-24</c:v>
                </c:pt>
                <c:pt idx="2">
                  <c:v>25-34</c:v>
                </c:pt>
                <c:pt idx="3">
                  <c:v>35-44</c:v>
                </c:pt>
                <c:pt idx="4">
                  <c:v>45-59</c:v>
                </c:pt>
                <c:pt idx="5">
                  <c:v>60+</c:v>
                </c:pt>
              </c:strCache>
            </c:strRef>
          </c:cat>
          <c:val>
            <c:numRef>
              <c:f>'fuck (for pres)'!$W$14:$W$19</c:f>
              <c:numCache>
                <c:formatCode>General</c:formatCode>
                <c:ptCount val="6"/>
                <c:pt idx="0">
                  <c:v>851.01</c:v>
                </c:pt>
                <c:pt idx="1">
                  <c:v>1549.26</c:v>
                </c:pt>
                <c:pt idx="2">
                  <c:v>618.65</c:v>
                </c:pt>
                <c:pt idx="3">
                  <c:v>74.989999999999995</c:v>
                </c:pt>
                <c:pt idx="4">
                  <c:v>138.86000000000001</c:v>
                </c:pt>
                <c:pt idx="5">
                  <c:v>18.71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5-416F-B42F-ECE8CC900911}"/>
            </c:ext>
          </c:extLst>
        </c:ser>
        <c:ser>
          <c:idx val="1"/>
          <c:order val="1"/>
          <c:tx>
            <c:strRef>
              <c:f>'fuck (for pres)'!$X$13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'fuck (for pres)'!$V$14:$V$19</c:f>
              <c:strCache>
                <c:ptCount val="6"/>
                <c:pt idx="0">
                  <c:v>0-14</c:v>
                </c:pt>
                <c:pt idx="1">
                  <c:v>15-24</c:v>
                </c:pt>
                <c:pt idx="2">
                  <c:v>25-34</c:v>
                </c:pt>
                <c:pt idx="3">
                  <c:v>35-44</c:v>
                </c:pt>
                <c:pt idx="4">
                  <c:v>45-59</c:v>
                </c:pt>
                <c:pt idx="5">
                  <c:v>60+</c:v>
                </c:pt>
              </c:strCache>
            </c:strRef>
          </c:cat>
          <c:val>
            <c:numRef>
              <c:f>'fuck (for pres)'!$X$14:$X$19</c:f>
              <c:numCache>
                <c:formatCode>General</c:formatCode>
                <c:ptCount val="6"/>
                <c:pt idx="0">
                  <c:v>0</c:v>
                </c:pt>
                <c:pt idx="1">
                  <c:v>1150.4044162167354</c:v>
                </c:pt>
                <c:pt idx="2">
                  <c:v>821.37288054205555</c:v>
                </c:pt>
                <c:pt idx="3">
                  <c:v>490.47907010042638</c:v>
                </c:pt>
                <c:pt idx="4">
                  <c:v>109.86908530197897</c:v>
                </c:pt>
                <c:pt idx="5">
                  <c:v>84.037778213529222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A5-416F-B42F-ECE8CC900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7935560"/>
        <c:axId val="627935888"/>
      </c:barChart>
      <c:catAx>
        <c:axId val="627935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Age</a:t>
                </a:r>
                <a:r>
                  <a:rPr lang="en-GB" baseline="0"/>
                  <a:t> group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935888"/>
        <c:crosses val="autoZero"/>
        <c:auto val="1"/>
        <c:lblAlgn val="ctr"/>
        <c:lblOffset val="100"/>
        <c:noMultiLvlLbl val="0"/>
      </c:catAx>
      <c:valAx>
        <c:axId val="62793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Frequency</a:t>
                </a:r>
                <a:r>
                  <a:rPr lang="en-GB" baseline="0"/>
                  <a:t> per million words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93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'fuck (for pres)'!$W$73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'fuck (for pres)'!$V$74:$V$77</c:f>
              <c:strCache>
                <c:ptCount val="4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</c:strCache>
            </c:strRef>
          </c:cat>
          <c:val>
            <c:numRef>
              <c:f>'fuck (for pres)'!$W$74:$W$77</c:f>
              <c:numCache>
                <c:formatCode>General</c:formatCode>
                <c:ptCount val="4"/>
                <c:pt idx="0">
                  <c:v>433.4</c:v>
                </c:pt>
                <c:pt idx="1">
                  <c:v>107.51</c:v>
                </c:pt>
                <c:pt idx="2">
                  <c:v>735.05</c:v>
                </c:pt>
                <c:pt idx="3">
                  <c:v>970.81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B-40F7-A129-8373786A211E}"/>
            </c:ext>
          </c:extLst>
        </c:ser>
        <c:ser>
          <c:idx val="1"/>
          <c:order val="1"/>
          <c:tx>
            <c:strRef>
              <c:f>'fuck (for pres)'!$X$73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'fuck (for pres)'!$V$74:$V$77</c:f>
              <c:strCache>
                <c:ptCount val="4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</c:strCache>
            </c:strRef>
          </c:cat>
          <c:val>
            <c:numRef>
              <c:f>'fuck (for pres)'!$X$74:$X$77</c:f>
              <c:numCache>
                <c:formatCode>General</c:formatCode>
                <c:ptCount val="4"/>
                <c:pt idx="0">
                  <c:v>459.26</c:v>
                </c:pt>
                <c:pt idx="1">
                  <c:v>345.18</c:v>
                </c:pt>
                <c:pt idx="2">
                  <c:v>1053.72</c:v>
                </c:pt>
                <c:pt idx="3">
                  <c:v>793.18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7B-40F7-A129-8373786A2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7915464"/>
        <c:axId val="497914480"/>
      </c:barChart>
      <c:catAx>
        <c:axId val="49791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14480"/>
        <c:crosses val="autoZero"/>
        <c:auto val="1"/>
        <c:lblAlgn val="ctr"/>
        <c:lblOffset val="100"/>
        <c:noMultiLvlLbl val="0"/>
      </c:catAx>
      <c:valAx>
        <c:axId val="49791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1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Sheet1!$D$33:$D$42</c:f>
              <c:strCache>
                <c:ptCount val="10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Uncat</c:v>
                </c:pt>
              </c:strCache>
            </c:strRef>
          </c:cat>
          <c:val>
            <c:numRef>
              <c:f>Sheet1!$G$33:$G$42</c:f>
              <c:numCache>
                <c:formatCode>General</c:formatCode>
                <c:ptCount val="10"/>
                <c:pt idx="0">
                  <c:v>48.942834768989819</c:v>
                </c:pt>
                <c:pt idx="1">
                  <c:v>281.89171021532195</c:v>
                </c:pt>
                <c:pt idx="2">
                  <c:v>607.161705844165</c:v>
                </c:pt>
                <c:pt idx="3">
                  <c:v>155.49887642580143</c:v>
                </c:pt>
                <c:pt idx="4">
                  <c:v>1392.3348303549928</c:v>
                </c:pt>
                <c:pt idx="5">
                  <c:v>1053.7067899575293</c:v>
                </c:pt>
                <c:pt idx="6">
                  <c:v>511.33240441279867</c:v>
                </c:pt>
                <c:pt idx="7">
                  <c:v>569.44788313939102</c:v>
                </c:pt>
                <c:pt idx="8">
                  <c:v>245.28572796017997</c:v>
                </c:pt>
                <c:pt idx="9">
                  <c:v>1439.6775122372587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A-4AF7-AFC4-9E91710DA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154344"/>
        <c:axId val="224150032"/>
      </c:barChart>
      <c:catAx>
        <c:axId val="2241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150032"/>
        <c:crosses val="autoZero"/>
        <c:auto val="1"/>
        <c:lblAlgn val="ctr"/>
        <c:lblOffset val="100"/>
        <c:noMultiLvlLbl val="0"/>
      </c:catAx>
      <c:valAx>
        <c:axId val="22415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1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6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673" y="260648"/>
            <a:ext cx="1377260" cy="114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24/03/2017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24/03/2017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24/03/2017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24/03/2017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24/03/2017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24/03/2017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24/03/2017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programmes/p04wkrxv#play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&amp;ehk=fF2MUuzmSTGKoEgfe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dirty="0"/>
              <a:t>Listening in on British chit chat: Building and using the Spoken BNC2014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Robbie Love </a:t>
            </a:r>
          </a:p>
          <a:p>
            <a:r>
              <a:rPr lang="en-GB" dirty="0"/>
              <a:t>CASS, Lancaster University</a:t>
            </a:r>
          </a:p>
          <a:p>
            <a:r>
              <a:rPr lang="en-GB" dirty="0"/>
              <a:t>r.m.love@lancaster.ac.uk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Today’s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Why build a new Spoken BNC?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Data collection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Metadata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Transcription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Case study: bad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Forthcoming publications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About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BA Hons Linguistics (2010-13)</a:t>
            </a:r>
          </a:p>
          <a:p>
            <a:r>
              <a:rPr lang="en-GB" dirty="0"/>
              <a:t>MA Language and Linguistics (2013-14)</a:t>
            </a:r>
          </a:p>
          <a:p>
            <a:r>
              <a:rPr lang="en-GB" dirty="0"/>
              <a:t>PhD Linguistics (2014-present)</a:t>
            </a:r>
          </a:p>
          <a:p>
            <a:endParaRPr lang="en-GB" dirty="0"/>
          </a:p>
          <a:p>
            <a:r>
              <a:rPr lang="en-GB" dirty="0"/>
              <a:t>ESRC Centre for Corpus Approaches to Social Science (CASS)</a:t>
            </a:r>
          </a:p>
          <a:p>
            <a:r>
              <a:rPr lang="en-GB" dirty="0"/>
              <a:t>Tutor: LING103, LING220, LING326, LING401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59027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Corpus linguistics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60636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Computer-assisted methods for the analysis of (usually large amounts of) language data</a:t>
            </a:r>
          </a:p>
          <a:p>
            <a:r>
              <a:rPr lang="en-GB" sz="2400" dirty="0"/>
              <a:t>‘Corpus’ = body of texts under investigation</a:t>
            </a:r>
          </a:p>
          <a:p>
            <a:r>
              <a:rPr lang="en-GB" sz="2400" dirty="0"/>
              <a:t>Unearthing patterns impossible to detect manually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7050" t="51455" r="12448" b="10746"/>
          <a:stretch/>
        </p:blipFill>
        <p:spPr>
          <a:xfrm>
            <a:off x="453262" y="3645024"/>
            <a:ext cx="8295503" cy="240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0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60636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>
              <a:defRPr/>
            </a:pPr>
            <a:r>
              <a:rPr lang="en-GB" sz="2400" dirty="0"/>
              <a:t>Facilitating the uptake of corpus techniques in the social sciences:</a:t>
            </a:r>
          </a:p>
          <a:p>
            <a:pPr marL="457200">
              <a:defRPr/>
            </a:pPr>
            <a:r>
              <a:rPr lang="en-GB" sz="2400" b="1" dirty="0"/>
              <a:t>Healthcare, aviation, climate change, immigration, translation, online aggression, distressed communities, genetically modified food, hate speech, language disorders, poverty, religion, history, learner language, language change, corporate communication…</a:t>
            </a:r>
          </a:p>
          <a:p>
            <a:pPr marL="457200">
              <a:defRPr/>
            </a:pPr>
            <a:r>
              <a:rPr lang="en-GB" sz="2400" dirty="0"/>
              <a:t>All of this work requires DATA</a:t>
            </a:r>
          </a:p>
          <a:p>
            <a:pPr marL="457200">
              <a:defRPr/>
            </a:pPr>
            <a:r>
              <a:rPr lang="en-GB" sz="2400" dirty="0"/>
              <a:t>Spoken BNC2014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087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British National Corpus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“a corpus of 100 million words of written texts and spoken transcriptions of modern British English, to be stored on the computer in machine-readable form”</a:t>
            </a:r>
          </a:p>
          <a:p>
            <a:pPr marL="0" indent="0" algn="r">
              <a:buNone/>
            </a:pPr>
            <a:r>
              <a:rPr lang="en-GB" dirty="0"/>
              <a:t>Leech (1993: 9)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3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88" y="4077072"/>
            <a:ext cx="3054114" cy="198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924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2770528" y="3950889"/>
            <a:ext cx="2771853" cy="24515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5324925" y="1363521"/>
            <a:ext cx="3466728" cy="30842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157584" y="1297984"/>
            <a:ext cx="3466728" cy="30842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British National Corpus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0" name="Picture 2" descr="http://dictionary.cambridge.org/external/images/book-essential-english-dictionary.jpg?version=2017-03-20-16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7" y="2139788"/>
            <a:ext cx="1390957" cy="213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51Fhz2Ko29L._SX258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581" y="1572842"/>
            <a:ext cx="1623704" cy="212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utureoflife.org/wp-content/uploads/2015/11/artificial_intelligence_benefits_ri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907" y="1256193"/>
            <a:ext cx="2268094" cy="170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adebearden.com/wp-content/uploads/2014/02/liam-neeson-taken-will-find-you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230" y="3060996"/>
            <a:ext cx="2879249" cy="179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img.wonderhowto.com/img/31/64/63522275154784/0/hack-like-pro-digital-forensics-for-aspiring-hacker-part-1-tools-techniques.1280x6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12" y="4460371"/>
            <a:ext cx="3157327" cy="147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133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670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31106"/>
            <a:ext cx="3156181" cy="21008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5" b="7051"/>
          <a:stretch/>
        </p:blipFill>
        <p:spPr>
          <a:xfrm>
            <a:off x="4647896" y="1417638"/>
            <a:ext cx="4057650" cy="40582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19"/>
          <a:stretch/>
        </p:blipFill>
        <p:spPr>
          <a:xfrm>
            <a:off x="644762" y="3446782"/>
            <a:ext cx="3554313" cy="284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BNC1994 is getting old</a:t>
            </a:r>
          </a:p>
          <a:p>
            <a:r>
              <a:rPr lang="en-GB" dirty="0"/>
              <a:t>Can no longer be used as a proxy for present day British English</a:t>
            </a:r>
          </a:p>
          <a:p>
            <a:endParaRPr lang="en-GB" dirty="0"/>
          </a:p>
          <a:p>
            <a:r>
              <a:rPr lang="en-GB" dirty="0"/>
              <a:t>Nothing since the Spoken BNC1994:</a:t>
            </a:r>
          </a:p>
          <a:p>
            <a:pPr marL="0" indent="0">
              <a:buNone/>
            </a:pPr>
            <a:r>
              <a:rPr lang="en-GB" dirty="0"/>
              <a:t>	- large size</a:t>
            </a:r>
          </a:p>
          <a:p>
            <a:pPr marL="0" indent="0">
              <a:buNone/>
            </a:pPr>
            <a:r>
              <a:rPr lang="en-GB" dirty="0"/>
              <a:t>	- general coverage of spoken British English</a:t>
            </a:r>
          </a:p>
          <a:p>
            <a:pPr marL="0" indent="0">
              <a:buNone/>
            </a:pPr>
            <a:r>
              <a:rPr lang="en-GB" dirty="0"/>
              <a:t>	- (low or no cost) public access</a:t>
            </a:r>
          </a:p>
          <a:p>
            <a:pPr marL="0" indent="0">
              <a:buNone/>
            </a:pPr>
            <a:r>
              <a:rPr lang="en-GB" dirty="0"/>
              <a:t>	- transcribed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747552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make a new one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Language has very likely changed during this time – lexical innovations, perhaps grammatical change etc.</a:t>
            </a:r>
          </a:p>
          <a:p>
            <a:r>
              <a:rPr lang="en-GB" dirty="0"/>
              <a:t>Two decade comparison (1990s-2010s) never been done before</a:t>
            </a:r>
          </a:p>
          <a:p>
            <a:r>
              <a:rPr lang="en-GB" dirty="0"/>
              <a:t>Mystery – we don’t know how else things have changed – let’s find out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06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Spoken BNC2014</a:t>
            </a:r>
            <a:br>
              <a:rPr lang="en-GB" sz="2400" dirty="0"/>
            </a:br>
            <a:r>
              <a:rPr lang="en-GB" sz="2400" dirty="0"/>
              <a:t>Lancaster University + Cambridge University 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Both parties</a:t>
            </a:r>
          </a:p>
          <a:p>
            <a:r>
              <a:rPr lang="en-GB" dirty="0"/>
              <a:t>Fund project equally</a:t>
            </a:r>
          </a:p>
          <a:p>
            <a:r>
              <a:rPr lang="en-GB" dirty="0"/>
              <a:t>Encourage participation – media campaigns</a:t>
            </a:r>
          </a:p>
          <a:p>
            <a:r>
              <a:rPr lang="en-GB" dirty="0"/>
              <a:t>Disseminate information</a:t>
            </a:r>
          </a:p>
          <a:p>
            <a:pPr marL="0" indent="0">
              <a:buNone/>
            </a:pPr>
            <a:r>
              <a:rPr lang="en-GB" dirty="0"/>
              <a:t>CUP</a:t>
            </a:r>
          </a:p>
          <a:p>
            <a:r>
              <a:rPr lang="en-GB" dirty="0"/>
              <a:t>Corresponds with contributors</a:t>
            </a:r>
          </a:p>
          <a:p>
            <a:r>
              <a:rPr lang="en-GB" dirty="0"/>
              <a:t>Collects recordings</a:t>
            </a:r>
          </a:p>
          <a:p>
            <a:r>
              <a:rPr lang="en-GB" dirty="0"/>
              <a:t>Transcribes data</a:t>
            </a:r>
          </a:p>
          <a:p>
            <a:pPr marL="0" indent="0">
              <a:buNone/>
            </a:pPr>
            <a:r>
              <a:rPr lang="en-GB" dirty="0"/>
              <a:t>Lancaster</a:t>
            </a:r>
          </a:p>
          <a:p>
            <a:r>
              <a:rPr lang="en-GB" dirty="0"/>
              <a:t>Documents the compilation of the corpus</a:t>
            </a:r>
          </a:p>
          <a:p>
            <a:r>
              <a:rPr lang="en-GB" dirty="0"/>
              <a:t>Carries out methodological investigations</a:t>
            </a:r>
          </a:p>
          <a:p>
            <a:r>
              <a:rPr lang="en-GB" dirty="0"/>
              <a:t>Converts transcripts to XML, encoding</a:t>
            </a:r>
          </a:p>
          <a:p>
            <a:r>
              <a:rPr lang="en-GB" dirty="0"/>
              <a:t>Annotates corpus</a:t>
            </a:r>
          </a:p>
          <a:p>
            <a:r>
              <a:rPr lang="en-GB" dirty="0"/>
              <a:t>Initial analysis</a:t>
            </a:r>
          </a:p>
          <a:p>
            <a:r>
              <a:rPr lang="en-GB" dirty="0"/>
              <a:t>Prepares for public release/hosts finished corpus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77030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1000 hours of recordings submitted (1,300 recordings)</a:t>
            </a:r>
          </a:p>
          <a:p>
            <a:r>
              <a:rPr lang="en-GB" dirty="0"/>
              <a:t>Nearly 700 unique speakers</a:t>
            </a:r>
          </a:p>
          <a:p>
            <a:r>
              <a:rPr lang="en-GB" dirty="0"/>
              <a:t>More than 11 million words transcribed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0" name="Picture 9"/>
          <p:cNvPicPr/>
          <p:nvPr/>
        </p:nvPicPr>
        <p:blipFill>
          <a:blip r:embed="rId3"/>
          <a:stretch/>
        </p:blipFill>
        <p:spPr>
          <a:xfrm>
            <a:off x="2123728" y="3965788"/>
            <a:ext cx="3449552" cy="2210448"/>
          </a:xfrm>
          <a:prstGeom prst="rect">
            <a:avLst/>
          </a:prstGeom>
          <a:ln>
            <a:noFill/>
          </a:ln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7778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Getting started &amp; scaling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can we recruit &amp; motivate participants?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Money!</a:t>
            </a:r>
          </a:p>
          <a:p>
            <a:r>
              <a:rPr lang="en-GB" dirty="0"/>
              <a:t>How can we gather </a:t>
            </a:r>
            <a:r>
              <a:rPr lang="en-GB" b="1" dirty="0"/>
              <a:t>good quality</a:t>
            </a:r>
            <a:r>
              <a:rPr lang="en-GB" dirty="0"/>
              <a:t> recordings?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Smartphones!</a:t>
            </a:r>
          </a:p>
          <a:p>
            <a:r>
              <a:rPr lang="en-GB" dirty="0"/>
              <a:t>How can we gather </a:t>
            </a:r>
            <a:r>
              <a:rPr lang="en-GB" b="1" dirty="0"/>
              <a:t>good quality</a:t>
            </a:r>
            <a:r>
              <a:rPr lang="en-GB" dirty="0"/>
              <a:t> metadata?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Condition of payment; careful data management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408525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2389294" y="6333807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1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665" y="6384947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6738" r="10422" b="21700"/>
          <a:stretch>
            <a:fillRect/>
          </a:stretch>
        </p:blipFill>
        <p:spPr bwMode="auto">
          <a:xfrm>
            <a:off x="0" y="-17462"/>
            <a:ext cx="3455988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 b="32800"/>
          <a:stretch>
            <a:fillRect/>
          </a:stretch>
        </p:blipFill>
        <p:spPr>
          <a:xfrm>
            <a:off x="0" y="1971676"/>
            <a:ext cx="9144000" cy="2403475"/>
          </a:xfrm>
          <a:prstGeom prst="rect">
            <a:avLst/>
          </a:prstGeom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3801" r="49213" b="8002"/>
          <a:stretch>
            <a:fillRect/>
          </a:stretch>
        </p:blipFill>
        <p:spPr bwMode="auto">
          <a:xfrm>
            <a:off x="0" y="2879726"/>
            <a:ext cx="1979613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8002" r="6689" b="74146"/>
          <a:stretch>
            <a:fillRect/>
          </a:stretch>
        </p:blipFill>
        <p:spPr bwMode="auto">
          <a:xfrm>
            <a:off x="1187450" y="3556001"/>
            <a:ext cx="35925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35707" r="6689" b="24785"/>
          <a:stretch>
            <a:fillRect/>
          </a:stretch>
        </p:blipFill>
        <p:spPr bwMode="auto">
          <a:xfrm>
            <a:off x="1187450" y="4132263"/>
            <a:ext cx="76327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2969" r="14279" b="5002"/>
          <a:stretch>
            <a:fillRect/>
          </a:stretch>
        </p:blipFill>
        <p:spPr bwMode="auto">
          <a:xfrm>
            <a:off x="6969125" y="3843338"/>
            <a:ext cx="21748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5901" r="14563" b="39500"/>
          <a:stretch>
            <a:fillRect/>
          </a:stretch>
        </p:blipFill>
        <p:spPr bwMode="auto">
          <a:xfrm>
            <a:off x="2843213" y="-17462"/>
            <a:ext cx="288131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4134" r="17422" b="37479"/>
          <a:stretch>
            <a:fillRect/>
          </a:stretch>
        </p:blipFill>
        <p:spPr bwMode="auto">
          <a:xfrm>
            <a:off x="5622925" y="-17462"/>
            <a:ext cx="3521075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Content Placeholder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t="7495" r="29234" b="75127"/>
          <a:stretch>
            <a:fillRect/>
          </a:stretch>
        </p:blipFill>
        <p:spPr bwMode="auto">
          <a:xfrm>
            <a:off x="5364163" y="1250951"/>
            <a:ext cx="1871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 Placeholder 1"/>
          <p:cNvSpPr txBox="1">
            <a:spLocks/>
          </p:cNvSpPr>
          <p:nvPr/>
        </p:nvSpPr>
        <p:spPr>
          <a:xfrm>
            <a:off x="6553200" y="63388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CABD74-F192-44F0-9B3A-8F91286EA363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211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2"/>
          <p:cNvPicPr/>
          <p:nvPr/>
        </p:nvPicPr>
        <p:blipFill>
          <a:blip r:embed="rId3"/>
          <a:stretch/>
        </p:blipFill>
        <p:spPr>
          <a:xfrm>
            <a:off x="4496040" y="332656"/>
            <a:ext cx="2944800" cy="1899000"/>
          </a:xfrm>
          <a:prstGeom prst="rect">
            <a:avLst/>
          </a:prstGeom>
          <a:ln>
            <a:noFill/>
          </a:ln>
        </p:spPr>
      </p:pic>
      <p:pic>
        <p:nvPicPr>
          <p:cNvPr id="11" name="Picture 12"/>
          <p:cNvPicPr/>
          <p:nvPr/>
        </p:nvPicPr>
        <p:blipFill>
          <a:blip r:embed="rId4"/>
          <a:stretch/>
        </p:blipFill>
        <p:spPr>
          <a:xfrm>
            <a:off x="385160" y="4205880"/>
            <a:ext cx="2647800" cy="1743120"/>
          </a:xfrm>
          <a:prstGeom prst="rect">
            <a:avLst/>
          </a:prstGeom>
          <a:ln>
            <a:noFill/>
          </a:ln>
        </p:spPr>
      </p:pic>
      <p:pic>
        <p:nvPicPr>
          <p:cNvPr id="12" name="Picture 24"/>
          <p:cNvPicPr/>
          <p:nvPr/>
        </p:nvPicPr>
        <p:blipFill>
          <a:blip r:embed="rId5"/>
          <a:stretch/>
        </p:blipFill>
        <p:spPr>
          <a:xfrm>
            <a:off x="5627520" y="4320000"/>
            <a:ext cx="2723760" cy="1633320"/>
          </a:xfrm>
          <a:prstGeom prst="rect">
            <a:avLst/>
          </a:prstGeom>
          <a:ln>
            <a:noFill/>
          </a:ln>
        </p:spPr>
      </p:pic>
      <p:sp>
        <p:nvSpPr>
          <p:cNvPr id="13" name="CustomShape 1"/>
          <p:cNvSpPr/>
          <p:nvPr/>
        </p:nvSpPr>
        <p:spPr>
          <a:xfrm>
            <a:off x="5857920" y="3386520"/>
            <a:ext cx="31658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2"/>
          <p:cNvSpPr/>
          <p:nvPr/>
        </p:nvSpPr>
        <p:spPr>
          <a:xfrm>
            <a:off x="2354760" y="1019880"/>
            <a:ext cx="385488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3"/>
          <p:cNvSpPr/>
          <p:nvPr/>
        </p:nvSpPr>
        <p:spPr>
          <a:xfrm>
            <a:off x="394560" y="3901680"/>
            <a:ext cx="18860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" name="Picture 10"/>
          <p:cNvPicPr/>
          <p:nvPr/>
        </p:nvPicPr>
        <p:blipFill>
          <a:blip r:embed="rId6"/>
          <a:stretch/>
        </p:blipFill>
        <p:spPr>
          <a:xfrm>
            <a:off x="326321" y="770340"/>
            <a:ext cx="2970360" cy="2661840"/>
          </a:xfrm>
          <a:prstGeom prst="rect">
            <a:avLst/>
          </a:prstGeom>
          <a:ln>
            <a:noFill/>
          </a:ln>
        </p:spPr>
      </p:pic>
      <p:pic>
        <p:nvPicPr>
          <p:cNvPr id="17" name="Picture 2"/>
          <p:cNvPicPr/>
          <p:nvPr/>
        </p:nvPicPr>
        <p:blipFill>
          <a:blip r:embed="rId7"/>
          <a:stretch/>
        </p:blipFill>
        <p:spPr>
          <a:xfrm>
            <a:off x="3485520" y="4280040"/>
            <a:ext cx="1506240" cy="1506240"/>
          </a:xfrm>
          <a:prstGeom prst="rect">
            <a:avLst/>
          </a:prstGeom>
          <a:ln>
            <a:noFill/>
          </a:ln>
        </p:spPr>
      </p:pic>
      <p:pic>
        <p:nvPicPr>
          <p:cNvPr id="18" name="Picture 6"/>
          <p:cNvPicPr/>
          <p:nvPr/>
        </p:nvPicPr>
        <p:blipFill>
          <a:blip r:embed="rId8"/>
          <a:stretch/>
        </p:blipFill>
        <p:spPr>
          <a:xfrm>
            <a:off x="5832000" y="2783520"/>
            <a:ext cx="2879280" cy="1247760"/>
          </a:xfrm>
          <a:prstGeom prst="rect">
            <a:avLst/>
          </a:prstGeom>
          <a:ln>
            <a:noFill/>
          </a:ln>
        </p:spPr>
      </p:pic>
      <p:pic>
        <p:nvPicPr>
          <p:cNvPr id="19" name="Picture 4"/>
          <p:cNvPicPr/>
          <p:nvPr/>
        </p:nvPicPr>
        <p:blipFill>
          <a:blip r:embed="rId9"/>
          <a:stretch/>
        </p:blipFill>
        <p:spPr>
          <a:xfrm>
            <a:off x="3528000" y="2058480"/>
            <a:ext cx="1828800" cy="1828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302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10" name="Table 1"/>
          <p:cNvGraphicFramePr/>
          <p:nvPr>
            <p:extLst>
              <p:ext uri="{D42A27DB-BD31-4B8C-83A1-F6EECF244321}">
                <p14:modId xmlns:p14="http://schemas.microsoft.com/office/powerpoint/2010/main" val="734760907"/>
              </p:ext>
            </p:extLst>
          </p:nvPr>
        </p:nvGraphicFramePr>
        <p:xfrm>
          <a:off x="395536" y="1556792"/>
          <a:ext cx="8228880" cy="4599360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BNC1994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BNC2014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Demographic (40%);</a:t>
                      </a:r>
                      <a:endParaRPr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Context-governed (60%)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Demographic (100%)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“Carefully sampled individuals” (Leech 1993:6)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Open call for participation;</a:t>
                      </a:r>
                      <a:endParaRPr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Some targeting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Tape recorders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Smartphone MP3 recordings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All interactions in a given period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Conversations; some task-based interactions.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Continuously over a 2-7 day period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+mn-lt"/>
                        </a:rPr>
                        <a:t>As determined by participant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124 adults making recordings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Over 1000 speakers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700 unique speakers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+mn-lt"/>
                        </a:rPr>
                        <a:t>~10m words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+mn-lt"/>
                        </a:rPr>
                        <a:t>11+m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/>
          </a:bodyPr>
          <a:lstStyle/>
          <a:p>
            <a:r>
              <a:rPr lang="en-GB" dirty="0"/>
              <a:t>Recordings</a:t>
            </a: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46612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5536" y="32296"/>
            <a:ext cx="7283152" cy="724942"/>
          </a:xfrm>
        </p:spPr>
        <p:txBody>
          <a:bodyPr>
            <a:normAutofit fontScale="90000"/>
          </a:bodyPr>
          <a:lstStyle/>
          <a:p>
            <a:r>
              <a:rPr lang="en-GB" dirty="0"/>
              <a:t>Metadata</a:t>
            </a:r>
          </a:p>
        </p:txBody>
      </p:sp>
      <p:graphicFrame>
        <p:nvGraphicFramePr>
          <p:cNvPr id="9" name="Table 2"/>
          <p:cNvGraphicFramePr/>
          <p:nvPr>
            <p:extLst>
              <p:ext uri="{D42A27DB-BD31-4B8C-83A1-F6EECF244321}">
                <p14:modId xmlns:p14="http://schemas.microsoft.com/office/powerpoint/2010/main" val="929186893"/>
              </p:ext>
            </p:extLst>
          </p:nvPr>
        </p:nvGraphicFramePr>
        <p:xfrm>
          <a:off x="395536" y="804696"/>
          <a:ext cx="8228880" cy="5549400"/>
        </p:xfrm>
        <a:graphic>
          <a:graphicData uri="http://schemas.openxmlformats.org/drawingml/2006/table">
            <a:tbl>
              <a:tblPr/>
              <a:tblGrid>
                <a:gridCol w="1393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>
                          <a:solidFill>
                            <a:srgbClr val="C00000"/>
                          </a:solidFill>
                          <a:latin typeface="+mn-lt"/>
                        </a:rPr>
                        <a:t>Spoken BNC 1994</a:t>
                      </a:r>
                      <a:endParaRPr b="1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 2014</a:t>
                      </a:r>
                      <a:endParaRPr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9720">
                <a:tc>
                  <a:txBody>
                    <a:bodyPr/>
                    <a:lstStyle/>
                    <a:p>
                      <a:r>
                        <a:rPr lang="en-GB" strike="noStrike">
                          <a:solidFill>
                            <a:srgbClr val="C00000"/>
                          </a:solidFill>
                          <a:latin typeface="+mn-lt"/>
                        </a:rPr>
                        <a:t>Speaker</a:t>
                      </a:r>
                      <a:endParaRPr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Age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Gender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Education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Occupation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Accent/dialect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Socio-economic category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+mn-lt"/>
                        </a:rPr>
                        <a:t>Age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Gender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Education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Occupation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Accent/dialect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Birthplace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Linguistic origin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Where do you currently live?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How long have you lived there?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Nationality</a:t>
                      </a:r>
                      <a:endParaRPr>
                        <a:latin typeface="+mn-lt"/>
                      </a:endParaRPr>
                    </a:p>
                    <a:p>
                      <a:r>
                        <a:rPr lang="en-GB" strike="noStrike">
                          <a:latin typeface="+mn-lt"/>
                        </a:rPr>
                        <a:t>Do you speak other languages?</a:t>
                      </a:r>
                      <a:endParaRPr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Recording</a:t>
                      </a:r>
                      <a:endParaRPr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Title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Date</a:t>
                      </a: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location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+mn-lt"/>
                        </a:rPr>
                        <a:t>Title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Date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File name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length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Recording location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Speaker relationship</a:t>
                      </a:r>
                      <a:endParaRPr dirty="0">
                        <a:latin typeface="+mn-lt"/>
                      </a:endParaRPr>
                    </a:p>
                    <a:p>
                      <a:r>
                        <a:rPr lang="en-GB" strike="noStrike" dirty="0">
                          <a:latin typeface="+mn-lt"/>
                        </a:rPr>
                        <a:t>Topics covered</a:t>
                      </a:r>
                      <a:endParaRPr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56849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15m15s</a:t>
            </a:r>
          </a:p>
          <a:p>
            <a:r>
              <a:rPr lang="en-GB" dirty="0">
                <a:hlinkClick r:id="rId2"/>
              </a:rPr>
              <a:t>http://www.bbc.co.uk/programmes/p04wkrxv#play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744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Transcription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47" y="2356039"/>
            <a:ext cx="1800200" cy="1800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345270"/>
            <a:ext cx="1899199" cy="1777678"/>
          </a:xfrm>
          <a:prstGeom prst="rect">
            <a:avLst/>
          </a:prstGeom>
        </p:spPr>
      </p:pic>
      <p:pic>
        <p:nvPicPr>
          <p:cNvPr id="10" name="Graphic 9" descr="Two M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4952" y="2356039"/>
            <a:ext cx="1766909" cy="1766909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2555776" y="3212976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24128" y="3231470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764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not simply reuse the original transcription scheme?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Crowdy</a:t>
            </a:r>
            <a:r>
              <a:rPr lang="en-GB" dirty="0"/>
              <a:t> </a:t>
            </a:r>
            <a:r>
              <a:rPr lang="en-GB" sz="2600" dirty="0"/>
              <a:t>(1994) </a:t>
            </a:r>
            <a:r>
              <a:rPr lang="en-GB" dirty="0"/>
              <a:t>“Spoken Corpus Transcription”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Generally, it’s pretty good, but:</a:t>
            </a:r>
          </a:p>
          <a:p>
            <a:r>
              <a:rPr lang="en-GB" dirty="0"/>
              <a:t>16 features identified in the </a:t>
            </a:r>
            <a:r>
              <a:rPr lang="en-GB" b="1" dirty="0"/>
              <a:t>1,900</a:t>
            </a:r>
            <a:r>
              <a:rPr lang="en-GB" dirty="0"/>
              <a:t> word scheme – very few examples</a:t>
            </a:r>
          </a:p>
          <a:p>
            <a:r>
              <a:rPr lang="en-GB" dirty="0"/>
              <a:t>Not enough clarity in some areas, leading to ambiguity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459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not simply reuse the original?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EXAMPLE</a:t>
            </a:r>
          </a:p>
          <a:p>
            <a:r>
              <a:rPr lang="en-GB" dirty="0"/>
              <a:t>using full stops and commas to “approximate to use in written text”, but also indicating pauses with ellipses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&lt;2&gt; I think it’s always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deceptive on days like this because its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overcast and [</a:t>
            </a:r>
            <a:r>
              <a:rPr lang="en-GB" dirty="0" err="1"/>
              <a:t>er</a:t>
            </a:r>
            <a:r>
              <a:rPr lang="en-GB" dirty="0"/>
              <a:t>]</a:t>
            </a:r>
          </a:p>
          <a:p>
            <a:pPr marL="0" indent="0">
              <a:buNone/>
            </a:pPr>
            <a:r>
              <a:rPr lang="en-GB" dirty="0"/>
              <a:t>[…]</a:t>
            </a:r>
          </a:p>
          <a:p>
            <a:pPr marL="0" indent="0">
              <a:buNone/>
            </a:pPr>
            <a:r>
              <a:rPr lang="en-GB" dirty="0"/>
              <a:t>&lt;2&gt; But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but </a:t>
            </a:r>
            <a:r>
              <a:rPr lang="en-GB" dirty="0" err="1"/>
              <a:t>er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he’s</a:t>
            </a:r>
            <a:r>
              <a:rPr lang="en-GB" dirty="0">
                <a:solidFill>
                  <a:srgbClr val="FF0000"/>
                </a:solidFill>
              </a:rPr>
              <a:t>…</a:t>
            </a:r>
            <a:r>
              <a:rPr lang="en-GB" dirty="0"/>
              <a:t>just broken away from his </a:t>
            </a:r>
            <a:r>
              <a:rPr lang="en-GB" dirty="0" err="1"/>
              <a:t>girlfiend</a:t>
            </a:r>
            <a:r>
              <a:rPr lang="en-GB" dirty="0"/>
              <a:t> and [&lt;unclear&gt;]</a:t>
            </a:r>
          </a:p>
          <a:p>
            <a:pPr marL="0" indent="0">
              <a:buNone/>
            </a:pPr>
            <a:r>
              <a:rPr lang="en-GB" dirty="0"/>
              <a:t>&lt;1&gt; [Oh has] he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oh</a:t>
            </a:r>
            <a:r>
              <a:rPr lang="en-GB" dirty="0">
                <a:solidFill>
                  <a:srgbClr val="FF0000"/>
                </a:solidFill>
              </a:rPr>
              <a:t>.</a:t>
            </a:r>
            <a:r>
              <a:rPr lang="en-GB" dirty="0"/>
              <a:t> Well he seemed happy enough when he called.</a:t>
            </a:r>
          </a:p>
          <a:p>
            <a:pPr marL="0" indent="0" algn="r">
              <a:buNone/>
            </a:pPr>
            <a:r>
              <a:rPr lang="en-GB" dirty="0" err="1"/>
              <a:t>Crowdy</a:t>
            </a:r>
            <a:r>
              <a:rPr lang="en-GB" dirty="0"/>
              <a:t> (1994: 28)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640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Resulting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From 1,900 words to </a:t>
            </a:r>
            <a:r>
              <a:rPr lang="en-GB" sz="2800" b="1" dirty="0"/>
              <a:t>5,000 words!</a:t>
            </a:r>
            <a:endParaRPr lang="en-GB" sz="2800" dirty="0"/>
          </a:p>
          <a:p>
            <a:r>
              <a:rPr lang="en-GB" sz="2800" dirty="0"/>
              <a:t>Lots of examples</a:t>
            </a:r>
          </a:p>
          <a:p>
            <a:r>
              <a:rPr lang="en-GB" sz="2800" dirty="0"/>
              <a:t>Minimal room for ambiguity = maximal room for inter-rater consistency</a:t>
            </a:r>
          </a:p>
          <a:p>
            <a:r>
              <a:rPr lang="en-GB" sz="2800" dirty="0"/>
              <a:t>Delicate balance sought between </a:t>
            </a:r>
          </a:p>
          <a:p>
            <a:pPr lvl="1"/>
            <a:r>
              <a:rPr lang="en-GB" dirty="0"/>
              <a:t>backwards compatibility, and</a:t>
            </a:r>
          </a:p>
          <a:p>
            <a:pPr lvl="1"/>
            <a:r>
              <a:rPr lang="en-GB" dirty="0"/>
              <a:t>optimal practice</a:t>
            </a:r>
          </a:p>
          <a:p>
            <a:r>
              <a:rPr lang="en-GB" dirty="0"/>
              <a:t>Will be made available as part of corpus documentation upon release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686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study: bad language*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  <p:pic>
        <p:nvPicPr>
          <p:cNvPr id="2050" name="Picture 2" descr="https://howwerollfitness.files.wordpress.com/2013/04/curs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63498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0898" y="6008561"/>
            <a:ext cx="8229600" cy="35266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*Contains bad language</a:t>
            </a:r>
          </a:p>
        </p:txBody>
      </p:sp>
    </p:spTree>
    <p:extLst>
      <p:ext uri="{BB962C8B-B14F-4D97-AF65-F5344CB8AC3E}">
        <p14:creationId xmlns:p14="http://schemas.microsoft.com/office/powerpoint/2010/main" val="339896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Analysing the data: 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Swearing is fascinating</a:t>
            </a:r>
          </a:p>
          <a:p>
            <a:r>
              <a:rPr lang="en-GB" dirty="0"/>
              <a:t>A “marker of distinction” between social groups</a:t>
            </a:r>
          </a:p>
          <a:p>
            <a:r>
              <a:rPr lang="en-GB" dirty="0"/>
              <a:t>People care about it – one way or another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1" t="27950" r="1439" b="50000"/>
          <a:stretch/>
        </p:blipFill>
        <p:spPr>
          <a:xfrm>
            <a:off x="1290522" y="4149080"/>
            <a:ext cx="6562955" cy="183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27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Analysing the data: 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 words = BLWS</a:t>
            </a:r>
          </a:p>
          <a:p>
            <a:r>
              <a:rPr lang="en-GB" dirty="0"/>
              <a:t>Include swearing </a:t>
            </a:r>
          </a:p>
          <a:p>
            <a:pPr lvl="1"/>
            <a:r>
              <a:rPr lang="en-GB" i="1" dirty="0"/>
              <a:t>cunt</a:t>
            </a:r>
            <a:endParaRPr lang="en-GB" dirty="0"/>
          </a:p>
          <a:p>
            <a:r>
              <a:rPr lang="en-GB" dirty="0"/>
              <a:t>+ other potentially offensive words which you probably wouldn’t call “swearing”</a:t>
            </a:r>
          </a:p>
          <a:p>
            <a:pPr lvl="1"/>
            <a:r>
              <a:rPr lang="en-GB" i="1" dirty="0"/>
              <a:t>idiot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995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Analysing the data: 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Replication of McEnery (2005) on the new data</a:t>
            </a:r>
          </a:p>
          <a:p>
            <a:r>
              <a:rPr lang="en-GB" dirty="0"/>
              <a:t>BLWs in Spoken BNC2014S compared to the Spoken BNC1994</a:t>
            </a:r>
          </a:p>
          <a:p>
            <a:endParaRPr lang="en-GB" dirty="0"/>
          </a:p>
          <a:p>
            <a:r>
              <a:rPr lang="en-GB" dirty="0"/>
              <a:t>Frequency comparison among sociolinguistic groups</a:t>
            </a:r>
          </a:p>
          <a:p>
            <a:r>
              <a:rPr lang="en-GB" dirty="0"/>
              <a:t>Qualitative comparison – using the McEnery et al. (2000) categorization scheme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16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Quantitative</a:t>
            </a:r>
          </a:p>
          <a:p>
            <a:r>
              <a:rPr lang="en-GB" dirty="0"/>
              <a:t>Which BLWs are becoming more/less popular?</a:t>
            </a:r>
          </a:p>
          <a:p>
            <a:r>
              <a:rPr lang="en-GB" dirty="0"/>
              <a:t>Which are stable across time?</a:t>
            </a:r>
          </a:p>
          <a:p>
            <a:r>
              <a:rPr lang="en-GB" dirty="0"/>
              <a:t>(How) has the distribution of BLWs</a:t>
            </a:r>
            <a:r>
              <a:rPr lang="en-GB" sz="3600" dirty="0"/>
              <a:t> </a:t>
            </a:r>
            <a:r>
              <a:rPr lang="en-GB" dirty="0"/>
              <a:t>changed between the early 1990s and the present day?</a:t>
            </a:r>
          </a:p>
          <a:p>
            <a:pPr marL="0" indent="0">
              <a:buNone/>
            </a:pPr>
            <a:r>
              <a:rPr lang="en-GB" dirty="0"/>
              <a:t>Qualitative</a:t>
            </a:r>
          </a:p>
          <a:p>
            <a:r>
              <a:rPr lang="en-GB" dirty="0"/>
              <a:t>(How) have the </a:t>
            </a:r>
            <a:r>
              <a:rPr lang="en-GB" b="1" dirty="0"/>
              <a:t>meanings</a:t>
            </a:r>
            <a:r>
              <a:rPr lang="en-GB" dirty="0"/>
              <a:t> of BLWs changed in the same period?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52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Annotation scheme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78139"/>
              </p:ext>
            </p:extLst>
          </p:nvPr>
        </p:nvGraphicFramePr>
        <p:xfrm>
          <a:off x="457200" y="1431689"/>
          <a:ext cx="8229599" cy="4105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6448">
                  <a:extLst>
                    <a:ext uri="{9D8B030D-6E8A-4147-A177-3AD203B41FA5}">
                      <a16:colId xmlns:a16="http://schemas.microsoft.com/office/drawing/2014/main" val="328646719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27995902"/>
                    </a:ext>
                  </a:extLst>
                </a:gridCol>
                <a:gridCol w="6419055">
                  <a:extLst>
                    <a:ext uri="{9D8B030D-6E8A-4147-A177-3AD203B41FA5}">
                      <a16:colId xmlns:a16="http://schemas.microsoft.com/office/drawing/2014/main" val="1443112711"/>
                    </a:ext>
                  </a:extLst>
                </a:gridCol>
              </a:tblGrid>
              <a:tr h="33150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</a:rPr>
                        <a:t>Letter code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</a:rPr>
                        <a:t>Code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</a:rPr>
                        <a:t>Description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635358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PredNeg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Predicative negative adjective: ‘the film is shit’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19998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B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AdvB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Adverbial booster: ‘Fucking marvellous’ ‘Fucking awful’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582423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C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Curse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Cursing expletive: ‘Fuck You!/Me!/Him!/It!’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112263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Dest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Destinational usage: ‘Fuck off!’ ‘He fucked off’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26075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EmphAdv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Emphatic adverb/adjective: ‘He fucking did it’ ‘in the fucking car’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247067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F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Figurtv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Figurative extension of literal meaning: ‘to fuck about’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6950896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G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Gen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General expletive ‘(Oh) Fuck!’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80043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I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Idiom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Idiomatic ‘set phrase’: ‘fuck all’ ‘give a fuck’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756977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Literal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Literal usage denoting taboo referent: ‘We fucked’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847257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Image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Imagery based on literal meaning: ‘kick shit out of’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9606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PremNeg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Premodifying intensifying negative adjective: ‘the fucking idiot’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897110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O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Pron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‘Pronominal’ form with undefined referent: ‘got shit to do’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959895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P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Personal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Personal insult referring to defined entity: ‘You fuck!’/‘That fuck’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335142"/>
                  </a:ext>
                </a:extLst>
              </a:tr>
              <a:tr h="33150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R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Reclaimed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‘Reclaimed’ usage—no negative intent, e.g. Niggers/Niggaz as used by African </a:t>
                      </a:r>
                      <a:br>
                        <a:rPr lang="en-GB" sz="1400" u="none" strike="noStrike">
                          <a:effectLst/>
                        </a:rPr>
                      </a:br>
                      <a:r>
                        <a:rPr lang="en-GB" sz="1400" u="none" strike="noStrike">
                          <a:effectLst/>
                        </a:rPr>
                        <a:t>American rappers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670060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</a:rPr>
                        <a:t>T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Oath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Religious oath used for emphasis: ‘by God’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355920"/>
                  </a:ext>
                </a:extLst>
              </a:tr>
              <a:tr h="1831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Unc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Unclassifiable due to insufficient context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58" marR="9158" marT="91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665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71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Spoken BNC2014 </a:t>
            </a:r>
            <a:r>
              <a:rPr lang="en-GB" b="1" dirty="0"/>
              <a:t>Sample</a:t>
            </a:r>
          </a:p>
          <a:p>
            <a:r>
              <a:rPr lang="en-GB" b="1" dirty="0"/>
              <a:t>4,789,185 </a:t>
            </a:r>
            <a:r>
              <a:rPr lang="en-GB" dirty="0"/>
              <a:t>words</a:t>
            </a:r>
          </a:p>
          <a:p>
            <a:r>
              <a:rPr lang="en-GB" b="1" dirty="0"/>
              <a:t>376</a:t>
            </a:r>
            <a:r>
              <a:rPr lang="en-GB" dirty="0"/>
              <a:t> speakers of British English</a:t>
            </a:r>
          </a:p>
          <a:p>
            <a:r>
              <a:rPr lang="en-GB" b="1" dirty="0"/>
              <a:t>567</a:t>
            </a:r>
            <a:r>
              <a:rPr lang="en-GB" dirty="0"/>
              <a:t> transcripts</a:t>
            </a:r>
          </a:p>
          <a:p>
            <a:r>
              <a:rPr lang="en-GB" dirty="0"/>
              <a:t>Date range: </a:t>
            </a:r>
            <a:r>
              <a:rPr lang="en-GB" b="1" dirty="0"/>
              <a:t>2012-2015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940" y="1556792"/>
            <a:ext cx="2443351" cy="280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67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/>
          </a:bodyPr>
          <a:lstStyle/>
          <a:p>
            <a:r>
              <a:rPr lang="en-GB" dirty="0"/>
              <a:t>173 BLWs searched</a:t>
            </a:r>
          </a:p>
          <a:p>
            <a:r>
              <a:rPr lang="en-GB" dirty="0"/>
              <a:t>e.g.</a:t>
            </a:r>
          </a:p>
          <a:p>
            <a:pPr marL="0" indent="0">
              <a:buNone/>
            </a:pPr>
            <a:r>
              <a:rPr lang="en-GB" dirty="0"/>
              <a:t>	[word=".*fuck.*"%c]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31,423 hits in both corpora!!!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940" y="1556792"/>
            <a:ext cx="2443351" cy="280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166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‘Dead’ &amp; ‘new’ BLWs?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‘Dead’ BLWs:</a:t>
            </a:r>
          </a:p>
          <a:p>
            <a:r>
              <a:rPr lang="en-GB" i="1" dirty="0" err="1"/>
              <a:t>jizz</a:t>
            </a:r>
            <a:r>
              <a:rPr lang="en-GB" i="1" dirty="0"/>
              <a:t>, </a:t>
            </a:r>
            <a:r>
              <a:rPr lang="en-GB" i="1" dirty="0" err="1"/>
              <a:t>nig</a:t>
            </a:r>
            <a:r>
              <a:rPr lang="en-GB" i="1" dirty="0"/>
              <a:t>-nog, snatch, wog, gender bender, wop, son of a bitch, golliwog, </a:t>
            </a:r>
            <a:r>
              <a:rPr lang="en-GB" i="1" dirty="0" err="1"/>
              <a:t>chinky</a:t>
            </a:r>
            <a:r>
              <a:rPr lang="en-GB" i="1" dirty="0"/>
              <a:t>, slapper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dirty="0"/>
              <a:t>‘New’ BLWs:</a:t>
            </a:r>
          </a:p>
          <a:p>
            <a:r>
              <a:rPr lang="en-GB" i="1" dirty="0"/>
              <a:t>beaver, </a:t>
            </a:r>
            <a:r>
              <a:rPr lang="en-GB" i="1" dirty="0" err="1"/>
              <a:t>bellend</a:t>
            </a:r>
            <a:r>
              <a:rPr lang="en-GB" i="1" dirty="0"/>
              <a:t>, bint, chav, </a:t>
            </a:r>
            <a:r>
              <a:rPr lang="en-GB" i="1" dirty="0" err="1"/>
              <a:t>clunge</a:t>
            </a:r>
            <a:r>
              <a:rPr lang="en-GB" i="1" dirty="0"/>
              <a:t>, douche, fop, </a:t>
            </a:r>
            <a:r>
              <a:rPr lang="en-GB" i="1" dirty="0" err="1"/>
              <a:t>gippo</a:t>
            </a:r>
            <a:r>
              <a:rPr lang="en-GB" i="1" dirty="0"/>
              <a:t>, gook, minger, </a:t>
            </a:r>
            <a:r>
              <a:rPr lang="en-GB" i="1" dirty="0" err="1"/>
              <a:t>munter</a:t>
            </a:r>
            <a:r>
              <a:rPr lang="en-GB" i="1" dirty="0"/>
              <a:t>, papist, prod, </a:t>
            </a:r>
            <a:r>
              <a:rPr lang="en-GB" i="1" dirty="0" err="1"/>
              <a:t>rapey</a:t>
            </a:r>
            <a:r>
              <a:rPr lang="en-GB" i="1" dirty="0"/>
              <a:t>, wuss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76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Fallers, risers, stable BLWS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Fallers:</a:t>
            </a:r>
          </a:p>
          <a:p>
            <a:r>
              <a:rPr lang="en-GB" i="1" dirty="0"/>
              <a:t>bastard, bloody, bollock, bugger, Christ, cow, cunt, damn, fag, git, hell, </a:t>
            </a:r>
            <a:r>
              <a:rPr lang="en-GB" i="1" dirty="0" err="1"/>
              <a:t>ho</a:t>
            </a:r>
            <a:r>
              <a:rPr lang="en-GB" i="1" dirty="0"/>
              <a:t>, jock, prat, pussy, sod, spastic, </a:t>
            </a:r>
            <a:r>
              <a:rPr lang="en-GB" i="1" dirty="0" err="1"/>
              <a:t>taff</a:t>
            </a:r>
            <a:r>
              <a:rPr lang="en-GB" i="1" dirty="0"/>
              <a:t>, </a:t>
            </a:r>
            <a:r>
              <a:rPr lang="en-GB" i="1" dirty="0" err="1"/>
              <a:t>wank</a:t>
            </a:r>
            <a:endParaRPr lang="en-GB" i="1" dirty="0"/>
          </a:p>
          <a:p>
            <a:pPr marL="0" indent="0">
              <a:buNone/>
            </a:pPr>
            <a:r>
              <a:rPr lang="en-GB" dirty="0"/>
              <a:t>Risers:</a:t>
            </a:r>
          </a:p>
          <a:p>
            <a:r>
              <a:rPr lang="en-GB" i="1" dirty="0"/>
              <a:t>boob, bullshit, chav, douche, dyke, gay, god, idiot, jeez, </a:t>
            </a:r>
            <a:r>
              <a:rPr lang="en-GB" i="1" dirty="0" err="1"/>
              <a:t>jew</a:t>
            </a:r>
            <a:r>
              <a:rPr lang="en-GB" i="1" dirty="0"/>
              <a:t>, mental, </a:t>
            </a:r>
            <a:r>
              <a:rPr lang="en-GB" i="1" dirty="0" err="1"/>
              <a:t>nazi</a:t>
            </a:r>
            <a:r>
              <a:rPr lang="en-GB" i="1" dirty="0"/>
              <a:t>, psycho, retard, shit, wuss</a:t>
            </a:r>
          </a:p>
          <a:p>
            <a:pPr marL="0" indent="0">
              <a:buNone/>
            </a:pPr>
            <a:r>
              <a:rPr lang="en-GB" dirty="0"/>
              <a:t>Stable:</a:t>
            </a:r>
          </a:p>
          <a:p>
            <a:r>
              <a:rPr lang="en-GB" i="1" dirty="0"/>
              <a:t>arse, bitch, crap, dick, fuck, Jesus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02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Case study: FUCK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i="1" dirty="0"/>
              <a:t>Swearing in modern British English: the case of </a:t>
            </a:r>
            <a:r>
              <a:rPr lang="en-GB" sz="2800" dirty="0"/>
              <a:t>FUCK</a:t>
            </a:r>
            <a:r>
              <a:rPr lang="en-GB" i="1" dirty="0"/>
              <a:t> in the BNC </a:t>
            </a:r>
            <a:r>
              <a:rPr lang="en-GB" dirty="0"/>
              <a:t>(McEnery &amp; Xiao 2004)</a:t>
            </a:r>
            <a:endParaRPr lang="en-GB" i="1" dirty="0"/>
          </a:p>
          <a:p>
            <a:r>
              <a:rPr lang="en-GB" dirty="0"/>
              <a:t>Original BNC’s spoken component</a:t>
            </a:r>
          </a:p>
          <a:p>
            <a:pPr lvl="1"/>
            <a:r>
              <a:rPr lang="en-GB" dirty="0"/>
              <a:t>Context &amp; domain</a:t>
            </a:r>
          </a:p>
          <a:p>
            <a:pPr lvl="1"/>
            <a:r>
              <a:rPr lang="en-GB" dirty="0"/>
              <a:t>Type of interaction (</a:t>
            </a:r>
            <a:r>
              <a:rPr lang="en-GB" i="1" dirty="0"/>
              <a:t>dialogue vs. monologue</a:t>
            </a:r>
            <a:r>
              <a:rPr lang="en-GB" dirty="0"/>
              <a:t>)</a:t>
            </a:r>
          </a:p>
          <a:p>
            <a:pPr lvl="1"/>
            <a:r>
              <a:rPr lang="en-GB" b="1" dirty="0"/>
              <a:t>Gender</a:t>
            </a:r>
          </a:p>
          <a:p>
            <a:pPr lvl="1"/>
            <a:r>
              <a:rPr lang="en-GB" b="1" dirty="0"/>
              <a:t>Age</a:t>
            </a:r>
          </a:p>
          <a:p>
            <a:pPr lvl="1"/>
            <a:r>
              <a:rPr lang="en-GB" b="1" dirty="0"/>
              <a:t>Social class</a:t>
            </a:r>
          </a:p>
          <a:p>
            <a:pPr lvl="1"/>
            <a:r>
              <a:rPr lang="en-GB" dirty="0"/>
              <a:t>Education level</a:t>
            </a:r>
          </a:p>
          <a:p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0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McEnery &amp; Xiao (2004): gender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3" t="30990" r="48037" b="25785"/>
          <a:stretch/>
        </p:blipFill>
        <p:spPr bwMode="auto">
          <a:xfrm>
            <a:off x="395536" y="1556792"/>
            <a:ext cx="8136904" cy="412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3491880" y="4776977"/>
            <a:ext cx="4896544" cy="7670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09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gender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0EA2DFA-3B4A-4869-95EF-70C12A41A2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471831"/>
              </p:ext>
            </p:extLst>
          </p:nvPr>
        </p:nvGraphicFramePr>
        <p:xfrm>
          <a:off x="1043608" y="1484784"/>
          <a:ext cx="684076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49188" y="5559104"/>
            <a:ext cx="8229600" cy="47363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2800" dirty="0"/>
              <a:t>Gap appears to have closed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6685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McEnery &amp; Xiao (2004): age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t="27967" r="55596" b="66670"/>
          <a:stretch/>
        </p:blipFill>
        <p:spPr bwMode="auto">
          <a:xfrm>
            <a:off x="395536" y="1268760"/>
            <a:ext cx="8133096" cy="85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2" t="84478" r="55596" b="4107"/>
          <a:stretch/>
        </p:blipFill>
        <p:spPr bwMode="auto">
          <a:xfrm>
            <a:off x="404085" y="2122968"/>
            <a:ext cx="8133098" cy="181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5" t="37204" r="58303" b="35401"/>
          <a:stretch/>
        </p:blipFill>
        <p:spPr bwMode="auto">
          <a:xfrm>
            <a:off x="499357" y="3944394"/>
            <a:ext cx="5179529" cy="229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4939680" y="1923226"/>
            <a:ext cx="1080120" cy="20177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634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age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79512" y="5188220"/>
            <a:ext cx="8229600" cy="545639"/>
          </a:xfrm>
        </p:spPr>
        <p:txBody>
          <a:bodyPr>
            <a:normAutofit/>
          </a:bodyPr>
          <a:lstStyle/>
          <a:p>
            <a:pPr lvl="0"/>
            <a:r>
              <a:rPr lang="en-GB" sz="2800" dirty="0"/>
              <a:t>Parental age is more widely dispersed in 2010s?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7E4EA9E-69A6-4BAB-BB9F-61DFB1FFCF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069928"/>
              </p:ext>
            </p:extLst>
          </p:nvPr>
        </p:nvGraphicFramePr>
        <p:xfrm>
          <a:off x="1043608" y="1417638"/>
          <a:ext cx="6696744" cy="3667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8818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McEnery &amp; Xiao (2004): social class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t="32554" r="53753" b="61406"/>
          <a:stretch/>
        </p:blipFill>
        <p:spPr bwMode="auto">
          <a:xfrm>
            <a:off x="383083" y="1720154"/>
            <a:ext cx="8195141" cy="81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1" t="79616" r="53753" b="11041"/>
          <a:stretch/>
        </p:blipFill>
        <p:spPr bwMode="auto">
          <a:xfrm>
            <a:off x="383081" y="2448851"/>
            <a:ext cx="8195143" cy="126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2714" y="4193193"/>
            <a:ext cx="8229600" cy="1473027"/>
          </a:xfrm>
        </p:spPr>
        <p:txBody>
          <a:bodyPr>
            <a:normAutofit/>
          </a:bodyPr>
          <a:lstStyle/>
          <a:p>
            <a:r>
              <a:rPr lang="en-GB" sz="2400" dirty="0"/>
              <a:t>AB: “flaunt their seniority” (p. 243)</a:t>
            </a:r>
          </a:p>
          <a:p>
            <a:r>
              <a:rPr lang="en-GB" sz="2400" dirty="0"/>
              <a:t>C1: “what they perceive to be the norms of AB speech” (p. 244) = norm perception effect</a:t>
            </a:r>
          </a:p>
          <a:p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5266461" y="2708919"/>
            <a:ext cx="864096" cy="3380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1222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Social Grade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03B052C-3E41-47B8-9A07-0AB538D684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988463"/>
              </p:ext>
            </p:extLst>
          </p:nvPr>
        </p:nvGraphicFramePr>
        <p:xfrm>
          <a:off x="838200" y="1556792"/>
          <a:ext cx="711817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72644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Findings: NS-SEC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739770" y="1340768"/>
          <a:ext cx="7000581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24524" y="5662579"/>
            <a:ext cx="8229600" cy="476173"/>
          </a:xfrm>
        </p:spPr>
        <p:txBody>
          <a:bodyPr>
            <a:normAutofit/>
          </a:bodyPr>
          <a:lstStyle/>
          <a:p>
            <a:pPr lvl="0"/>
            <a:r>
              <a:rPr lang="en-GB" sz="2400" dirty="0"/>
              <a:t>NS-SEC 3 (“intermediate occupations”)</a:t>
            </a:r>
          </a:p>
        </p:txBody>
      </p:sp>
      <p:sp>
        <p:nvSpPr>
          <p:cNvPr id="12" name="Oval 11"/>
          <p:cNvSpPr/>
          <p:nvPr/>
        </p:nvSpPr>
        <p:spPr>
          <a:xfrm>
            <a:off x="2915816" y="4653135"/>
            <a:ext cx="1008112" cy="74578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5600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Categorization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610043"/>
              </p:ext>
            </p:extLst>
          </p:nvPr>
        </p:nvGraphicFramePr>
        <p:xfrm>
          <a:off x="595754" y="1306100"/>
          <a:ext cx="7144598" cy="4283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356">
                  <a:extLst>
                    <a:ext uri="{9D8B030D-6E8A-4147-A177-3AD203B41FA5}">
                      <a16:colId xmlns:a16="http://schemas.microsoft.com/office/drawing/2014/main" val="2712246852"/>
                    </a:ext>
                  </a:extLst>
                </a:gridCol>
                <a:gridCol w="570226">
                  <a:extLst>
                    <a:ext uri="{9D8B030D-6E8A-4147-A177-3AD203B41FA5}">
                      <a16:colId xmlns:a16="http://schemas.microsoft.com/office/drawing/2014/main" val="2154321022"/>
                    </a:ext>
                  </a:extLst>
                </a:gridCol>
                <a:gridCol w="6010016">
                  <a:extLst>
                    <a:ext uri="{9D8B030D-6E8A-4147-A177-3AD203B41FA5}">
                      <a16:colId xmlns:a16="http://schemas.microsoft.com/office/drawing/2014/main" val="1035707401"/>
                    </a:ext>
                  </a:extLst>
                </a:gridCol>
              </a:tblGrid>
              <a:tr h="3059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Spoken British National Corpus (1990s)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420762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Rank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Code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4170078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Emphatic adverb/adjective: ‘He fucking did it’ ‘in the fucking car’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86284020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Premodifying intensifying negative adjective: ‘the fucking idiot’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02927309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General expletive ‘(Oh) Fuck!’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8060513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Idiomatic ‘set phrase’: ‘fuck all’ ‘give a fuck’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0560461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Destinational usage: ‘Fuck off!’ ‘He fucked off’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10456764"/>
                  </a:ext>
                </a:extLst>
              </a:tr>
              <a:tr h="3059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Spoken British National Corpus (2010s)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07095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Rank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Code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8855604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Idiomatic ‘set phrase’: ‘fuck all’ ‘give a fuck’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34910153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General expletive ‘(Oh) Fuck!’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9263903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Figurative extension of literal meaning: ‘to fuck about’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35048207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Destinational usage: ‘Fuck off!’ ‘He fucked off’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35539758"/>
                  </a:ext>
                </a:extLst>
              </a:tr>
              <a:tr h="30593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Predicative negative adjective: ‘Is it fucked?’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65155962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595754" y="5842358"/>
            <a:ext cx="4463500" cy="534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McEnery &amp; Love (fc) – </a:t>
            </a:r>
            <a:r>
              <a:rPr lang="en-GB" sz="2000" i="1" dirty="0"/>
              <a:t>Bad language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68348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Categorization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Idioms e.g. </a:t>
            </a:r>
            <a:r>
              <a:rPr lang="en-GB" i="1" dirty="0">
                <a:solidFill>
                  <a:srgbClr val="000000"/>
                </a:solidFill>
              </a:rPr>
              <a:t>what the fuck</a:t>
            </a:r>
            <a:r>
              <a:rPr lang="en-GB" dirty="0">
                <a:solidFill>
                  <a:srgbClr val="000000"/>
                </a:solidFill>
              </a:rPr>
              <a:t> = 31%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Figurative e.g. </a:t>
            </a:r>
            <a:r>
              <a:rPr lang="en-GB" i="1" dirty="0">
                <a:solidFill>
                  <a:srgbClr val="000000"/>
                </a:solidFill>
              </a:rPr>
              <a:t>fuck it up</a:t>
            </a:r>
            <a:r>
              <a:rPr lang="en-GB" dirty="0">
                <a:solidFill>
                  <a:srgbClr val="000000"/>
                </a:solidFill>
              </a:rPr>
              <a:t> = 14%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Emphatic adverb &amp; adjective </a:t>
            </a:r>
            <a:r>
              <a:rPr lang="en-GB" dirty="0" err="1">
                <a:solidFill>
                  <a:srgbClr val="000000"/>
                </a:solidFill>
              </a:rPr>
              <a:t>e.g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i="1" dirty="0">
                <a:solidFill>
                  <a:srgbClr val="000000"/>
                </a:solidFill>
              </a:rPr>
              <a:t>in the fucking car </a:t>
            </a:r>
            <a:r>
              <a:rPr lang="en-GB" dirty="0">
                <a:solidFill>
                  <a:srgbClr val="000000"/>
                </a:solidFill>
              </a:rPr>
              <a:t>= 2.7% (was 55%)</a:t>
            </a:r>
          </a:p>
          <a:p>
            <a:pPr>
              <a:lnSpc>
                <a:spcPct val="100000"/>
              </a:lnSpc>
            </a:pPr>
            <a:endParaRPr lang="en-GB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i="1" dirty="0">
                <a:solidFill>
                  <a:srgbClr val="000000"/>
                </a:solidFill>
              </a:rPr>
              <a:t>The ‘meaning’ of the word FUCK has changed!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53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New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FUCK</a:t>
            </a:r>
            <a:r>
              <a:rPr lang="en-GB" dirty="0"/>
              <a:t> as lemma (1994)</a:t>
            </a:r>
          </a:p>
          <a:p>
            <a:pPr marL="857250" lvl="1" indent="-457200"/>
            <a:r>
              <a:rPr lang="en-GB" i="1" dirty="0"/>
              <a:t>fucking (2164), fuck (583), fucked (62), fucker(s) (25), fucks (10), mother(-)fucker(s) (6), mother-fucking (1), </a:t>
            </a:r>
            <a:r>
              <a:rPr lang="en-GB" i="1" dirty="0" err="1"/>
              <a:t>fluctu</a:t>
            </a:r>
            <a:r>
              <a:rPr lang="en-GB" i="1" dirty="0"/>
              <a:t>-fucking-</a:t>
            </a:r>
            <a:r>
              <a:rPr lang="en-GB" i="1" dirty="0" err="1"/>
              <a:t>ation</a:t>
            </a:r>
            <a:r>
              <a:rPr lang="en-GB" i="1" dirty="0"/>
              <a:t> (1), </a:t>
            </a:r>
            <a:r>
              <a:rPr lang="en-GB" i="1" dirty="0" err="1"/>
              <a:t>fuckhead</a:t>
            </a:r>
            <a:r>
              <a:rPr lang="en-GB" i="1" dirty="0"/>
              <a:t> (1) </a:t>
            </a:r>
          </a:p>
          <a:p>
            <a:pPr marL="457200" indent="-457200"/>
            <a:r>
              <a:rPr lang="en-GB" sz="3200" dirty="0"/>
              <a:t>FUCK</a:t>
            </a:r>
            <a:r>
              <a:rPr lang="en-GB" dirty="0"/>
              <a:t> as lemma (2014)</a:t>
            </a:r>
          </a:p>
          <a:p>
            <a:pPr lvl="1"/>
            <a:r>
              <a:rPr lang="en-GB" i="1" dirty="0"/>
              <a:t> fucking (1530), fuck (912), fucked (168), fucker(s) (32), fucks (27), motherfucker(s) (9), fuck(-)head (5), </a:t>
            </a:r>
            <a:r>
              <a:rPr lang="en-GB" b="1" i="1" dirty="0" err="1"/>
              <a:t>fuckered</a:t>
            </a:r>
            <a:r>
              <a:rPr lang="en-GB" b="1" i="1" dirty="0"/>
              <a:t> (2), fuckwits (1), fucktard (1)</a:t>
            </a:r>
          </a:p>
          <a:p>
            <a:pPr marL="457200" indent="-457200"/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274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language: thoughts so far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Change in bad language – like all language – can happen very quickly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E.g. the use of FUCK does appear to have changed to some extent – gender &amp; age particularly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Convergence of ‘male speech’ &amp; ‘female speech’?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Frequency change is one thing, but </a:t>
            </a:r>
            <a:r>
              <a:rPr lang="en-GB" sz="2400" b="1" dirty="0">
                <a:solidFill>
                  <a:srgbClr val="000000"/>
                </a:solidFill>
              </a:rPr>
              <a:t>social distribution</a:t>
            </a:r>
            <a:r>
              <a:rPr lang="en-GB" sz="2400" dirty="0">
                <a:solidFill>
                  <a:srgbClr val="000000"/>
                </a:solidFill>
              </a:rPr>
              <a:t> &amp; </a:t>
            </a:r>
            <a:r>
              <a:rPr lang="en-GB" sz="2400" b="1" dirty="0">
                <a:solidFill>
                  <a:srgbClr val="000000"/>
                </a:solidFill>
              </a:rPr>
              <a:t>qualitative analysis</a:t>
            </a:r>
            <a:r>
              <a:rPr lang="en-GB" sz="2400" dirty="0">
                <a:solidFill>
                  <a:srgbClr val="000000"/>
                </a:solidFill>
              </a:rPr>
              <a:t> very powerful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Bad language is very context-dependent – when is FUCK offensive? When is it not? Harder to tackle using corpus linguistics alone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60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Spoken BNC2014: summary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Maximize efficiency of corpus construction in view of practical constraints: especially time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There is no one ‘right’ way to do this – e.g. data collection, metadata, transcription, processing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Decisions made = justified &amp; transparent, including weaknesses e.g. imbalance, speaker identification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Ideal: (Spoken) BNC should be recollected more regularly – it’s getting easi</a:t>
            </a:r>
            <a:r>
              <a:rPr lang="en-GB" sz="2400" u="sng" dirty="0">
                <a:solidFill>
                  <a:srgbClr val="000000"/>
                </a:solidFill>
              </a:rPr>
              <a:t>er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But, the issue of comparability versus improvement is unlikely to go away, e.g. Brown sampling frame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27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Forthcoming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May 2017 – talk at ICAME (Prague)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swearing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June 2017 – Spoken BNC2014 symposium </a:t>
            </a:r>
            <a:r>
              <a:rPr lang="en-GB" sz="2400">
                <a:solidFill>
                  <a:srgbClr val="000000"/>
                </a:solidFill>
              </a:rPr>
              <a:t>(Lancaster)</a:t>
            </a:r>
            <a:endParaRPr lang="en-GB" sz="2400" dirty="0">
              <a:solidFill>
                <a:srgbClr val="000000"/>
              </a:solidFill>
            </a:endParaRP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Love &amp; Dembry, various IJCL/Routledge authors</a:t>
            </a:r>
          </a:p>
          <a:p>
            <a:r>
              <a:rPr lang="en-GB" sz="2400" dirty="0">
                <a:solidFill>
                  <a:srgbClr val="000000"/>
                </a:solidFill>
              </a:rPr>
              <a:t>July 2017 – workshop at CL2017 (Birmingham)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beta testing the full version</a:t>
            </a:r>
          </a:p>
          <a:p>
            <a:r>
              <a:rPr lang="en-GB" sz="2400" dirty="0">
                <a:solidFill>
                  <a:srgbClr val="000000"/>
                </a:solidFill>
              </a:rPr>
              <a:t>Autumn 2017 – full public release on </a:t>
            </a:r>
            <a:r>
              <a:rPr lang="en-GB" sz="2400" dirty="0" err="1">
                <a:solidFill>
                  <a:srgbClr val="000000"/>
                </a:solidFill>
              </a:rPr>
              <a:t>CQPweb</a:t>
            </a:r>
            <a:endParaRPr lang="en-GB" sz="2400" dirty="0">
              <a:solidFill>
                <a:srgbClr val="000000"/>
              </a:solidFill>
            </a:endParaRPr>
          </a:p>
          <a:p>
            <a:pPr lvl="1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571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lvl="0" hangingPunct="0"/>
            <a:r>
              <a:rPr lang="en-GB" sz="1300" dirty="0"/>
              <a:t>Brezina, V., R. Love and K. Aijmer (eds.). (2018 fc). Corpus Approaches to Sociolinguistic Variation in Contemporary British English: An Exploration of the Spoken BNC2014. New York: Routledge.</a:t>
            </a:r>
          </a:p>
          <a:p>
            <a:pPr lvl="0" hangingPunct="0"/>
            <a:r>
              <a:rPr lang="en-GB" sz="1300" dirty="0"/>
              <a:t>Crowdy, S. (1993). Spoken Corpus Design. Literary and Linguistic Computing, 8(4), 259-265.</a:t>
            </a:r>
          </a:p>
          <a:p>
            <a:pPr lvl="0" hangingPunct="0"/>
            <a:r>
              <a:rPr lang="en-GB" sz="1300" dirty="0"/>
              <a:t>Crowdy, S. (1994). Spoken Corpus Transcription. Literary and Linguistic Computing, 9(1), 25-28.</a:t>
            </a:r>
          </a:p>
          <a:p>
            <a:pPr lvl="0" hangingPunct="0"/>
            <a:r>
              <a:rPr lang="en-GB" sz="1300" dirty="0"/>
              <a:t>Hardie, A. (2012). </a:t>
            </a:r>
            <a:r>
              <a:rPr lang="en-GB" sz="1300" dirty="0" err="1"/>
              <a:t>CQPweb</a:t>
            </a:r>
            <a:r>
              <a:rPr lang="en-GB" sz="1300" dirty="0"/>
              <a:t> – combining power, flexibility and usability in a corpus analysis tool. International Journal of Corpus Linguistics 17 (3): 380-409.</a:t>
            </a:r>
          </a:p>
          <a:p>
            <a:pPr lvl="0" hangingPunct="0"/>
            <a:r>
              <a:rPr lang="en-GB" sz="1300" dirty="0"/>
              <a:t>Hardie, A. (2014). Modest XML for corpora: not a standard, but a suggestion. ICAME Journal, 38, 73-103.</a:t>
            </a:r>
          </a:p>
          <a:p>
            <a:pPr lvl="0" hangingPunct="0"/>
            <a:r>
              <a:rPr lang="en-GB" sz="1300" dirty="0"/>
              <a:t>Leech, G. (1993). 100 million words of English. English Today, 9-15. doi:10.1017/S0266078400006854</a:t>
            </a:r>
          </a:p>
          <a:p>
            <a:pPr lvl="0" hangingPunct="0"/>
            <a:r>
              <a:rPr lang="en-GB" sz="1300" dirty="0"/>
              <a:t>Love, R., Dembry, C., Hardie, A., Brezina, V. and McEnery, T. (2017 fc). The Spoken BNC2014: designing and building a spoken corpus of everyday conversations. In International Journal of Corpus Linguistics, 22:3.</a:t>
            </a:r>
          </a:p>
          <a:p>
            <a:pPr lvl="0" hangingPunct="0"/>
            <a:r>
              <a:rPr lang="en-GB" sz="1300" dirty="0"/>
              <a:t>McEnery, T. (2005). Swearing in English: Bad language, purity and power from 1586 to the present. New York: Routledge.</a:t>
            </a:r>
          </a:p>
          <a:p>
            <a:pPr lvl="0" hangingPunct="0"/>
            <a:r>
              <a:rPr lang="en-GB" sz="1300" dirty="0"/>
              <a:t>McEnery, T.,  Baker, P. &amp; Hardie, A. (2000). Swearing and abuse in modern British English. In: PALC ’99: Practical Applications in Language Corpora. Peter Lang, Frankfurt am Main, pp. 37-48.</a:t>
            </a:r>
          </a:p>
          <a:p>
            <a:pPr lvl="0" hangingPunct="0"/>
            <a:r>
              <a:rPr lang="en-GB" sz="1300" dirty="0"/>
              <a:t>McEnery, T., Love, R. and Brezina, V. (eds.). (2017 fc). International Journal of Corpus Linguistics, 22:3, Special Issue.</a:t>
            </a:r>
          </a:p>
          <a:p>
            <a:pPr lvl="0" hangingPunct="0"/>
            <a:r>
              <a:rPr lang="en-GB" sz="1300" dirty="0"/>
              <a:t>McEnery, T. and Love, R. (fc). Bad Language. In Culpeper, J., F. </a:t>
            </a:r>
            <a:r>
              <a:rPr lang="en-GB" sz="1300" dirty="0" err="1"/>
              <a:t>Katamba</a:t>
            </a:r>
            <a:r>
              <a:rPr lang="en-GB" sz="1300" dirty="0"/>
              <a:t>, P. </a:t>
            </a:r>
            <a:r>
              <a:rPr lang="en-GB" sz="1300" dirty="0" err="1"/>
              <a:t>Kerswill</a:t>
            </a:r>
            <a:r>
              <a:rPr lang="en-GB" sz="1300" dirty="0"/>
              <a:t>, R. </a:t>
            </a:r>
            <a:r>
              <a:rPr lang="en-GB" sz="1300" dirty="0" err="1"/>
              <a:t>Wodak</a:t>
            </a:r>
            <a:r>
              <a:rPr lang="en-GB" sz="1300" dirty="0"/>
              <a:t> and T. McEnery (eds.). (fc). English Language: Description, Variation and Context (2nd ed.). London: Palgrave.</a:t>
            </a:r>
          </a:p>
          <a:p>
            <a:pPr lvl="0" hangingPunct="0"/>
            <a:r>
              <a:rPr lang="en-GB" sz="1300" dirty="0"/>
              <a:t>McEnery, T. &amp; Xiao, Z. (2004). Swearing in modern British English: the case of fuck in the BNC. In Language and Literature, 13(3). doi:10.1177/0963947004044873.</a:t>
            </a:r>
          </a:p>
          <a:p>
            <a:pPr marL="0" lvl="0" indent="0" hangingPunct="0">
              <a:buNone/>
            </a:pPr>
            <a:endParaRPr lang="en-GB" sz="1300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48</a:t>
            </a:fld>
            <a:endParaRPr lang="en-GB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r.m.love@lancaster.ac.uk</a:t>
            </a:r>
          </a:p>
          <a:p>
            <a:pPr marL="0" indent="0" algn="ctr">
              <a:buNone/>
            </a:pPr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@BNC_2014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49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  <p:pic>
        <p:nvPicPr>
          <p:cNvPr id="12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314096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349</TotalTime>
  <Words>2672</Words>
  <Application>Microsoft Office PowerPoint</Application>
  <PresentationFormat>On-screen Show (4:3)</PresentationFormat>
  <Paragraphs>516</Paragraphs>
  <Slides>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Gotham</vt:lpstr>
      <vt:lpstr>Times New Roman</vt:lpstr>
      <vt:lpstr>Robbie Love - UCREL CRS March 20th 2015</vt:lpstr>
      <vt:lpstr>Listening in on British chit chat: Building and using the Spoken BNC2014</vt:lpstr>
      <vt:lpstr>Today’s talk</vt:lpstr>
      <vt:lpstr>About me</vt:lpstr>
      <vt:lpstr>Corpus linguistics</vt:lpstr>
      <vt:lpstr>CASS</vt:lpstr>
      <vt:lpstr>British National Corpus</vt:lpstr>
      <vt:lpstr>British National Corpus</vt:lpstr>
      <vt:lpstr>Why build a new Spoken BNC?</vt:lpstr>
      <vt:lpstr>Why build a new Spoken BNC?</vt:lpstr>
      <vt:lpstr>Why build a new Spoken BNC?</vt:lpstr>
      <vt:lpstr>Why make a new one now?</vt:lpstr>
      <vt:lpstr>The Spoken BNC2014 Lancaster University + Cambridge University Press</vt:lpstr>
      <vt:lpstr>So far…</vt:lpstr>
      <vt:lpstr>Getting started &amp; scaling up</vt:lpstr>
      <vt:lpstr>PowerPoint Presentation</vt:lpstr>
      <vt:lpstr>PowerPoint Presentation</vt:lpstr>
      <vt:lpstr>Recordings</vt:lpstr>
      <vt:lpstr>Metadata</vt:lpstr>
      <vt:lpstr>Example</vt:lpstr>
      <vt:lpstr>Transcription</vt:lpstr>
      <vt:lpstr>Why not simply reuse the original transcription scheme?</vt:lpstr>
      <vt:lpstr>Why not simply reuse the original?</vt:lpstr>
      <vt:lpstr>Resulting scheme</vt:lpstr>
      <vt:lpstr>Case study: bad language*</vt:lpstr>
      <vt:lpstr>Analysing the data: bad language</vt:lpstr>
      <vt:lpstr>Analysing the data: bad language</vt:lpstr>
      <vt:lpstr>Analysing the data: bad language</vt:lpstr>
      <vt:lpstr>Research questions</vt:lpstr>
      <vt:lpstr>Annotation scheme</vt:lpstr>
      <vt:lpstr>Data</vt:lpstr>
      <vt:lpstr>Data</vt:lpstr>
      <vt:lpstr>‘Dead’ &amp; ‘new’ BLWs?</vt:lpstr>
      <vt:lpstr>Fallers, risers, stable BLWS</vt:lpstr>
      <vt:lpstr>Case study: FUCK</vt:lpstr>
      <vt:lpstr>McEnery &amp; Xiao (2004): gender</vt:lpstr>
      <vt:lpstr>Findings: gender</vt:lpstr>
      <vt:lpstr>McEnery &amp; Xiao (2004): age</vt:lpstr>
      <vt:lpstr>Findings: age</vt:lpstr>
      <vt:lpstr>McEnery &amp; Xiao (2004): social class</vt:lpstr>
      <vt:lpstr>Findings: Social Grade</vt:lpstr>
      <vt:lpstr>Findings: NS-SEC</vt:lpstr>
      <vt:lpstr>Categorization</vt:lpstr>
      <vt:lpstr>Categorization</vt:lpstr>
      <vt:lpstr>New forms</vt:lpstr>
      <vt:lpstr>Bad language: thoughts so far</vt:lpstr>
      <vt:lpstr>Spoken BNC2014: summary</vt:lpstr>
      <vt:lpstr>Forthcoming events</vt:lpstr>
      <vt:lpstr>References</vt:lpstr>
      <vt:lpstr>PowerPoint Presentation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in spoken corpus development: the Spoken BNC2014 transcription scheme and speaker identification</dc:title>
  <dc:creator>Robbie Love</dc:creator>
  <cp:lastModifiedBy>Robbie Love</cp:lastModifiedBy>
  <cp:revision>539</cp:revision>
  <cp:lastPrinted>2016-06-09T10:52:27Z</cp:lastPrinted>
  <dcterms:created xsi:type="dcterms:W3CDTF">2015-03-10T11:45:33Z</dcterms:created>
  <dcterms:modified xsi:type="dcterms:W3CDTF">2017-03-24T12:50:02Z</dcterms:modified>
</cp:coreProperties>
</file>