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60" r:id="rId3"/>
    <p:sldId id="362" r:id="rId4"/>
    <p:sldId id="363" r:id="rId5"/>
    <p:sldId id="343" r:id="rId6"/>
    <p:sldId id="365" r:id="rId7"/>
    <p:sldId id="399" r:id="rId8"/>
    <p:sldId id="400" r:id="rId9"/>
    <p:sldId id="401" r:id="rId10"/>
    <p:sldId id="364" r:id="rId11"/>
    <p:sldId id="367" r:id="rId12"/>
    <p:sldId id="366" r:id="rId13"/>
    <p:sldId id="368" r:id="rId14"/>
    <p:sldId id="369" r:id="rId15"/>
    <p:sldId id="370" r:id="rId16"/>
    <p:sldId id="371" r:id="rId17"/>
    <p:sldId id="372" r:id="rId18"/>
    <p:sldId id="373" r:id="rId19"/>
    <p:sldId id="374" r:id="rId20"/>
    <p:sldId id="376" r:id="rId21"/>
    <p:sldId id="380" r:id="rId22"/>
    <p:sldId id="381" r:id="rId23"/>
    <p:sldId id="382" r:id="rId24"/>
    <p:sldId id="383" r:id="rId25"/>
    <p:sldId id="384" r:id="rId26"/>
    <p:sldId id="385" r:id="rId27"/>
    <p:sldId id="386" r:id="rId28"/>
    <p:sldId id="387" r:id="rId29"/>
    <p:sldId id="388" r:id="rId30"/>
    <p:sldId id="389" r:id="rId31"/>
    <p:sldId id="390" r:id="rId32"/>
    <p:sldId id="391" r:id="rId33"/>
    <p:sldId id="392" r:id="rId34"/>
    <p:sldId id="393" r:id="rId35"/>
    <p:sldId id="394" r:id="rId36"/>
    <p:sldId id="395" r:id="rId37"/>
    <p:sldId id="396" r:id="rId38"/>
    <p:sldId id="397" r:id="rId39"/>
    <p:sldId id="424" r:id="rId40"/>
    <p:sldId id="402" r:id="rId41"/>
    <p:sldId id="403" r:id="rId42"/>
    <p:sldId id="404" r:id="rId43"/>
    <p:sldId id="405" r:id="rId44"/>
    <p:sldId id="406" r:id="rId45"/>
    <p:sldId id="407" r:id="rId46"/>
    <p:sldId id="408" r:id="rId47"/>
    <p:sldId id="409" r:id="rId48"/>
    <p:sldId id="410" r:id="rId49"/>
    <p:sldId id="411" r:id="rId50"/>
    <p:sldId id="412" r:id="rId51"/>
    <p:sldId id="413" r:id="rId52"/>
    <p:sldId id="414" r:id="rId53"/>
    <p:sldId id="415" r:id="rId54"/>
    <p:sldId id="419" r:id="rId55"/>
    <p:sldId id="420" r:id="rId56"/>
    <p:sldId id="421" r:id="rId57"/>
    <p:sldId id="422" r:id="rId58"/>
    <p:sldId id="425" r:id="rId59"/>
    <p:sldId id="398" r:id="rId60"/>
    <p:sldId id="339" r:id="rId6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1" autoAdjust="0"/>
    <p:restoredTop sz="94458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PhD%20Draft\05%20Speaker%20identification\BNCGOLD\INVESTIGATION%20(3)%20ANALYS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PhD%20Draft\05%20Speaker%20identification\BNC2014%20SPEAKERS%20PER%20RECORDING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PhD%20Draft\05%20Speaker%20identification\BNCGOLD\INVESTIGATION%20(3)%20ANALYSI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PhD%20Draft\05%20Speaker%20identification\INVESTIGATION%20(2)%20-%20BNCGOLD\INVESTIGATION%20(2)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'Cert codes'!$U$20:$U$22</c:f>
              <c:strCache>
                <c:ptCount val="3"/>
                <c:pt idx="0">
                  <c:v>Certain</c:v>
                </c:pt>
                <c:pt idx="1">
                  <c:v>Best guess</c:v>
                </c:pt>
                <c:pt idx="2">
                  <c:v>Gender only</c:v>
                </c:pt>
              </c:strCache>
            </c:strRef>
          </c:cat>
          <c:val>
            <c:numRef>
              <c:f>'Cert codes'!$V$20:$V$22</c:f>
              <c:numCache>
                <c:formatCode>0.0</c:formatCode>
                <c:ptCount val="3"/>
                <c:pt idx="0">
                  <c:v>68.3</c:v>
                </c:pt>
                <c:pt idx="1">
                  <c:v>6.3</c:v>
                </c:pt>
                <c:pt idx="2">
                  <c:v>25.4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776960"/>
        <c:axId val="89538944"/>
      </c:barChart>
      <c:catAx>
        <c:axId val="7877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9538944"/>
        <c:crosses val="autoZero"/>
        <c:auto val="1"/>
        <c:lblAlgn val="ctr"/>
        <c:lblOffset val="100"/>
        <c:noMultiLvlLbl val="0"/>
      </c:catAx>
      <c:valAx>
        <c:axId val="8953894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8776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Sheet1!$N$6</c:f>
              <c:strCache>
                <c:ptCount val="1"/>
                <c:pt idx="0">
                  <c:v>No. of recordings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Sheet1!$M$7:$M$11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</c:numCache>
            </c:numRef>
          </c:cat>
          <c:val>
            <c:numRef>
              <c:f>Sheet1!$N$7:$N$11</c:f>
              <c:numCache>
                <c:formatCode>General</c:formatCode>
                <c:ptCount val="5"/>
                <c:pt idx="0">
                  <c:v>235</c:v>
                </c:pt>
                <c:pt idx="1">
                  <c:v>137</c:v>
                </c:pt>
                <c:pt idx="2">
                  <c:v>72</c:v>
                </c:pt>
                <c:pt idx="3">
                  <c:v>30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560576"/>
        <c:axId val="89562112"/>
      </c:barChart>
      <c:catAx>
        <c:axId val="89560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9562112"/>
        <c:crosses val="autoZero"/>
        <c:auto val="1"/>
        <c:lblAlgn val="ctr"/>
        <c:lblOffset val="100"/>
        <c:noMultiLvlLbl val="0"/>
      </c:catAx>
      <c:valAx>
        <c:axId val="89562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95605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'Cert codes'!$O$19</c:f>
              <c:strCache>
                <c:ptCount val="1"/>
                <c:pt idx="0">
                  <c:v>Gold standard</c:v>
                </c:pt>
              </c:strCache>
            </c:strRef>
          </c:tx>
          <c:invertIfNegative val="0"/>
          <c:cat>
            <c:strRef>
              <c:f>'Cert codes'!$N$20:$N$22</c:f>
              <c:strCache>
                <c:ptCount val="3"/>
                <c:pt idx="0">
                  <c:v>Certain</c:v>
                </c:pt>
                <c:pt idx="1">
                  <c:v>Best guess</c:v>
                </c:pt>
                <c:pt idx="2">
                  <c:v>Gender only</c:v>
                </c:pt>
              </c:strCache>
            </c:strRef>
          </c:cat>
          <c:val>
            <c:numRef>
              <c:f>'Cert codes'!$O$20:$O$22</c:f>
              <c:numCache>
                <c:formatCode>0.0</c:formatCode>
                <c:ptCount val="3"/>
                <c:pt idx="0">
                  <c:v>100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'Cert codes'!$P$19</c:f>
              <c:strCache>
                <c:ptCount val="1"/>
                <c:pt idx="0">
                  <c:v>Test transcripts</c:v>
                </c:pt>
              </c:strCache>
            </c:strRef>
          </c:tx>
          <c:invertIfNegative val="0"/>
          <c:cat>
            <c:strRef>
              <c:f>'Cert codes'!$N$20:$N$22</c:f>
              <c:strCache>
                <c:ptCount val="3"/>
                <c:pt idx="0">
                  <c:v>Certain</c:v>
                </c:pt>
                <c:pt idx="1">
                  <c:v>Best guess</c:v>
                </c:pt>
                <c:pt idx="2">
                  <c:v>Gender only</c:v>
                </c:pt>
              </c:strCache>
            </c:strRef>
          </c:cat>
          <c:val>
            <c:numRef>
              <c:f>'Cert codes'!$P$20:$P$22</c:f>
              <c:numCache>
                <c:formatCode>0.0</c:formatCode>
                <c:ptCount val="3"/>
                <c:pt idx="0">
                  <c:v>83.8</c:v>
                </c:pt>
                <c:pt idx="1">
                  <c:v>5.4</c:v>
                </c:pt>
                <c:pt idx="2">
                  <c:v>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163264"/>
        <c:axId val="89164800"/>
      </c:barChart>
      <c:catAx>
        <c:axId val="8916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9164800"/>
        <c:crosses val="autoZero"/>
        <c:auto val="1"/>
        <c:lblAlgn val="ctr"/>
        <c:lblOffset val="100"/>
        <c:noMultiLvlLbl val="0"/>
      </c:catAx>
      <c:valAx>
        <c:axId val="89164800"/>
        <c:scaling>
          <c:orientation val="minMax"/>
          <c:max val="1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91632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08672566835075E-2"/>
          <c:y val="3.7656606530898279E-2"/>
          <c:w val="0.91777698457234835"/>
          <c:h val="0.8773752702691154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'Acc analysis 1'!$I$4:$I$11</c:f>
              <c:strCache>
                <c:ptCount val="8"/>
                <c:pt idx="0">
                  <c:v>T01</c:v>
                </c:pt>
                <c:pt idx="1">
                  <c:v>T02</c:v>
                </c:pt>
                <c:pt idx="2">
                  <c:v>T03</c:v>
                </c:pt>
                <c:pt idx="3">
                  <c:v>T04</c:v>
                </c:pt>
                <c:pt idx="4">
                  <c:v>T05</c:v>
                </c:pt>
                <c:pt idx="5">
                  <c:v>T06</c:v>
                </c:pt>
                <c:pt idx="6">
                  <c:v>T07</c:v>
                </c:pt>
                <c:pt idx="7">
                  <c:v>T08</c:v>
                </c:pt>
              </c:strCache>
            </c:strRef>
          </c:cat>
          <c:val>
            <c:numRef>
              <c:f>'Acc analysis 1'!$M$4:$M$11</c:f>
              <c:numCache>
                <c:formatCode>0.0</c:formatCode>
                <c:ptCount val="8"/>
                <c:pt idx="0">
                  <c:v>42.838709677419359</c:v>
                </c:pt>
                <c:pt idx="1">
                  <c:v>68.645161290322577</c:v>
                </c:pt>
                <c:pt idx="2">
                  <c:v>57.548387096774192</c:v>
                </c:pt>
                <c:pt idx="3">
                  <c:v>40.516129032258064</c:v>
                </c:pt>
                <c:pt idx="4">
                  <c:v>80</c:v>
                </c:pt>
                <c:pt idx="5">
                  <c:v>35.483870967741936</c:v>
                </c:pt>
                <c:pt idx="6">
                  <c:v>75.354838709677423</c:v>
                </c:pt>
                <c:pt idx="7">
                  <c:v>64.387096774193552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203840"/>
        <c:axId val="89205376"/>
      </c:barChart>
      <c:catAx>
        <c:axId val="8920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9205376"/>
        <c:crosses val="autoZero"/>
        <c:auto val="1"/>
        <c:lblAlgn val="ctr"/>
        <c:lblOffset val="100"/>
        <c:noMultiLvlLbl val="0"/>
      </c:catAx>
      <c:valAx>
        <c:axId val="892053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89203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02/12/2015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02/12/2015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528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723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20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50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55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02/12/2015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1" y="116632"/>
            <a:ext cx="1289587" cy="12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02/12/2015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02/12/2015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02/12/2015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02/12/2015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02/12/2015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02/12/2015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02/12/2015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02/12/2015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02/12/2015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02/12/2015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02/12/2015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ucrel.lancs.ac.uk/usas/" TargetMode="External"/><Relationship Id="rId2" Type="http://schemas.openxmlformats.org/officeDocument/2006/relationships/hyperlink" Target="http://ucrel.lancs.ac.uk/claws6tag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398530" cy="187220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Spoken BNC2014: project overview and methodological issues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5328592" cy="1752600"/>
          </a:xfrm>
        </p:spPr>
        <p:txBody>
          <a:bodyPr>
            <a:normAutofit/>
          </a:bodyPr>
          <a:lstStyle/>
          <a:p>
            <a:r>
              <a:rPr lang="en-GB" b="1" dirty="0" smtClean="0"/>
              <a:t>Robbie Love </a:t>
            </a:r>
          </a:p>
          <a:p>
            <a:r>
              <a:rPr lang="en-GB" dirty="0" smtClean="0"/>
              <a:t>CASS, Lancaster University</a:t>
            </a:r>
          </a:p>
          <a:p>
            <a:r>
              <a:rPr lang="en-GB" dirty="0" smtClean="0"/>
              <a:t>r.m.love@lancaster.ac.uk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original BNC (1994)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“a corpus of 100 million words of written texts and spoken transcriptions of modern British English, to be stored on the computer in machine-readable form”</a:t>
            </a:r>
          </a:p>
          <a:p>
            <a:pPr marL="0" indent="0" algn="r">
              <a:buNone/>
            </a:pPr>
            <a:r>
              <a:rPr lang="en-GB" dirty="0" smtClean="0"/>
              <a:t>(Leech 1993:9)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original Spoken BNC (1994)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“an immense collection of conversational data, systematically sampled across the whole population of the UK…a comprehensive and carefully sampled record of how the language is used in living speech”</a:t>
            </a:r>
          </a:p>
          <a:p>
            <a:pPr marL="0" indent="0" algn="r">
              <a:buNone/>
            </a:pPr>
            <a:r>
              <a:rPr lang="en-GB" dirty="0" smtClean="0"/>
              <a:t>(Leech 1993:14)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33256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8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Today’s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Why build a new Spoken BNC?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Data collection methods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Transcription scheme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Annotation plans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Speaker identification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Why build a new Spoken BNC?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It’s getting old</a:t>
            </a:r>
          </a:p>
          <a:p>
            <a:r>
              <a:rPr lang="en-GB" dirty="0"/>
              <a:t>Can no longer be used as a proxy for present day British English</a:t>
            </a:r>
          </a:p>
          <a:p>
            <a:endParaRPr lang="en-GB" dirty="0"/>
          </a:p>
          <a:p>
            <a:r>
              <a:rPr lang="en-GB" dirty="0"/>
              <a:t>Nothing since the Spoken BNC (1994):</a:t>
            </a:r>
          </a:p>
          <a:p>
            <a:pPr marL="0" indent="0">
              <a:buNone/>
            </a:pPr>
            <a:r>
              <a:rPr lang="en-GB" dirty="0"/>
              <a:t>	- large size</a:t>
            </a:r>
          </a:p>
          <a:p>
            <a:pPr marL="0" indent="0">
              <a:buNone/>
            </a:pPr>
            <a:r>
              <a:rPr lang="en-GB" dirty="0"/>
              <a:t>	- general coverage of spoken British English</a:t>
            </a:r>
          </a:p>
          <a:p>
            <a:pPr marL="0" indent="0">
              <a:buNone/>
            </a:pPr>
            <a:r>
              <a:rPr lang="en-GB" dirty="0"/>
              <a:t>	- (low or no cost) public access</a:t>
            </a:r>
          </a:p>
          <a:p>
            <a:pPr marL="0" indent="0">
              <a:buNone/>
            </a:pPr>
            <a:r>
              <a:rPr lang="en-GB" dirty="0"/>
              <a:t>	- </a:t>
            </a:r>
            <a:r>
              <a:rPr lang="en-GB" dirty="0" smtClean="0"/>
              <a:t>transcribed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5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make a new one 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Language has very likely changed during this time – lexical innovations, etc.</a:t>
            </a:r>
          </a:p>
          <a:p>
            <a:r>
              <a:rPr lang="en-GB" dirty="0" smtClean="0"/>
              <a:t>Grammar too - Geoff Leech’s work on modality </a:t>
            </a:r>
            <a:r>
              <a:rPr lang="en-GB" sz="2400" dirty="0" smtClean="0">
                <a:solidFill>
                  <a:srgbClr val="FF0000"/>
                </a:solidFill>
              </a:rPr>
              <a:t>(2003) </a:t>
            </a:r>
            <a:r>
              <a:rPr lang="en-GB" dirty="0" smtClean="0"/>
              <a:t>shows that change can happen quickly</a:t>
            </a:r>
          </a:p>
          <a:p>
            <a:r>
              <a:rPr lang="en-GB" dirty="0" smtClean="0"/>
              <a:t>Two decade comparison (1990s-2010s) never been done before</a:t>
            </a:r>
          </a:p>
          <a:p>
            <a:r>
              <a:rPr lang="en-GB" dirty="0" smtClean="0"/>
              <a:t>Mystery – we don’t know how else things have changed – let’s find out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Spoken BNC2014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Cambridge University Press started work</a:t>
            </a:r>
          </a:p>
          <a:p>
            <a:r>
              <a:rPr lang="en-GB" dirty="0" smtClean="0"/>
              <a:t>Lancaster joined in and formalised as BNC</a:t>
            </a:r>
          </a:p>
          <a:p>
            <a:endParaRPr lang="en-GB" dirty="0" smtClean="0"/>
          </a:p>
          <a:p>
            <a:r>
              <a:rPr lang="en-GB" dirty="0" smtClean="0"/>
              <a:t>10 million words spontaneous conversation</a:t>
            </a:r>
          </a:p>
          <a:p>
            <a:r>
              <a:rPr lang="en-GB" dirty="0" smtClean="0"/>
              <a:t>Smartphones </a:t>
            </a:r>
            <a:r>
              <a:rPr lang="en-GB" dirty="0"/>
              <a:t>(vs. tape recorders)</a:t>
            </a:r>
          </a:p>
          <a:p>
            <a:r>
              <a:rPr lang="en-GB" dirty="0"/>
              <a:t>Non-surreptitious</a:t>
            </a:r>
            <a:r>
              <a:rPr lang="en-GB" dirty="0" smtClean="0"/>
              <a:t>!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1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Spoken BNC2014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Both parties</a:t>
            </a:r>
          </a:p>
          <a:p>
            <a:r>
              <a:rPr lang="en-GB" dirty="0" smtClean="0"/>
              <a:t>Fund project equally</a:t>
            </a:r>
          </a:p>
          <a:p>
            <a:r>
              <a:rPr lang="en-GB" dirty="0"/>
              <a:t>Encourage </a:t>
            </a:r>
            <a:r>
              <a:rPr lang="en-GB" dirty="0" smtClean="0"/>
              <a:t>participation – media campaigns</a:t>
            </a:r>
          </a:p>
          <a:p>
            <a:r>
              <a:rPr lang="en-GB" dirty="0" smtClean="0"/>
              <a:t>Disseminate information</a:t>
            </a:r>
          </a:p>
          <a:p>
            <a:pPr marL="0" indent="0">
              <a:buNone/>
            </a:pPr>
            <a:r>
              <a:rPr lang="en-GB" dirty="0" smtClean="0"/>
              <a:t>CUP</a:t>
            </a:r>
          </a:p>
          <a:p>
            <a:r>
              <a:rPr lang="en-GB" dirty="0" smtClean="0"/>
              <a:t>Corresponds with contributors</a:t>
            </a:r>
          </a:p>
          <a:p>
            <a:r>
              <a:rPr lang="en-GB" dirty="0" smtClean="0"/>
              <a:t>Collects recordings</a:t>
            </a:r>
          </a:p>
          <a:p>
            <a:r>
              <a:rPr lang="en-GB" dirty="0" smtClean="0"/>
              <a:t>Transcribes data</a:t>
            </a:r>
          </a:p>
          <a:p>
            <a:pPr marL="0" indent="0">
              <a:buNone/>
            </a:pPr>
            <a:r>
              <a:rPr lang="en-GB" dirty="0" smtClean="0"/>
              <a:t>Lancaster</a:t>
            </a:r>
          </a:p>
          <a:p>
            <a:r>
              <a:rPr lang="en-GB" dirty="0" smtClean="0"/>
              <a:t>Carries out methodological investigations</a:t>
            </a:r>
          </a:p>
          <a:p>
            <a:r>
              <a:rPr lang="en-GB" dirty="0" smtClean="0"/>
              <a:t>Converts transcripts to XML, encoding</a:t>
            </a:r>
          </a:p>
          <a:p>
            <a:r>
              <a:rPr lang="en-GB" dirty="0" smtClean="0"/>
              <a:t>Annotates corpus</a:t>
            </a:r>
          </a:p>
          <a:p>
            <a:r>
              <a:rPr lang="en-GB" dirty="0" smtClean="0"/>
              <a:t>Initial analysis</a:t>
            </a:r>
          </a:p>
          <a:p>
            <a:r>
              <a:rPr lang="en-GB" dirty="0" smtClean="0"/>
              <a:t>Prepares for public release/hosts finished corpus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0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Getting started &amp; scaling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can we recruit &amp; motivate participants?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Money!</a:t>
            </a:r>
          </a:p>
          <a:p>
            <a:r>
              <a:rPr lang="en-GB" dirty="0" smtClean="0"/>
              <a:t>How can we gather </a:t>
            </a:r>
            <a:r>
              <a:rPr lang="en-GB" b="1" dirty="0" smtClean="0"/>
              <a:t>good quality</a:t>
            </a:r>
            <a:r>
              <a:rPr lang="en-GB" dirty="0" smtClean="0"/>
              <a:t> recordings?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Smartphones!</a:t>
            </a:r>
          </a:p>
          <a:p>
            <a:r>
              <a:rPr lang="en-GB" dirty="0" smtClean="0"/>
              <a:t>How can we manage information?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Condition of payment; careful data management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9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2389294" y="6333807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1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665" y="6384947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6738" r="10422" b="21700"/>
          <a:stretch>
            <a:fillRect/>
          </a:stretch>
        </p:blipFill>
        <p:spPr bwMode="auto">
          <a:xfrm>
            <a:off x="0" y="-17462"/>
            <a:ext cx="34559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 b="32800"/>
          <a:stretch>
            <a:fillRect/>
          </a:stretch>
        </p:blipFill>
        <p:spPr>
          <a:xfrm>
            <a:off x="0" y="1971676"/>
            <a:ext cx="9144000" cy="2403475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3801" r="49213" b="8002"/>
          <a:stretch>
            <a:fillRect/>
          </a:stretch>
        </p:blipFill>
        <p:spPr bwMode="auto">
          <a:xfrm>
            <a:off x="0" y="2879726"/>
            <a:ext cx="197961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8002" r="6689" b="74146"/>
          <a:stretch>
            <a:fillRect/>
          </a:stretch>
        </p:blipFill>
        <p:spPr bwMode="auto">
          <a:xfrm>
            <a:off x="1187450" y="3556001"/>
            <a:ext cx="35925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35707" r="6689" b="24785"/>
          <a:stretch>
            <a:fillRect/>
          </a:stretch>
        </p:blipFill>
        <p:spPr bwMode="auto">
          <a:xfrm>
            <a:off x="1187450" y="4132263"/>
            <a:ext cx="76327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2969" r="14279" b="5002"/>
          <a:stretch>
            <a:fillRect/>
          </a:stretch>
        </p:blipFill>
        <p:spPr bwMode="auto">
          <a:xfrm>
            <a:off x="6969125" y="3843338"/>
            <a:ext cx="21748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5901" r="14563" b="39500"/>
          <a:stretch>
            <a:fillRect/>
          </a:stretch>
        </p:blipFill>
        <p:spPr bwMode="auto">
          <a:xfrm>
            <a:off x="2843213" y="-17462"/>
            <a:ext cx="28813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4134" r="17422" b="37479"/>
          <a:stretch>
            <a:fillRect/>
          </a:stretch>
        </p:blipFill>
        <p:spPr bwMode="auto">
          <a:xfrm>
            <a:off x="5622925" y="-17462"/>
            <a:ext cx="352107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Content Placeholder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7495" r="29234" b="75127"/>
          <a:stretch>
            <a:fillRect/>
          </a:stretch>
        </p:blipFill>
        <p:spPr bwMode="auto">
          <a:xfrm>
            <a:off x="5364163" y="1250951"/>
            <a:ext cx="1871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 Placeholder 1"/>
          <p:cNvSpPr txBox="1">
            <a:spLocks/>
          </p:cNvSpPr>
          <p:nvPr/>
        </p:nvSpPr>
        <p:spPr>
          <a:xfrm>
            <a:off x="6553200" y="63388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CABD74-F192-44F0-9B3A-8F91286EA363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1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2"/>
          <p:cNvPicPr/>
          <p:nvPr/>
        </p:nvPicPr>
        <p:blipFill>
          <a:blip r:embed="rId3"/>
          <a:stretch/>
        </p:blipFill>
        <p:spPr>
          <a:xfrm>
            <a:off x="4496040" y="332656"/>
            <a:ext cx="2944800" cy="1899000"/>
          </a:xfrm>
          <a:prstGeom prst="rect">
            <a:avLst/>
          </a:prstGeom>
          <a:ln>
            <a:noFill/>
          </a:ln>
        </p:spPr>
      </p:pic>
      <p:pic>
        <p:nvPicPr>
          <p:cNvPr id="11" name="Picture 12"/>
          <p:cNvPicPr/>
          <p:nvPr/>
        </p:nvPicPr>
        <p:blipFill>
          <a:blip r:embed="rId4"/>
          <a:stretch/>
        </p:blipFill>
        <p:spPr>
          <a:xfrm>
            <a:off x="385160" y="4205880"/>
            <a:ext cx="2647800" cy="1743120"/>
          </a:xfrm>
          <a:prstGeom prst="rect">
            <a:avLst/>
          </a:prstGeom>
          <a:ln>
            <a:noFill/>
          </a:ln>
        </p:spPr>
      </p:pic>
      <p:pic>
        <p:nvPicPr>
          <p:cNvPr id="12" name="Picture 24"/>
          <p:cNvPicPr/>
          <p:nvPr/>
        </p:nvPicPr>
        <p:blipFill>
          <a:blip r:embed="rId5"/>
          <a:stretch/>
        </p:blipFill>
        <p:spPr>
          <a:xfrm>
            <a:off x="5627520" y="4320000"/>
            <a:ext cx="2723760" cy="1633320"/>
          </a:xfrm>
          <a:prstGeom prst="rect">
            <a:avLst/>
          </a:prstGeom>
          <a:ln>
            <a:noFill/>
          </a:ln>
        </p:spPr>
      </p:pic>
      <p:sp>
        <p:nvSpPr>
          <p:cNvPr id="13" name="CustomShape 1"/>
          <p:cNvSpPr/>
          <p:nvPr/>
        </p:nvSpPr>
        <p:spPr>
          <a:xfrm>
            <a:off x="5857920" y="3386520"/>
            <a:ext cx="31658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2"/>
          <p:cNvSpPr/>
          <p:nvPr/>
        </p:nvSpPr>
        <p:spPr>
          <a:xfrm>
            <a:off x="2354760" y="1019880"/>
            <a:ext cx="385488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3"/>
          <p:cNvSpPr/>
          <p:nvPr/>
        </p:nvSpPr>
        <p:spPr>
          <a:xfrm>
            <a:off x="394560" y="3901680"/>
            <a:ext cx="18860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" name="Picture 10"/>
          <p:cNvPicPr/>
          <p:nvPr/>
        </p:nvPicPr>
        <p:blipFill>
          <a:blip r:embed="rId6"/>
          <a:stretch/>
        </p:blipFill>
        <p:spPr>
          <a:xfrm>
            <a:off x="326321" y="770340"/>
            <a:ext cx="2970360" cy="2661840"/>
          </a:xfrm>
          <a:prstGeom prst="rect">
            <a:avLst/>
          </a:prstGeom>
          <a:ln>
            <a:noFill/>
          </a:ln>
        </p:spPr>
      </p:pic>
      <p:pic>
        <p:nvPicPr>
          <p:cNvPr id="17" name="Picture 2"/>
          <p:cNvPicPr/>
          <p:nvPr/>
        </p:nvPicPr>
        <p:blipFill>
          <a:blip r:embed="rId7"/>
          <a:stretch/>
        </p:blipFill>
        <p:spPr>
          <a:xfrm>
            <a:off x="3485520" y="4280040"/>
            <a:ext cx="1506240" cy="1506240"/>
          </a:xfrm>
          <a:prstGeom prst="rect">
            <a:avLst/>
          </a:prstGeom>
          <a:ln>
            <a:noFill/>
          </a:ln>
        </p:spPr>
      </p:pic>
      <p:pic>
        <p:nvPicPr>
          <p:cNvPr id="18" name="Picture 6"/>
          <p:cNvPicPr/>
          <p:nvPr/>
        </p:nvPicPr>
        <p:blipFill>
          <a:blip r:embed="rId8"/>
          <a:stretch/>
        </p:blipFill>
        <p:spPr>
          <a:xfrm>
            <a:off x="5832000" y="2783520"/>
            <a:ext cx="2879280" cy="1247760"/>
          </a:xfrm>
          <a:prstGeom prst="rect">
            <a:avLst/>
          </a:prstGeom>
          <a:ln>
            <a:noFill/>
          </a:ln>
        </p:spPr>
      </p:pic>
      <p:pic>
        <p:nvPicPr>
          <p:cNvPr id="19" name="Picture 4"/>
          <p:cNvPicPr/>
          <p:nvPr/>
        </p:nvPicPr>
        <p:blipFill>
          <a:blip r:embed="rId9"/>
          <a:stretch/>
        </p:blipFill>
        <p:spPr>
          <a:xfrm>
            <a:off x="3528000" y="2058480"/>
            <a:ext cx="1828800" cy="1828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3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media campaigns</a:t>
            </a:r>
            <a:endParaRPr lang="en-GB" dirty="0"/>
          </a:p>
        </p:txBody>
      </p:sp>
      <p:pic>
        <p:nvPicPr>
          <p:cNvPr id="20" name="Picture 2"/>
          <p:cNvPicPr/>
          <p:nvPr/>
        </p:nvPicPr>
        <p:blipFill>
          <a:blip r:embed="rId3"/>
          <a:srcRect l="13156" r="5847"/>
          <a:stretch/>
        </p:blipFill>
        <p:spPr>
          <a:xfrm>
            <a:off x="226440" y="2117520"/>
            <a:ext cx="4018320" cy="2599560"/>
          </a:xfrm>
          <a:prstGeom prst="rect">
            <a:avLst/>
          </a:prstGeom>
          <a:ln>
            <a:noFill/>
          </a:ln>
        </p:spPr>
      </p:pic>
      <p:sp>
        <p:nvSpPr>
          <p:cNvPr id="21" name="CustomShape 2"/>
          <p:cNvSpPr/>
          <p:nvPr/>
        </p:nvSpPr>
        <p:spPr>
          <a:xfrm>
            <a:off x="291600" y="4719600"/>
            <a:ext cx="3762360" cy="63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3600" strike="noStrike" dirty="0" err="1">
                <a:solidFill>
                  <a:srgbClr val="C00000"/>
                </a:solidFill>
                <a:latin typeface="+mj-lt"/>
                <a:ea typeface="DejaVu Sans"/>
              </a:rPr>
              <a:t>Ey</a:t>
            </a:r>
            <a:r>
              <a:rPr lang="en-GB" sz="3600" strike="noStrike" dirty="0">
                <a:solidFill>
                  <a:srgbClr val="C00000"/>
                </a:solidFill>
                <a:latin typeface="+mj-lt"/>
                <a:ea typeface="DejaVu Sans"/>
              </a:rPr>
              <a:t> up mi duck?</a:t>
            </a:r>
            <a:endParaRPr dirty="0">
              <a:latin typeface="+mj-lt"/>
            </a:endParaRPr>
          </a:p>
        </p:txBody>
      </p:sp>
      <p:pic>
        <p:nvPicPr>
          <p:cNvPr id="22" name="Picture 4"/>
          <p:cNvPicPr/>
          <p:nvPr/>
        </p:nvPicPr>
        <p:blipFill>
          <a:blip r:embed="rId4"/>
          <a:stretch/>
        </p:blipFill>
        <p:spPr>
          <a:xfrm>
            <a:off x="4658760" y="2926800"/>
            <a:ext cx="3904920" cy="2436480"/>
          </a:xfrm>
          <a:prstGeom prst="rect">
            <a:avLst/>
          </a:prstGeom>
          <a:ln>
            <a:noFill/>
          </a:ln>
        </p:spPr>
      </p:pic>
      <p:sp>
        <p:nvSpPr>
          <p:cNvPr id="23" name="CustomShape 3"/>
          <p:cNvSpPr/>
          <p:nvPr/>
        </p:nvSpPr>
        <p:spPr>
          <a:xfrm>
            <a:off x="4658760" y="2112120"/>
            <a:ext cx="3929040" cy="63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3600" strike="noStrike" dirty="0">
                <a:solidFill>
                  <a:srgbClr val="C00000"/>
                </a:solidFill>
                <a:latin typeface="+mj-lt"/>
                <a:ea typeface="DejaVu Sans"/>
              </a:rPr>
              <a:t>Baby or Bairn?</a:t>
            </a:r>
            <a:endParaRPr dirty="0">
              <a:latin typeface="+mj-lt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(Methodological) comparison to the original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Recordings</a:t>
            </a:r>
          </a:p>
          <a:p>
            <a:r>
              <a:rPr lang="en-GB" dirty="0" smtClean="0"/>
              <a:t>Metadata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4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10" name="Table 1"/>
          <p:cNvGraphicFramePr/>
          <p:nvPr>
            <p:extLst>
              <p:ext uri="{D42A27DB-BD31-4B8C-83A1-F6EECF244321}">
                <p14:modId xmlns:p14="http://schemas.microsoft.com/office/powerpoint/2010/main" val="1080944920"/>
              </p:ext>
            </p:extLst>
          </p:nvPr>
        </p:nvGraphicFramePr>
        <p:xfrm>
          <a:off x="395536" y="1556792"/>
          <a:ext cx="8228880" cy="4635000"/>
        </p:xfrm>
        <a:graphic>
          <a:graphicData uri="http://schemas.openxmlformats.org/drawingml/2006/table">
            <a:tbl>
              <a:tblPr/>
              <a:tblGrid>
                <a:gridCol w="1821240"/>
                <a:gridCol w="3252240"/>
                <a:gridCol w="3155400"/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>
                          <a:solidFill>
                            <a:srgbClr val="C00000"/>
                          </a:solidFill>
                          <a:latin typeface="Arial"/>
                        </a:rPr>
                        <a:t>Spoken BNC 1994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Spoken BNC 2014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Interaction type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Demographic </a:t>
                      </a:r>
                      <a:r>
                        <a:rPr lang="en-GB" strike="noStrike" dirty="0">
                          <a:latin typeface="Arial"/>
                        </a:rPr>
                        <a:t>(40%);</a:t>
                      </a:r>
                      <a:endParaRPr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Context-governed (60%)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Demographic </a:t>
                      </a:r>
                      <a:r>
                        <a:rPr lang="en-GB" strike="noStrike" dirty="0">
                          <a:latin typeface="Arial"/>
                        </a:rPr>
                        <a:t>(100%)</a:t>
                      </a:r>
                      <a:endParaRPr dirty="0"/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Who?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“Carefully sampled individuals” (Leech </a:t>
                      </a:r>
                      <a:r>
                        <a:rPr lang="en-GB" strike="noStrike" dirty="0" smtClean="0">
                          <a:latin typeface="Arial"/>
                        </a:rPr>
                        <a:t>1993:6</a:t>
                      </a:r>
                      <a:r>
                        <a:rPr lang="en-GB" strike="noStrike" dirty="0">
                          <a:latin typeface="Arial"/>
                        </a:rPr>
                        <a:t>)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Open call for participation;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Some targeting</a:t>
                      </a:r>
                      <a:endParaRPr/>
                    </a:p>
                  </a:txBody>
                  <a:tcPr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How?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Tape recorders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Smartphone MP3 recordings</a:t>
                      </a:r>
                      <a:endParaRPr/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What?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All interactions in a given period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Conversations; some task-based interactions.</a:t>
                      </a:r>
                      <a:endParaRPr/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When?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Continuously over a 2-7 day period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Arial"/>
                        </a:rPr>
                        <a:t>As determined by participant</a:t>
                      </a:r>
                      <a:endParaRPr/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How many speakers?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124 adults making recordings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438 unique speakers (so far)</a:t>
                      </a:r>
                      <a:endParaRPr/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Total data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~10m words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~6m words so far </a:t>
                      </a:r>
                      <a:endParaRPr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(10m planned)</a:t>
                      </a:r>
                      <a:endParaRPr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Recordings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66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6" y="32296"/>
            <a:ext cx="7283152" cy="72494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Metadata</a:t>
            </a:r>
            <a:endParaRPr lang="en-GB" dirty="0"/>
          </a:p>
        </p:txBody>
      </p:sp>
      <p:graphicFrame>
        <p:nvGraphicFramePr>
          <p:cNvPr id="9" name="Table 2"/>
          <p:cNvGraphicFramePr/>
          <p:nvPr>
            <p:extLst>
              <p:ext uri="{D42A27DB-BD31-4B8C-83A1-F6EECF244321}">
                <p14:modId xmlns:p14="http://schemas.microsoft.com/office/powerpoint/2010/main" val="1626287079"/>
              </p:ext>
            </p:extLst>
          </p:nvPr>
        </p:nvGraphicFramePr>
        <p:xfrm>
          <a:off x="395536" y="804696"/>
          <a:ext cx="8228880" cy="5549400"/>
        </p:xfrm>
        <a:graphic>
          <a:graphicData uri="http://schemas.openxmlformats.org/drawingml/2006/table">
            <a:tbl>
              <a:tblPr/>
              <a:tblGrid>
                <a:gridCol w="1393560"/>
                <a:gridCol w="3374640"/>
                <a:gridCol w="3460680"/>
              </a:tblGrid>
              <a:tr h="428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>
                          <a:solidFill>
                            <a:srgbClr val="C00000"/>
                          </a:solidFill>
                          <a:latin typeface="Arial"/>
                        </a:rPr>
                        <a:t>Spoken BNC 1994</a:t>
                      </a:r>
                      <a:endParaRPr b="1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Spoken BNC 2014</a:t>
                      </a:r>
                      <a:endParaRPr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629720">
                <a:tc>
                  <a:txBody>
                    <a:bodyPr/>
                    <a:lstStyle/>
                    <a:p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Speaker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Arial"/>
                        </a:rPr>
                        <a:t>Age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Gender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Education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Occupation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Accent/dialect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Socio-economic category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Arial"/>
                        </a:rPr>
                        <a:t>Age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Gender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Education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Occupation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Accent/dialect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Birthplace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Linguistic origin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Where do you currently live?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How long have you lived there?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Nationality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Do you speak other languages?</a:t>
                      </a:r>
                      <a:endParaRPr/>
                    </a:p>
                  </a:txBody>
                  <a:tcPr/>
                </a:tc>
              </a:tr>
              <a:tr h="604440">
                <a:tc>
                  <a:txBody>
                    <a:bodyPr/>
                    <a:lstStyle/>
                    <a:p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Recording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Arial"/>
                        </a:rPr>
                        <a:t>Title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Date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Arial"/>
                        </a:rPr>
                        <a:t>Title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Date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File name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Recording length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Recording location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Speaker relationship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Topics covered</a:t>
                      </a:r>
                      <a:endParaRPr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8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question of 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 smtClean="0"/>
              <a:t>Central midlands, north-east midlands, midlands, south midlands, north-west midlands…</a:t>
            </a:r>
            <a:endParaRPr lang="en-GB" dirty="0" smtClean="0"/>
          </a:p>
          <a:p>
            <a:pPr marL="0" indent="0">
              <a:buNone/>
            </a:pPr>
            <a:endParaRPr lang="en-GB" i="1" dirty="0"/>
          </a:p>
          <a:p>
            <a:r>
              <a:rPr lang="en-GB" dirty="0" smtClean="0"/>
              <a:t>Birthplace?</a:t>
            </a:r>
          </a:p>
          <a:p>
            <a:r>
              <a:rPr lang="en-GB" dirty="0" smtClean="0"/>
              <a:t>Current location?</a:t>
            </a:r>
          </a:p>
          <a:p>
            <a:r>
              <a:rPr lang="en-GB" dirty="0" smtClean="0"/>
              <a:t>Location during acquisition?</a:t>
            </a:r>
          </a:p>
          <a:p>
            <a:r>
              <a:rPr lang="en-GB" b="1" dirty="0" smtClean="0"/>
              <a:t>Self-reported</a:t>
            </a:r>
            <a:r>
              <a:rPr lang="en-GB" b="1" dirty="0"/>
              <a:t> </a:t>
            </a:r>
            <a:r>
              <a:rPr lang="en-GB" b="1" dirty="0" smtClean="0"/>
              <a:t>dialect</a:t>
            </a:r>
            <a:endParaRPr lang="en-GB" b="1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 far…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Almost 500 hours of recordings submitted</a:t>
            </a:r>
          </a:p>
          <a:p>
            <a:r>
              <a:rPr lang="en-GB" dirty="0" smtClean="0"/>
              <a:t>505 unique speakers</a:t>
            </a:r>
          </a:p>
          <a:p>
            <a:r>
              <a:rPr lang="en-GB" dirty="0" smtClean="0"/>
              <a:t>More than </a:t>
            </a:r>
            <a:r>
              <a:rPr lang="en-GB" dirty="0"/>
              <a:t>8</a:t>
            </a:r>
            <a:r>
              <a:rPr lang="en-GB" dirty="0" smtClean="0"/>
              <a:t> million words transcribed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Conversational topics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/>
          <p:nvPr/>
        </p:nvPicPr>
        <p:blipFill>
          <a:blip r:embed="rId3"/>
          <a:stretch/>
        </p:blipFill>
        <p:spPr>
          <a:xfrm>
            <a:off x="758151" y="1351208"/>
            <a:ext cx="7732440" cy="5008320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5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Summary so far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Mobile phones/social media aiding data collection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Public as independent freelancers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Opportunity for innovation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Transcription scheme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Cambridge already had a scheme for their privately hosted spoken corpora</a:t>
            </a:r>
            <a:endParaRPr lang="en-GB" dirty="0"/>
          </a:p>
          <a:p>
            <a:r>
              <a:rPr lang="en-GB" dirty="0" smtClean="0"/>
              <a:t>We worked together to refine and improve this existing work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Reviewed a range of sources, then decided upon crucial investigations to make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Recommendations reviewed and implemented to produce new Spoken BNC2014 scheme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54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not simply reuse the original transcription scheme?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err="1" smtClean="0">
                <a:solidFill>
                  <a:srgbClr val="FF0000"/>
                </a:solidFill>
              </a:rPr>
              <a:t>Crowdy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sz="2600" dirty="0" smtClean="0">
                <a:solidFill>
                  <a:srgbClr val="FF0000"/>
                </a:solidFill>
              </a:rPr>
              <a:t>(1994) </a:t>
            </a:r>
            <a:r>
              <a:rPr lang="en-GB" dirty="0" smtClean="0"/>
              <a:t>“Spoken Corpus Transcription”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Generally, it’s pretty good, but:</a:t>
            </a:r>
          </a:p>
          <a:p>
            <a:r>
              <a:rPr lang="en-GB" dirty="0" smtClean="0"/>
              <a:t>16 features identified in the </a:t>
            </a:r>
            <a:r>
              <a:rPr lang="en-GB" b="1" dirty="0" smtClean="0"/>
              <a:t>1,900</a:t>
            </a:r>
            <a:r>
              <a:rPr lang="en-GB" dirty="0" smtClean="0"/>
              <a:t> word scheme – very few examples</a:t>
            </a:r>
          </a:p>
          <a:p>
            <a:r>
              <a:rPr lang="en-GB" dirty="0" smtClean="0"/>
              <a:t>Not enough clarity in some areas, leading to ambiguity</a:t>
            </a:r>
          </a:p>
          <a:p>
            <a:r>
              <a:rPr lang="en-GB" dirty="0"/>
              <a:t>Compatibility with CASS XML </a:t>
            </a:r>
            <a:r>
              <a:rPr lang="en-GB" dirty="0" smtClean="0"/>
              <a:t>standards for automatic conversion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45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not simply reuse the original?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EXAMPLE</a:t>
            </a:r>
          </a:p>
          <a:p>
            <a:r>
              <a:rPr lang="en-GB" dirty="0" smtClean="0"/>
              <a:t>using full stops and commas to “approximate to use in written text”, but also indicating pauses with ellipses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&lt;2&gt; I think it’s always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deceptive on days like this because its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overcast and [</a:t>
            </a:r>
            <a:r>
              <a:rPr lang="en-GB" dirty="0" err="1" smtClean="0"/>
              <a:t>er</a:t>
            </a:r>
            <a:r>
              <a:rPr lang="en-GB" dirty="0" smtClean="0"/>
              <a:t>]</a:t>
            </a:r>
          </a:p>
          <a:p>
            <a:pPr marL="0" indent="0">
              <a:buNone/>
            </a:pPr>
            <a:r>
              <a:rPr lang="en-GB" dirty="0" smtClean="0"/>
              <a:t>[…]</a:t>
            </a:r>
          </a:p>
          <a:p>
            <a:pPr marL="0" indent="0">
              <a:buNone/>
            </a:pPr>
            <a:r>
              <a:rPr lang="en-GB" dirty="0" smtClean="0"/>
              <a:t>&lt;2&gt; But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but </a:t>
            </a:r>
            <a:r>
              <a:rPr lang="en-GB" dirty="0" err="1" smtClean="0"/>
              <a:t>er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he’s</a:t>
            </a:r>
            <a:r>
              <a:rPr lang="en-GB" dirty="0" smtClean="0">
                <a:solidFill>
                  <a:srgbClr val="FF0000"/>
                </a:solidFill>
              </a:rPr>
              <a:t>…</a:t>
            </a:r>
            <a:r>
              <a:rPr lang="en-GB" dirty="0" smtClean="0"/>
              <a:t>just broken away from his </a:t>
            </a:r>
            <a:r>
              <a:rPr lang="en-GB" dirty="0" err="1" smtClean="0"/>
              <a:t>girlfiend</a:t>
            </a:r>
            <a:r>
              <a:rPr lang="en-GB" dirty="0" smtClean="0"/>
              <a:t> and [&lt;unclear&gt;]</a:t>
            </a:r>
          </a:p>
          <a:p>
            <a:pPr marL="0" indent="0">
              <a:buNone/>
            </a:pPr>
            <a:r>
              <a:rPr lang="en-GB" dirty="0" smtClean="0"/>
              <a:t>&lt;1&gt; [Oh has] he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oh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  <a:r>
              <a:rPr lang="en-GB" dirty="0" smtClean="0"/>
              <a:t> Well he seemed happy enough when he called.</a:t>
            </a:r>
          </a:p>
          <a:p>
            <a:pPr marL="0" indent="0" algn="r">
              <a:buNone/>
            </a:pPr>
            <a:r>
              <a:rPr lang="en-GB" dirty="0" err="1">
                <a:solidFill>
                  <a:srgbClr val="FF0000"/>
                </a:solidFill>
              </a:rPr>
              <a:t>Crowdy</a:t>
            </a:r>
            <a:r>
              <a:rPr lang="en-GB" dirty="0">
                <a:solidFill>
                  <a:srgbClr val="FF0000"/>
                </a:solidFill>
              </a:rPr>
              <a:t> (1994: 28)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4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we investigated the 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Set </a:t>
            </a:r>
            <a:r>
              <a:rPr lang="en-GB" dirty="0" smtClean="0"/>
              <a:t>#1 = decisions made based on evidence from sources</a:t>
            </a:r>
          </a:p>
          <a:p>
            <a:r>
              <a:rPr lang="en-GB" dirty="0" smtClean="0"/>
              <a:t>Set #2 = decisions made based on evidence from pilot study </a:t>
            </a:r>
            <a:r>
              <a:rPr lang="en-GB" sz="2400" dirty="0" smtClean="0">
                <a:solidFill>
                  <a:srgbClr val="FF0000"/>
                </a:solidFill>
              </a:rPr>
              <a:t>(Love 2014)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Observations discussed between Lancaster and Cambridge</a:t>
            </a:r>
          </a:p>
          <a:p>
            <a:r>
              <a:rPr lang="en-GB" dirty="0"/>
              <a:t>Implemented to create the new Spoken BNC2014 transcription scheme</a:t>
            </a:r>
          </a:p>
          <a:p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47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Investigating transcription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Set 1</a:t>
            </a:r>
          </a:p>
          <a:p>
            <a:r>
              <a:rPr lang="en-GB" i="1" dirty="0" smtClean="0"/>
              <a:t>Overlaps</a:t>
            </a:r>
            <a:endParaRPr lang="en-GB" i="1" dirty="0"/>
          </a:p>
          <a:p>
            <a:r>
              <a:rPr lang="en-GB" i="1" dirty="0"/>
              <a:t>Filled pauses</a:t>
            </a:r>
          </a:p>
          <a:p>
            <a:r>
              <a:rPr lang="en-GB" i="1" dirty="0" smtClean="0"/>
              <a:t>Pauses</a:t>
            </a:r>
            <a:endParaRPr lang="en-GB" i="1" dirty="0"/>
          </a:p>
          <a:p>
            <a:r>
              <a:rPr lang="en-GB" i="1" dirty="0" smtClean="0"/>
              <a:t>Events</a:t>
            </a:r>
          </a:p>
          <a:p>
            <a:r>
              <a:rPr lang="en-GB" i="1" dirty="0" smtClean="0"/>
              <a:t>+ non-English speech</a:t>
            </a:r>
          </a:p>
          <a:p>
            <a:r>
              <a:rPr lang="en-GB" i="1" dirty="0" smtClean="0"/>
              <a:t>+ capitalisation</a:t>
            </a:r>
            <a:endParaRPr lang="en-GB" i="1" dirty="0"/>
          </a:p>
          <a:p>
            <a:endParaRPr lang="en-GB" i="1" dirty="0" smtClean="0"/>
          </a:p>
          <a:p>
            <a:endParaRPr lang="en-GB" i="1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16016" y="1600199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/>
              <a:t>Set 2</a:t>
            </a:r>
          </a:p>
          <a:p>
            <a:r>
              <a:rPr lang="en-GB" i="1" dirty="0" err="1" smtClean="0"/>
              <a:t>Anonymization</a:t>
            </a:r>
            <a:endParaRPr lang="en-GB" i="1" dirty="0"/>
          </a:p>
          <a:p>
            <a:r>
              <a:rPr lang="en-GB" i="1" dirty="0" smtClean="0"/>
              <a:t>+ speaker identification</a:t>
            </a:r>
          </a:p>
          <a:p>
            <a:r>
              <a:rPr lang="en-GB" i="1" dirty="0" smtClean="0"/>
              <a:t>+ </a:t>
            </a:r>
            <a:r>
              <a:rPr lang="en-GB" i="1" dirty="0" err="1" smtClean="0"/>
              <a:t>quotative</a:t>
            </a:r>
            <a:r>
              <a:rPr lang="en-GB" i="1" dirty="0" smtClean="0"/>
              <a:t> speech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72707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Investigating transcription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 smtClean="0"/>
              <a:t>Overlaps</a:t>
            </a:r>
          </a:p>
          <a:p>
            <a:r>
              <a:rPr lang="en-GB" dirty="0" err="1" smtClean="0"/>
              <a:t>Crowdy’s</a:t>
            </a:r>
            <a:r>
              <a:rPr lang="en-GB" dirty="0" smtClean="0"/>
              <a:t> (1994) rather complicated system:</a:t>
            </a:r>
            <a:endParaRPr lang="en-GB" dirty="0"/>
          </a:p>
          <a:p>
            <a:pPr marL="0" indent="0" hangingPunct="0">
              <a:buNone/>
            </a:pPr>
            <a:r>
              <a:rPr lang="en-GB" dirty="0" smtClean="0"/>
              <a:t>&lt;1&gt; So </a:t>
            </a:r>
            <a:r>
              <a:rPr lang="en-GB" dirty="0"/>
              <a:t>she was virtually a </a:t>
            </a:r>
            <a:r>
              <a:rPr lang="en-GB" dirty="0">
                <a:solidFill>
                  <a:srgbClr val="FF0000"/>
                </a:solidFill>
              </a:rPr>
              <a:t>[</a:t>
            </a:r>
            <a:r>
              <a:rPr lang="en-GB" dirty="0"/>
              <a:t>a house prisoner</a:t>
            </a:r>
            <a:r>
              <a:rPr lang="en-GB" dirty="0">
                <a:solidFill>
                  <a:srgbClr val="FF0000"/>
                </a:solidFill>
              </a:rPr>
              <a:t>]</a:t>
            </a:r>
          </a:p>
          <a:p>
            <a:pPr marL="0" indent="0" hangingPunct="0">
              <a:buNone/>
            </a:pPr>
            <a:r>
              <a:rPr lang="en-GB" dirty="0" smtClean="0"/>
              <a:t>&lt;</a:t>
            </a:r>
            <a:r>
              <a:rPr lang="en-GB" dirty="0"/>
              <a:t>2</a:t>
            </a:r>
            <a:r>
              <a:rPr lang="en-GB" dirty="0" smtClean="0"/>
              <a:t>&gt; </a:t>
            </a:r>
            <a:r>
              <a:rPr lang="en-GB" dirty="0" smtClean="0">
                <a:solidFill>
                  <a:srgbClr val="FF0000"/>
                </a:solidFill>
              </a:rPr>
              <a:t>[</a:t>
            </a:r>
            <a:r>
              <a:rPr lang="en-GB" dirty="0"/>
              <a:t>house </a:t>
            </a:r>
            <a:r>
              <a:rPr lang="en-GB" dirty="0">
                <a:solidFill>
                  <a:srgbClr val="FF0000"/>
                </a:solidFill>
              </a:rPr>
              <a:t>{</a:t>
            </a:r>
            <a:r>
              <a:rPr lang="en-GB" dirty="0"/>
              <a:t>bound</a:t>
            </a:r>
            <a:r>
              <a:rPr lang="en-GB" dirty="0">
                <a:solidFill>
                  <a:srgbClr val="FF0000"/>
                </a:solidFill>
              </a:rPr>
              <a:t>}]</a:t>
            </a:r>
          </a:p>
          <a:p>
            <a:pPr marL="0" indent="0" hangingPunct="0">
              <a:buNone/>
            </a:pPr>
            <a:r>
              <a:rPr lang="en-GB" dirty="0" smtClean="0"/>
              <a:t>&lt;</a:t>
            </a:r>
            <a:r>
              <a:rPr lang="en-GB" dirty="0"/>
              <a:t>3</a:t>
            </a:r>
            <a:r>
              <a:rPr lang="en-GB" dirty="0" smtClean="0"/>
              <a:t>&gt; </a:t>
            </a:r>
            <a:r>
              <a:rPr lang="en-GB" dirty="0" smtClean="0">
                <a:solidFill>
                  <a:srgbClr val="FF0000"/>
                </a:solidFill>
              </a:rPr>
              <a:t>{</a:t>
            </a:r>
            <a:r>
              <a:rPr lang="en-GB" dirty="0"/>
              <a:t>prisoner</a:t>
            </a:r>
            <a:r>
              <a:rPr lang="en-GB" dirty="0">
                <a:solidFill>
                  <a:srgbClr val="FF0000"/>
                </a:solidFill>
              </a:rPr>
              <a:t>}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Not in Trinity Lancaster corpus </a:t>
            </a:r>
            <a:r>
              <a:rPr lang="en-GB" sz="2600" dirty="0" smtClean="0">
                <a:solidFill>
                  <a:srgbClr val="FF0000"/>
                </a:solidFill>
              </a:rPr>
              <a:t>(</a:t>
            </a:r>
            <a:r>
              <a:rPr lang="en-GB" sz="2600" dirty="0" err="1" smtClean="0">
                <a:solidFill>
                  <a:srgbClr val="FF0000"/>
                </a:solidFill>
              </a:rPr>
              <a:t>Gablasova</a:t>
            </a:r>
            <a:r>
              <a:rPr lang="en-GB" sz="2600" dirty="0" smtClean="0">
                <a:solidFill>
                  <a:srgbClr val="FF0000"/>
                </a:solidFill>
              </a:rPr>
              <a:t> </a:t>
            </a:r>
            <a:r>
              <a:rPr lang="en-GB" sz="2600" dirty="0">
                <a:solidFill>
                  <a:srgbClr val="FF0000"/>
                </a:solidFill>
              </a:rPr>
              <a:t>et </a:t>
            </a:r>
            <a:r>
              <a:rPr lang="en-GB" sz="2600" dirty="0" smtClean="0">
                <a:solidFill>
                  <a:srgbClr val="FF0000"/>
                </a:solidFill>
              </a:rPr>
              <a:t>al. under </a:t>
            </a:r>
            <a:r>
              <a:rPr lang="en-GB" sz="2600" dirty="0">
                <a:solidFill>
                  <a:srgbClr val="FF0000"/>
                </a:solidFill>
              </a:rPr>
              <a:t>review) </a:t>
            </a:r>
            <a:endParaRPr lang="en-GB" sz="2600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Decision to use simpler </a:t>
            </a:r>
            <a:r>
              <a:rPr lang="en-GB" dirty="0" smtClean="0">
                <a:solidFill>
                  <a:srgbClr val="FF0000"/>
                </a:solidFill>
              </a:rPr>
              <a:t>&lt;OL&gt; </a:t>
            </a:r>
            <a:r>
              <a:rPr lang="en-GB" dirty="0" smtClean="0"/>
              <a:t>tag instead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2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Investigating transcription</a:t>
            </a:r>
            <a:endParaRPr lang="en-GB" altLang="en-US" dirty="0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GB" altLang="en-US" i="1" dirty="0" smtClean="0"/>
              <a:t>Filled pauses</a:t>
            </a:r>
            <a:r>
              <a:rPr lang="en-GB" altLang="en-US" dirty="0" smtClean="0"/>
              <a:t> = sound over function</a:t>
            </a:r>
            <a:endParaRPr lang="en-GB" altLang="en-US" i="1" dirty="0" smtClean="0"/>
          </a:p>
          <a:p>
            <a:pPr marL="0" indent="0">
              <a:buFont typeface="Arial" pitchFamily="34" charset="0"/>
              <a:buNone/>
            </a:pPr>
            <a:endParaRPr lang="en-GB" altLang="en-US" dirty="0" smtClean="0"/>
          </a:p>
          <a:p>
            <a:pPr marL="0" indent="0">
              <a:buFont typeface="Arial" pitchFamily="34" charset="0"/>
              <a:buNone/>
            </a:pPr>
            <a:endParaRPr lang="en-GB" altLang="en-US" dirty="0" smtClean="0"/>
          </a:p>
        </p:txBody>
      </p:sp>
      <p:sp>
        <p:nvSpPr>
          <p:cNvPr id="4608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/>
              <a:t>http://</a:t>
            </a:r>
            <a:r>
              <a:rPr lang="en-GB" altLang="en-US" b="1"/>
              <a:t>cass.lancs.ac.uk</a:t>
            </a:r>
          </a:p>
        </p:txBody>
      </p:sp>
      <p:sp>
        <p:nvSpPr>
          <p:cNvPr id="46085" name="Footer Placeholder 4"/>
          <p:cNvSpPr txBox="1">
            <a:spLocks/>
          </p:cNvSpPr>
          <p:nvPr/>
        </p:nvSpPr>
        <p:spPr bwMode="auto">
          <a:xfrm>
            <a:off x="865188" y="6351588"/>
            <a:ext cx="1892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Gotham"/>
              </a:rPr>
              <a:t>@lovermob</a:t>
            </a:r>
          </a:p>
        </p:txBody>
      </p:sp>
      <p:pic>
        <p:nvPicPr>
          <p:cNvPr id="4608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02388"/>
            <a:ext cx="387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81013" y="2205038"/>
          <a:ext cx="7907337" cy="4032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40248"/>
                <a:gridCol w="1467089"/>
              </a:tblGrid>
              <a:tr h="2371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What it sounds like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How to write it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the vowel found in “father” or a similar vowel;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realisation, frustration or pain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the vowel found in “road” or a similar vowel;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mild surprise or upset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the vowel in “bed” or the vowel in “made” or something similar, without an “R” or “M” sound at the end; usually = uncertainty, or ‘please say again?’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 long or short “er” or “uh” vowel, as in “bird”; there may or may not be an “R” sound at the end; usually = uncertainty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As for “er” but ends as a nasal sound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a nasally “M” or “N” sound from start to end;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agreement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Like an “er” but with a clear “H” sound at the start;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surprise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huh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71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Two shortened “uh” or “er”-type vowels with an “H” sound between them, usually = disagreement; OR, a sound like the word  “ahah!”; usually = success or realisation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uhu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77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Investigating transcription</a:t>
            </a:r>
            <a:endParaRPr lang="en-GB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i="1" dirty="0" smtClean="0"/>
              <a:t>Pauses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Two types of pause but omitted noting the length</a:t>
            </a:r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&lt;001</a:t>
            </a:r>
            <a:r>
              <a:rPr lang="en-GB" dirty="0"/>
              <a:t>&gt; I had pizza and </a:t>
            </a:r>
            <a:r>
              <a:rPr lang="en-GB" dirty="0">
                <a:solidFill>
                  <a:srgbClr val="FF0000"/>
                </a:solidFill>
              </a:rPr>
              <a:t>(.)</a:t>
            </a:r>
            <a:r>
              <a:rPr lang="en-GB" dirty="0"/>
              <a:t> chips last </a:t>
            </a:r>
            <a:r>
              <a:rPr lang="en-GB" dirty="0" smtClean="0"/>
              <a:t>night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&lt;</a:t>
            </a:r>
            <a:r>
              <a:rPr lang="en-GB" dirty="0" smtClean="0"/>
              <a:t>002&gt; </a:t>
            </a:r>
            <a:r>
              <a:rPr lang="en-GB" dirty="0"/>
              <a:t>I can’t believe </a:t>
            </a:r>
            <a:r>
              <a:rPr lang="en-GB" dirty="0">
                <a:solidFill>
                  <a:srgbClr val="FF0000"/>
                </a:solidFill>
              </a:rPr>
              <a:t>(…)</a:t>
            </a:r>
            <a:r>
              <a:rPr lang="en-GB" dirty="0"/>
              <a:t> I can’t believe </a:t>
            </a:r>
            <a:r>
              <a:rPr lang="en-GB" dirty="0" smtClean="0"/>
              <a:t>that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4813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/>
              <a:t>http://</a:t>
            </a:r>
            <a:r>
              <a:rPr lang="en-GB" altLang="en-US" b="1"/>
              <a:t>cass.lancs.ac.uk</a:t>
            </a:r>
          </a:p>
        </p:txBody>
      </p:sp>
      <p:sp>
        <p:nvSpPr>
          <p:cNvPr id="48133" name="Footer Placeholder 4"/>
          <p:cNvSpPr txBox="1">
            <a:spLocks/>
          </p:cNvSpPr>
          <p:nvPr/>
        </p:nvSpPr>
        <p:spPr bwMode="auto">
          <a:xfrm>
            <a:off x="865188" y="6351588"/>
            <a:ext cx="1892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Gotham"/>
              </a:rPr>
              <a:t>@lovermob</a:t>
            </a:r>
          </a:p>
        </p:txBody>
      </p:sp>
      <p:pic>
        <p:nvPicPr>
          <p:cNvPr id="48134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02388"/>
            <a:ext cx="387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3141663"/>
          <a:ext cx="8002588" cy="12954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929587"/>
                <a:gridCol w="691110"/>
                <a:gridCol w="5381891"/>
              </a:tblGrid>
              <a:tr h="777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Short pause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(.)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Only use this tag for pauses which are between one second and five seconds, and only which occur during utterances. Do not record pauses which are less than one second.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518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Long pause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(…)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Use this tag for any pauses which are over five seconds, either during or between utterances.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0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Investigating transcription</a:t>
            </a:r>
            <a:endParaRPr lang="en-GB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i="1" dirty="0" smtClean="0"/>
              <a:t>Events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Made clear that this is any non-vocal noise that is </a:t>
            </a:r>
            <a:r>
              <a:rPr lang="en-GB" dirty="0" smtClean="0">
                <a:solidFill>
                  <a:srgbClr val="FF0000"/>
                </a:solidFill>
              </a:rPr>
              <a:t>relevant</a:t>
            </a:r>
            <a:r>
              <a:rPr lang="en-GB" dirty="0" smtClean="0"/>
              <a:t> to the discourse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e.g. </a:t>
            </a:r>
            <a:r>
              <a:rPr lang="en-GB" i="1" dirty="0" smtClean="0"/>
              <a:t>background talk, unintelligible, sound of X, music, abrupt end, recording skips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i="1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More specific than </a:t>
            </a:r>
            <a:r>
              <a:rPr lang="en-GB" dirty="0" err="1" smtClean="0"/>
              <a:t>Crowdy’s</a:t>
            </a:r>
            <a:r>
              <a:rPr lang="en-GB" dirty="0" smtClean="0"/>
              <a:t> </a:t>
            </a:r>
            <a:r>
              <a:rPr lang="en-GB" sz="2600" dirty="0" smtClean="0">
                <a:solidFill>
                  <a:srgbClr val="FF0000"/>
                </a:solidFill>
              </a:rPr>
              <a:t>(1994) </a:t>
            </a:r>
            <a:r>
              <a:rPr lang="en-GB" i="1" dirty="0" smtClean="0"/>
              <a:t>contextual comments</a:t>
            </a:r>
            <a:r>
              <a:rPr lang="en-GB" dirty="0" smtClean="0"/>
              <a:t>, e.g. “playing croquet”</a:t>
            </a: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4915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/>
              <a:t>http://</a:t>
            </a:r>
            <a:r>
              <a:rPr lang="en-GB" altLang="en-US" b="1"/>
              <a:t>cass.lancs.ac.uk</a:t>
            </a:r>
          </a:p>
        </p:txBody>
      </p:sp>
      <p:sp>
        <p:nvSpPr>
          <p:cNvPr id="49157" name="Footer Placeholder 4"/>
          <p:cNvSpPr txBox="1">
            <a:spLocks/>
          </p:cNvSpPr>
          <p:nvPr/>
        </p:nvSpPr>
        <p:spPr bwMode="auto">
          <a:xfrm>
            <a:off x="865188" y="6351588"/>
            <a:ext cx="1892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Gotham"/>
              </a:rPr>
              <a:t>@lovermob</a:t>
            </a:r>
          </a:p>
        </p:txBody>
      </p:sp>
      <p:pic>
        <p:nvPicPr>
          <p:cNvPr id="4915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02388"/>
            <a:ext cx="387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43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GB" dirty="0" smtClean="0"/>
              <a:t>Issues investigated in the pilot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 smtClean="0"/>
              <a:t>The Spoken BNC2014 pilot corpus </a:t>
            </a:r>
            <a:r>
              <a:rPr lang="en-GB" sz="2400" dirty="0" smtClean="0">
                <a:solidFill>
                  <a:srgbClr val="FF0000"/>
                </a:solidFill>
              </a:rPr>
              <a:t>(Love 2014)</a:t>
            </a:r>
            <a:endParaRPr lang="en-GB" sz="2400" i="1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5.5 </a:t>
            </a:r>
            <a:r>
              <a:rPr lang="en-GB" dirty="0"/>
              <a:t>hours of audio data</a:t>
            </a:r>
          </a:p>
          <a:p>
            <a:r>
              <a:rPr lang="en-GB" dirty="0"/>
              <a:t>Replicated the style of recordings in the Spoken BNC2014 </a:t>
            </a:r>
          </a:p>
          <a:p>
            <a:r>
              <a:rPr lang="en-GB" dirty="0"/>
              <a:t>14 recordings, 32 speakers, 47,000 words, 6,552 turns</a:t>
            </a:r>
          </a:p>
          <a:p>
            <a:r>
              <a:rPr lang="en-GB" dirty="0"/>
              <a:t>Transcribed by two full-time, professional transcribers at CASS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09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Issues investigated in the pilot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 err="1" smtClean="0"/>
              <a:t>Anonymization</a:t>
            </a:r>
            <a:r>
              <a:rPr lang="en-GB" i="1" dirty="0" smtClean="0"/>
              <a:t> </a:t>
            </a:r>
            <a:endParaRPr lang="en-GB" dirty="0" smtClean="0"/>
          </a:p>
          <a:p>
            <a:r>
              <a:rPr lang="en-GB" dirty="0" smtClean="0"/>
              <a:t>Omit “any reference that would allow an individual to be identified” </a:t>
            </a:r>
            <a:r>
              <a:rPr lang="en-GB" sz="2600" dirty="0" smtClean="0">
                <a:solidFill>
                  <a:srgbClr val="FF0000"/>
                </a:solidFill>
              </a:rPr>
              <a:t>(</a:t>
            </a:r>
            <a:r>
              <a:rPr lang="en-GB" sz="2600" dirty="0" err="1" smtClean="0">
                <a:solidFill>
                  <a:srgbClr val="FF0000"/>
                </a:solidFill>
              </a:rPr>
              <a:t>Crowdy</a:t>
            </a:r>
            <a:r>
              <a:rPr lang="en-GB" sz="2600" dirty="0" smtClean="0">
                <a:solidFill>
                  <a:srgbClr val="FF0000"/>
                </a:solidFill>
              </a:rPr>
              <a:t> 1994)</a:t>
            </a:r>
          </a:p>
          <a:p>
            <a:r>
              <a:rPr lang="en-GB" dirty="0" smtClean="0"/>
              <a:t>NOT automatically</a:t>
            </a:r>
            <a:r>
              <a:rPr lang="en-GB" dirty="0"/>
              <a:t> </a:t>
            </a:r>
            <a:r>
              <a:rPr lang="en-GB" sz="2600" dirty="0" smtClean="0">
                <a:solidFill>
                  <a:srgbClr val="FF0000"/>
                </a:solidFill>
              </a:rPr>
              <a:t>(</a:t>
            </a:r>
            <a:r>
              <a:rPr lang="en-GB" sz="2600" dirty="0" err="1" smtClean="0">
                <a:solidFill>
                  <a:srgbClr val="FF0000"/>
                </a:solidFill>
              </a:rPr>
              <a:t>Hasund</a:t>
            </a:r>
            <a:r>
              <a:rPr lang="en-GB" sz="2600" dirty="0" smtClean="0">
                <a:solidFill>
                  <a:srgbClr val="FF0000"/>
                </a:solidFill>
              </a:rPr>
              <a:t> 1998)</a:t>
            </a:r>
          </a:p>
          <a:p>
            <a:r>
              <a:rPr lang="en-GB" dirty="0" err="1" smtClean="0"/>
              <a:t>Hasund</a:t>
            </a:r>
            <a:r>
              <a:rPr lang="en-GB" dirty="0" smtClean="0"/>
              <a:t>: Bank of English includes gender in </a:t>
            </a:r>
            <a:r>
              <a:rPr lang="en-GB" dirty="0" err="1" smtClean="0"/>
              <a:t>anonymization</a:t>
            </a:r>
            <a:r>
              <a:rPr lang="en-GB" dirty="0" smtClean="0"/>
              <a:t> tag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e.g. </a:t>
            </a:r>
            <a:r>
              <a:rPr lang="en-GB" i="1" dirty="0" smtClean="0"/>
              <a:t>I bumped into </a:t>
            </a:r>
            <a:r>
              <a:rPr lang="en-GB" i="1" dirty="0" smtClean="0">
                <a:solidFill>
                  <a:srgbClr val="FF0000"/>
                </a:solidFill>
              </a:rPr>
              <a:t>&lt;name </a:t>
            </a:r>
            <a:r>
              <a:rPr lang="en-GB" i="1" dirty="0">
                <a:solidFill>
                  <a:srgbClr val="FF0000"/>
                </a:solidFill>
              </a:rPr>
              <a:t>F</a:t>
            </a:r>
            <a:r>
              <a:rPr lang="en-GB" i="1" dirty="0" smtClean="0">
                <a:solidFill>
                  <a:srgbClr val="FF0000"/>
                </a:solidFill>
              </a:rPr>
              <a:t>&gt; </a:t>
            </a:r>
            <a:r>
              <a:rPr lang="en-GB" i="1" dirty="0" smtClean="0"/>
              <a:t>yesterday</a:t>
            </a:r>
          </a:p>
          <a:p>
            <a:pPr marL="0" indent="0">
              <a:buNone/>
            </a:pPr>
            <a:r>
              <a:rPr lang="en-GB" dirty="0" smtClean="0"/>
              <a:t>(+ male, neutral)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01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Issues investigated in the pilot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P</a:t>
            </a:r>
            <a:r>
              <a:rPr lang="en-GB" i="1" dirty="0" smtClean="0"/>
              <a:t>ilot study</a:t>
            </a:r>
          </a:p>
          <a:p>
            <a:r>
              <a:rPr lang="en-GB" dirty="0" smtClean="0"/>
              <a:t>Of the 380 </a:t>
            </a:r>
            <a:r>
              <a:rPr lang="en-GB" i="1" dirty="0" smtClean="0">
                <a:solidFill>
                  <a:srgbClr val="FF0000"/>
                </a:solidFill>
              </a:rPr>
              <a:t>&lt;name&gt; </a:t>
            </a:r>
            <a:r>
              <a:rPr lang="en-GB" dirty="0" smtClean="0"/>
              <a:t>tags, only 1.8% not coded for gender</a:t>
            </a:r>
          </a:p>
          <a:p>
            <a:r>
              <a:rPr lang="en-GB" dirty="0" smtClean="0"/>
              <a:t>Also added </a:t>
            </a:r>
            <a:r>
              <a:rPr lang="en-GB" i="1" dirty="0" smtClean="0"/>
              <a:t>place</a:t>
            </a:r>
            <a:r>
              <a:rPr lang="en-GB" dirty="0"/>
              <a:t> </a:t>
            </a:r>
            <a:r>
              <a:rPr lang="en-GB" dirty="0" smtClean="0"/>
              <a:t>+ other personal information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27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Resulting scheme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From 1,900 words to </a:t>
            </a:r>
            <a:r>
              <a:rPr lang="en-GB" b="1" dirty="0" smtClean="0"/>
              <a:t>5,000 words!</a:t>
            </a:r>
            <a:endParaRPr lang="en-GB" dirty="0" smtClean="0"/>
          </a:p>
          <a:p>
            <a:r>
              <a:rPr lang="en-GB" dirty="0" smtClean="0"/>
              <a:t>Lots of examples</a:t>
            </a:r>
          </a:p>
          <a:p>
            <a:r>
              <a:rPr lang="en-GB" dirty="0" smtClean="0"/>
              <a:t>(Hopefully) minimal room for ambiguity = maximal room for inter-</a:t>
            </a:r>
            <a:r>
              <a:rPr lang="en-GB" dirty="0" err="1" smtClean="0"/>
              <a:t>rater</a:t>
            </a:r>
            <a:r>
              <a:rPr lang="en-GB" dirty="0" smtClean="0"/>
              <a:t> consistency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8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bird’s eye view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099837"/>
              </p:ext>
            </p:extLst>
          </p:nvPr>
        </p:nvGraphicFramePr>
        <p:xfrm>
          <a:off x="607476" y="1340768"/>
          <a:ext cx="4828620" cy="4896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6332"/>
                <a:gridCol w="2592288"/>
              </a:tblGrid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SPOKEN BNC (1994)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SPOKEN BNC2014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Speaker turns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Speaker IDs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Overlapping speech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Overlaps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sz="1100" u="none" strike="noStrike" dirty="0">
                          <a:effectLst/>
                        </a:rPr>
                        <a:t>Use of punctuation, and 'sentence' boundaries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smtClean="0">
                          <a:effectLst/>
                        </a:rPr>
                        <a:t>Punctuation – question marks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Utterances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Unfinished words (false starts)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Vocalised pauses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sz="1100" u="none" strike="noStrike" dirty="0">
                          <a:effectLst/>
                        </a:rPr>
                        <a:t>Accent, dialect, and representation of nonstandard forms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Nonstandard words or sounds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Nonstandard contractions or shortenings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Native speaker accent/dialect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Paralinguistic features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Non-verbal sounds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Non-linguistic vocalisations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Contextual comments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Unclear or inaudible text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Unintelligible speech/guesses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Unfamiliar words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Unintelligible speech/guesses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Spelt-out words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Acronyms/spelling/capitalisation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Acronyms and abbreviations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Acronyms/spelling/capitalisation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Telephone conversations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17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Codes used to preserve anonymity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Anonymization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Text read out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Pauses and events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88503"/>
              </p:ext>
            </p:extLst>
          </p:nvPr>
        </p:nvGraphicFramePr>
        <p:xfrm>
          <a:off x="6236136" y="3429000"/>
          <a:ext cx="2088232" cy="1445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/>
              </a:tblGrid>
              <a:tr h="8696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EXTRA SPOKEN BNC2014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u="none" strike="noStrike" dirty="0" smtClean="0">
                          <a:effectLst/>
                        </a:rPr>
                        <a:t>General guidelines</a:t>
                      </a:r>
                      <a:endParaRPr lang="en-GB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9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Document format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68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Line height and spacing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9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Header information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9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Tag format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Non-English</a:t>
                      </a:r>
                      <a:r>
                        <a:rPr lang="en-GB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speech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u="none" strike="noStrike" dirty="0" smtClean="0">
                          <a:effectLst/>
                        </a:rPr>
                        <a:t>Numbers</a:t>
                      </a:r>
                      <a:endParaRPr lang="en-GB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5876096" y="3212976"/>
            <a:ext cx="2160240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834920" y="1484784"/>
            <a:ext cx="2242592" cy="1257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Section headings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18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bird’s eye 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Delicate balance sought between </a:t>
            </a:r>
          </a:p>
          <a:p>
            <a:pPr lvl="1"/>
            <a:r>
              <a:rPr lang="en-GB" dirty="0"/>
              <a:t>backwards compatibility, and</a:t>
            </a:r>
          </a:p>
          <a:p>
            <a:pPr lvl="1"/>
            <a:r>
              <a:rPr lang="en-GB" dirty="0"/>
              <a:t>optimal </a:t>
            </a:r>
            <a:r>
              <a:rPr lang="en-GB" dirty="0" smtClean="0"/>
              <a:t>practice</a:t>
            </a:r>
          </a:p>
          <a:p>
            <a:r>
              <a:rPr lang="en-GB" dirty="0" smtClean="0"/>
              <a:t>Similar enough to compare with original</a:t>
            </a:r>
          </a:p>
          <a:p>
            <a:r>
              <a:rPr lang="en-GB" dirty="0" smtClean="0"/>
              <a:t>Different enough to be better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30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Comparison: 1994 and new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255759"/>
            <a:ext cx="8229600" cy="257269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 smtClean="0"/>
              <a:t>&lt;1&gt; It’s a funny old day isn’t it.</a:t>
            </a:r>
          </a:p>
          <a:p>
            <a:pPr marL="0" indent="0">
              <a:buNone/>
            </a:pPr>
            <a:r>
              <a:rPr lang="en-GB" sz="1800" dirty="0" smtClean="0"/>
              <a:t>&lt;2&gt; Mm it’s not cold is it? [I]</a:t>
            </a:r>
          </a:p>
          <a:p>
            <a:pPr marL="0" indent="0">
              <a:buNone/>
            </a:pPr>
            <a:r>
              <a:rPr lang="en-GB" sz="1800" dirty="0" smtClean="0"/>
              <a:t>&lt;1&gt; [Well] I thought it was when I went out and exercised the dog before lunch. I went up to Jubilee Park, and </a:t>
            </a:r>
            <a:r>
              <a:rPr lang="en-GB" sz="1800" dirty="0" err="1" smtClean="0"/>
              <a:t>er</a:t>
            </a:r>
            <a:r>
              <a:rPr lang="en-GB" sz="1800" dirty="0" smtClean="0"/>
              <a:t> I had a very brisk walk indeed and I was absolutely lathered by the time I got back to [the]</a:t>
            </a:r>
          </a:p>
          <a:p>
            <a:pPr marL="0" indent="0">
              <a:buNone/>
            </a:pPr>
            <a:r>
              <a:rPr lang="en-GB" sz="1800" dirty="0" smtClean="0"/>
              <a:t>&lt;2&gt; [Mm]</a:t>
            </a:r>
          </a:p>
          <a:p>
            <a:pPr marL="0" indent="0">
              <a:buNone/>
            </a:pPr>
            <a:r>
              <a:rPr lang="en-GB" sz="1800" dirty="0" smtClean="0"/>
              <a:t>&lt;1&gt; car after half an hour</a:t>
            </a:r>
          </a:p>
          <a:p>
            <a:pPr marL="0" indent="0">
              <a:buNone/>
            </a:pPr>
            <a:r>
              <a:rPr lang="en-GB" sz="1800" dirty="0" smtClean="0"/>
              <a:t>&lt;2&gt; I think it’s always, deceptive on days like this because its, overcast and [</a:t>
            </a:r>
            <a:r>
              <a:rPr lang="en-GB" sz="1800" dirty="0" err="1" smtClean="0"/>
              <a:t>er</a:t>
            </a:r>
            <a:r>
              <a:rPr lang="en-GB" sz="1800" dirty="0" smtClean="0"/>
              <a:t>]</a:t>
            </a:r>
            <a:endParaRPr lang="en-GB" sz="18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3828449"/>
            <a:ext cx="8229600" cy="26928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&lt;001&gt; i</a:t>
            </a:r>
            <a:r>
              <a:rPr lang="en-GB" sz="1800" dirty="0" smtClean="0"/>
              <a:t>t’s a funny old day isn’t it</a:t>
            </a:r>
            <a:r>
              <a:rPr lang="en-GB" sz="1800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&lt;002&gt; m</a:t>
            </a:r>
            <a:r>
              <a:rPr lang="en-GB" sz="1800" dirty="0" smtClean="0"/>
              <a:t>m it’s not cold is it? </a:t>
            </a:r>
            <a:r>
              <a:rPr lang="en-GB" sz="1800" dirty="0" smtClean="0">
                <a:solidFill>
                  <a:srgbClr val="FF0000"/>
                </a:solidFill>
              </a:rPr>
              <a:t>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&lt;001&gt; &lt;OL&gt; w</a:t>
            </a:r>
            <a:r>
              <a:rPr lang="en-GB" sz="1800" dirty="0" smtClean="0"/>
              <a:t>ell I thought it was when I went out and exercised the dog before lunch </a:t>
            </a:r>
            <a:r>
              <a:rPr lang="en-GB" sz="1800" dirty="0" smtClean="0">
                <a:solidFill>
                  <a:srgbClr val="FF0000"/>
                </a:solidFill>
              </a:rPr>
              <a:t>(.)</a:t>
            </a:r>
            <a:r>
              <a:rPr lang="en-GB" sz="1800" dirty="0" smtClean="0"/>
              <a:t> I went up to </a:t>
            </a:r>
            <a:r>
              <a:rPr lang="en-GB" sz="1800" dirty="0" smtClean="0">
                <a:solidFill>
                  <a:srgbClr val="FF0000"/>
                </a:solidFill>
              </a:rPr>
              <a:t>&lt;place&gt; (.)</a:t>
            </a:r>
            <a:r>
              <a:rPr lang="en-GB" sz="1800" dirty="0" smtClean="0"/>
              <a:t> and </a:t>
            </a:r>
            <a:r>
              <a:rPr lang="en-GB" sz="1800" dirty="0" err="1" smtClean="0"/>
              <a:t>er</a:t>
            </a:r>
            <a:r>
              <a:rPr lang="en-GB" sz="1800" dirty="0" smtClean="0"/>
              <a:t> I had a very brisk walk indeed and I was absolutely lathered by the time I got back to </a:t>
            </a:r>
            <a:r>
              <a:rPr lang="en-GB" sz="1800" dirty="0" smtClean="0">
                <a:solidFill>
                  <a:srgbClr val="FF0000"/>
                </a:solidFill>
              </a:rPr>
              <a:t>the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&lt;002&gt; &lt;OL&gt; mm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&lt;001&gt; </a:t>
            </a:r>
            <a:r>
              <a:rPr lang="en-GB" sz="1800" dirty="0" smtClean="0"/>
              <a:t>car after half an hour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&lt;002&gt; </a:t>
            </a:r>
            <a:r>
              <a:rPr lang="en-GB" sz="1800" dirty="0" smtClean="0"/>
              <a:t>I think it’s always </a:t>
            </a:r>
            <a:r>
              <a:rPr lang="en-GB" sz="1800" dirty="0" smtClean="0">
                <a:solidFill>
                  <a:srgbClr val="FF0000"/>
                </a:solidFill>
              </a:rPr>
              <a:t>(.)</a:t>
            </a:r>
            <a:r>
              <a:rPr lang="en-GB" sz="1800" dirty="0" smtClean="0"/>
              <a:t> deceptive on days like this because it’s </a:t>
            </a:r>
            <a:r>
              <a:rPr lang="en-GB" sz="1800" dirty="0" smtClean="0">
                <a:solidFill>
                  <a:srgbClr val="FF0000"/>
                </a:solidFill>
              </a:rPr>
              <a:t>(.)</a:t>
            </a:r>
            <a:r>
              <a:rPr lang="en-GB" sz="1800" dirty="0" smtClean="0"/>
              <a:t> overcast and </a:t>
            </a:r>
            <a:r>
              <a:rPr lang="en-GB" sz="1800" dirty="0" err="1" smtClean="0">
                <a:solidFill>
                  <a:srgbClr val="FF0000"/>
                </a:solidFill>
              </a:rPr>
              <a:t>er</a:t>
            </a:r>
            <a:endParaRPr lang="en-GB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5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eXtensible</a:t>
            </a:r>
            <a:r>
              <a:rPr lang="en-GB" dirty="0" smtClean="0"/>
              <a:t> </a:t>
            </a:r>
            <a:r>
              <a:rPr lang="en-GB" dirty="0" err="1" smtClean="0"/>
              <a:t>Markup</a:t>
            </a:r>
            <a:r>
              <a:rPr lang="en-GB" dirty="0" smtClean="0"/>
              <a:t> Language (XML)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Makes </a:t>
            </a:r>
            <a:r>
              <a:rPr lang="en-GB" dirty="0"/>
              <a:t>possible for automated mapping to </a:t>
            </a:r>
            <a:r>
              <a:rPr lang="en-GB" dirty="0" smtClean="0"/>
              <a:t>XML</a:t>
            </a:r>
            <a:r>
              <a:rPr lang="en-GB" dirty="0"/>
              <a:t>, with minimal manual </a:t>
            </a:r>
            <a:r>
              <a:rPr lang="en-GB" dirty="0" smtClean="0"/>
              <a:t>editing</a:t>
            </a:r>
            <a:endParaRPr lang="en-GB" dirty="0"/>
          </a:p>
          <a:p>
            <a:r>
              <a:rPr lang="en-GB" dirty="0"/>
              <a:t>Original Spoken BNC was not initially in </a:t>
            </a:r>
            <a:r>
              <a:rPr lang="en-GB" dirty="0" smtClean="0"/>
              <a:t>XML, but later converted, therefore comparable</a:t>
            </a:r>
          </a:p>
          <a:p>
            <a:r>
              <a:rPr lang="en-GB" dirty="0" smtClean="0"/>
              <a:t>But even in XML it adheres to the highly complex Text Encoding Initiative (TEI) – as released on CDs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So we’re using </a:t>
            </a:r>
            <a:r>
              <a:rPr lang="en-GB" dirty="0" err="1" smtClean="0"/>
              <a:t>Hardie’s</a:t>
            </a:r>
            <a:r>
              <a:rPr lang="en-GB" dirty="0" smtClean="0"/>
              <a:t> </a:t>
            </a:r>
            <a:r>
              <a:rPr lang="en-GB" sz="3100" dirty="0">
                <a:solidFill>
                  <a:srgbClr val="FF0000"/>
                </a:solidFill>
              </a:rPr>
              <a:t>(2014) </a:t>
            </a:r>
            <a:r>
              <a:rPr lang="en-GB" dirty="0"/>
              <a:t>“Modest XML for </a:t>
            </a:r>
            <a:r>
              <a:rPr lang="en-GB" dirty="0" smtClean="0"/>
              <a:t>Corpora”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“any linguist from the level of a bright undergraduate upwards should be able to understand it” </a:t>
            </a:r>
          </a:p>
          <a:p>
            <a:pPr marL="0" indent="0" algn="r">
              <a:buNone/>
            </a:pPr>
            <a:r>
              <a:rPr lang="en-GB" sz="3100" dirty="0" smtClean="0">
                <a:solidFill>
                  <a:srgbClr val="FF0000"/>
                </a:solidFill>
              </a:rPr>
              <a:t>(p. 79)</a:t>
            </a:r>
            <a:endParaRPr lang="en-GB" sz="31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09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</a:t>
            </a:r>
            <a:r>
              <a:rPr lang="en-GB" dirty="0" smtClean="0"/>
              <a:t>omparison between original and new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38</a:t>
            </a:fld>
            <a:endParaRPr lang="en-GB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1" t="14086" r="3614" b="33275"/>
          <a:stretch/>
        </p:blipFill>
        <p:spPr bwMode="auto">
          <a:xfrm>
            <a:off x="395536" y="1663778"/>
            <a:ext cx="4498162" cy="291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8" t="15156" r="3601" b="59106"/>
          <a:stretch/>
        </p:blipFill>
        <p:spPr bwMode="auto">
          <a:xfrm>
            <a:off x="2566586" y="4149080"/>
            <a:ext cx="614264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18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POS tagging via </a:t>
            </a:r>
            <a:r>
              <a:rPr lang="en-GB" dirty="0" smtClean="0">
                <a:hlinkClick r:id="rId2"/>
              </a:rPr>
              <a:t>CLAWS (Constituent Likelihood Automatic Word-tagging System)</a:t>
            </a:r>
            <a:endParaRPr lang="en-GB" dirty="0" smtClean="0"/>
          </a:p>
          <a:p>
            <a:r>
              <a:rPr lang="en-GB" dirty="0" smtClean="0"/>
              <a:t>Semantic tagging via </a:t>
            </a:r>
            <a:r>
              <a:rPr lang="en-GB" dirty="0" smtClean="0">
                <a:hlinkClick r:id="rId3"/>
              </a:rPr>
              <a:t>USAS (UCREL Semantic Analysis System)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5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Speaker identification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Quality control traditionally focusses on accuracy of </a:t>
            </a:r>
            <a:r>
              <a:rPr lang="en-GB" i="1" dirty="0" smtClean="0"/>
              <a:t>transcription</a:t>
            </a:r>
            <a:endParaRPr lang="en-GB" dirty="0" smtClean="0"/>
          </a:p>
          <a:p>
            <a:r>
              <a:rPr lang="en-GB" dirty="0" smtClean="0"/>
              <a:t>Spoken BNC2014 is no exception – audio-checking and proofreading procedures in place at Cambridge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Speaker identification </a:t>
            </a:r>
            <a:br>
              <a:rPr lang="en-GB" dirty="0" smtClean="0"/>
            </a:br>
            <a:r>
              <a:rPr lang="en-GB" i="1" dirty="0" smtClean="0"/>
              <a:t>= who said that?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has </a:t>
            </a:r>
            <a:r>
              <a:rPr lang="en-GB" dirty="0"/>
              <a:t>no bearing on the accuracy of the transcription of linguistic content itself </a:t>
            </a:r>
          </a:p>
          <a:p>
            <a:pPr lvl="1"/>
            <a:r>
              <a:rPr lang="en-GB" dirty="0" smtClean="0"/>
              <a:t>what </a:t>
            </a:r>
            <a:r>
              <a:rPr lang="en-GB" dirty="0"/>
              <a:t>was </a:t>
            </a:r>
            <a:r>
              <a:rPr lang="en-GB" dirty="0" smtClean="0"/>
              <a:t>said</a:t>
            </a:r>
          </a:p>
          <a:p>
            <a:r>
              <a:rPr lang="en-GB" dirty="0" smtClean="0"/>
              <a:t>refers </a:t>
            </a:r>
            <a:r>
              <a:rPr lang="en-GB" dirty="0"/>
              <a:t>to the identification of the speaker that produced the transcribed turn </a:t>
            </a:r>
            <a:endParaRPr lang="en-GB" dirty="0" smtClean="0"/>
          </a:p>
          <a:p>
            <a:pPr lvl="1"/>
            <a:r>
              <a:rPr lang="en-GB" dirty="0" smtClean="0"/>
              <a:t>who </a:t>
            </a:r>
            <a:r>
              <a:rPr lang="en-GB" dirty="0"/>
              <a:t>said </a:t>
            </a:r>
            <a:r>
              <a:rPr lang="en-GB" dirty="0" smtClean="0"/>
              <a:t>it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6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Speaker identification </a:t>
            </a:r>
            <a:br>
              <a:rPr lang="en-GB" dirty="0" smtClean="0"/>
            </a:br>
            <a:r>
              <a:rPr lang="en-GB" i="1" dirty="0" smtClean="0"/>
              <a:t>= who said that?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Three tiers in the Spoken BNC2014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Speaker </a:t>
            </a:r>
            <a:r>
              <a:rPr lang="en-GB" dirty="0"/>
              <a:t>ID </a:t>
            </a:r>
            <a:r>
              <a:rPr lang="en-GB" dirty="0" smtClean="0"/>
              <a:t>code (certain)</a:t>
            </a:r>
            <a:r>
              <a:rPr lang="en-GB" dirty="0"/>
              <a:t>	</a:t>
            </a:r>
            <a:r>
              <a:rPr lang="en-GB" dirty="0" smtClean="0"/>
              <a:t>	e.g</a:t>
            </a:r>
            <a:r>
              <a:rPr lang="en-GB" dirty="0"/>
              <a:t>.	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&lt;001&gt;</a:t>
            </a:r>
          </a:p>
          <a:p>
            <a:pPr lvl="1"/>
            <a:r>
              <a:rPr lang="en-GB" dirty="0"/>
              <a:t>Best guess		</a:t>
            </a:r>
            <a:r>
              <a:rPr lang="en-GB" dirty="0" smtClean="0"/>
              <a:t>		e.g</a:t>
            </a:r>
            <a:r>
              <a:rPr lang="en-GB" dirty="0"/>
              <a:t>.	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&lt;001?&gt;</a:t>
            </a:r>
          </a:p>
          <a:p>
            <a:pPr lvl="1"/>
            <a:r>
              <a:rPr lang="en-GB" dirty="0" smtClean="0"/>
              <a:t>Indeterminable (gender only)</a:t>
            </a:r>
            <a:r>
              <a:rPr lang="en-GB" dirty="0"/>
              <a:t>	</a:t>
            </a:r>
            <a:r>
              <a:rPr lang="en-GB" dirty="0" smtClean="0"/>
              <a:t>e.g</a:t>
            </a:r>
            <a:r>
              <a:rPr lang="en-GB" dirty="0"/>
              <a:t>.	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&lt;F&gt;</a:t>
            </a:r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Distribution of ID types – </a:t>
            </a:r>
            <a:br>
              <a:rPr lang="en-GB" dirty="0" smtClean="0"/>
            </a:br>
            <a:r>
              <a:rPr lang="en-GB" dirty="0" smtClean="0"/>
              <a:t>pilot study (Love 2014)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43</a:t>
            </a:fld>
            <a:endParaRPr lang="en-GB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926287"/>
              </p:ext>
            </p:extLst>
          </p:nvPr>
        </p:nvGraphicFramePr>
        <p:xfrm>
          <a:off x="533469" y="1580320"/>
          <a:ext cx="7769750" cy="418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5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Speaker identification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wo </a:t>
            </a:r>
            <a:r>
              <a:rPr lang="en-GB" dirty="0"/>
              <a:t>unavoidable </a:t>
            </a:r>
            <a:r>
              <a:rPr lang="en-GB" dirty="0" smtClean="0"/>
              <a:t>deficiencies: transcribers</a:t>
            </a:r>
            <a:r>
              <a:rPr lang="en-GB" dirty="0"/>
              <a:t>’ lack of familiarity </a:t>
            </a:r>
            <a:r>
              <a:rPr lang="en-GB" dirty="0" smtClean="0"/>
              <a:t>with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(</a:t>
            </a:r>
            <a:r>
              <a:rPr lang="en-GB" dirty="0" err="1"/>
              <a:t>i</a:t>
            </a:r>
            <a:r>
              <a:rPr lang="en-GB" dirty="0"/>
              <a:t>) the </a:t>
            </a:r>
            <a:r>
              <a:rPr lang="en-GB" dirty="0" smtClean="0"/>
              <a:t>speakers</a:t>
            </a:r>
          </a:p>
          <a:p>
            <a:pPr marL="0" indent="0">
              <a:buNone/>
            </a:pPr>
            <a:r>
              <a:rPr lang="en-GB" dirty="0" smtClean="0"/>
              <a:t>	(</a:t>
            </a:r>
            <a:r>
              <a:rPr lang="en-GB" dirty="0"/>
              <a:t>ii) the context in which the conversations </a:t>
            </a:r>
            <a:r>
              <a:rPr lang="en-GB" dirty="0" smtClean="0"/>
              <a:t>	occurred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6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Major assumption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dirty="0" smtClean="0"/>
              <a:t>Speaker identification likely not an issue when</a:t>
            </a:r>
          </a:p>
          <a:p>
            <a:pPr lvl="0"/>
            <a:r>
              <a:rPr lang="en-GB" dirty="0" smtClean="0"/>
              <a:t>there </a:t>
            </a:r>
            <a:r>
              <a:rPr lang="en-GB" dirty="0"/>
              <a:t>are only two </a:t>
            </a:r>
            <a:r>
              <a:rPr lang="en-GB" dirty="0" smtClean="0"/>
              <a:t>speakers</a:t>
            </a:r>
          </a:p>
          <a:p>
            <a:pPr lvl="0"/>
            <a:r>
              <a:rPr lang="en-GB" dirty="0" smtClean="0"/>
              <a:t>the </a:t>
            </a:r>
            <a:r>
              <a:rPr lang="en-GB" dirty="0"/>
              <a:t>speakers have highly contrasting voice </a:t>
            </a:r>
            <a:r>
              <a:rPr lang="en-GB" dirty="0" smtClean="0"/>
              <a:t>qualities</a:t>
            </a:r>
          </a:p>
          <a:p>
            <a:pPr lvl="0"/>
            <a:r>
              <a:rPr lang="en-GB" dirty="0" smtClean="0"/>
              <a:t>the </a:t>
            </a:r>
            <a:r>
              <a:rPr lang="en-GB" dirty="0"/>
              <a:t>transcriber knows the speakers in the recording, and can recognise their </a:t>
            </a:r>
            <a:r>
              <a:rPr lang="en-GB" dirty="0" smtClean="0"/>
              <a:t>voices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013176"/>
            <a:ext cx="1234704" cy="1234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7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Major assumption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Speaker identification is likely an issue when</a:t>
            </a:r>
          </a:p>
          <a:p>
            <a:r>
              <a:rPr lang="en-GB" dirty="0" smtClean="0"/>
              <a:t>the </a:t>
            </a:r>
            <a:r>
              <a:rPr lang="en-GB" dirty="0"/>
              <a:t>differences in voice quality between two </a:t>
            </a:r>
            <a:r>
              <a:rPr lang="en-GB" dirty="0" smtClean="0"/>
              <a:t>or </a:t>
            </a:r>
            <a:r>
              <a:rPr lang="en-GB" dirty="0"/>
              <a:t>more speakers are not </a:t>
            </a:r>
            <a:r>
              <a:rPr lang="en-GB" dirty="0" smtClean="0"/>
              <a:t>sufficient </a:t>
            </a:r>
            <a:r>
              <a:rPr lang="en-GB" dirty="0"/>
              <a:t>to tell them </a:t>
            </a:r>
            <a:r>
              <a:rPr lang="en-GB" dirty="0" smtClean="0"/>
              <a:t>apart</a:t>
            </a:r>
          </a:p>
          <a:p>
            <a:r>
              <a:rPr lang="en-GB" b="1" dirty="0"/>
              <a:t>there are several </a:t>
            </a:r>
            <a:r>
              <a:rPr lang="en-GB" b="1" dirty="0" smtClean="0"/>
              <a:t>speakers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013176"/>
            <a:ext cx="1225538" cy="12255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7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Speakers per recording – </a:t>
            </a:r>
            <a:br>
              <a:rPr lang="en-GB" dirty="0" smtClean="0"/>
            </a:br>
            <a:r>
              <a:rPr lang="en-GB" dirty="0" smtClean="0"/>
              <a:t>Spoken BNC2014 (to date)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47</a:t>
            </a:fld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807465"/>
              </p:ext>
            </p:extLst>
          </p:nvPr>
        </p:nvGraphicFramePr>
        <p:xfrm>
          <a:off x="470284" y="1772816"/>
          <a:ext cx="806215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/>
          <p:cNvSpPr/>
          <p:nvPr/>
        </p:nvSpPr>
        <p:spPr>
          <a:xfrm>
            <a:off x="3851920" y="4581128"/>
            <a:ext cx="4824535" cy="18212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54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Investigating speaker identification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‘</a:t>
            </a:r>
            <a:r>
              <a:rPr lang="en-GB" dirty="0"/>
              <a:t>C</a:t>
            </a:r>
            <a:r>
              <a:rPr lang="en-GB" dirty="0" smtClean="0"/>
              <a:t>ertainty’ ≠ </a:t>
            </a:r>
            <a:r>
              <a:rPr lang="en-GB" b="1" dirty="0" smtClean="0"/>
              <a:t>accuracy</a:t>
            </a:r>
            <a:endParaRPr lang="en-GB" dirty="0" smtClean="0"/>
          </a:p>
          <a:p>
            <a:r>
              <a:rPr lang="en-GB" dirty="0" smtClean="0"/>
              <a:t>Ideal = </a:t>
            </a:r>
            <a:r>
              <a:rPr lang="en-GB" b="1" dirty="0" smtClean="0"/>
              <a:t>gold standard</a:t>
            </a:r>
            <a:endParaRPr lang="en-GB" dirty="0" smtClean="0"/>
          </a:p>
          <a:p>
            <a:r>
              <a:rPr lang="en-GB" dirty="0" smtClean="0"/>
              <a:t>This does not exist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149" y="1468778"/>
            <a:ext cx="8229600" cy="3705275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Assessing the Spoken BNC2014 transcripts rather than pilot recordings</a:t>
            </a:r>
          </a:p>
          <a:p>
            <a:pPr lvl="1"/>
            <a:r>
              <a:rPr lang="en-GB" dirty="0" smtClean="0"/>
              <a:t>‘</a:t>
            </a:r>
            <a:r>
              <a:rPr lang="en-GB" dirty="0"/>
              <a:t>Speaker-heavy’ </a:t>
            </a:r>
            <a:r>
              <a:rPr lang="en-GB" dirty="0" smtClean="0"/>
              <a:t>recordings</a:t>
            </a:r>
          </a:p>
          <a:p>
            <a:r>
              <a:rPr lang="en-GB" b="1" dirty="0" smtClean="0"/>
              <a:t>Manufacturing a gold standard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Current work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5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3705275"/>
          </a:xfrm>
        </p:spPr>
        <p:txBody>
          <a:bodyPr>
            <a:normAutofit fontScale="92500" lnSpcReduction="10000"/>
          </a:bodyPr>
          <a:lstStyle/>
          <a:p>
            <a:r>
              <a:rPr lang="en-GB" sz="3000" b="1" dirty="0" smtClean="0"/>
              <a:t>8 speakers</a:t>
            </a:r>
            <a:r>
              <a:rPr lang="en-GB" sz="3000" dirty="0" smtClean="0"/>
              <a:t>, 25 minutes, 775 turns, 4,886 words</a:t>
            </a:r>
          </a:p>
          <a:p>
            <a:r>
              <a:rPr lang="en-GB" sz="3000" dirty="0" smtClean="0"/>
              <a:t>My transcript (‘gold standard’) + </a:t>
            </a:r>
            <a:r>
              <a:rPr lang="en-GB" sz="3000" dirty="0"/>
              <a:t>8</a:t>
            </a:r>
            <a:r>
              <a:rPr lang="en-GB" sz="3000" dirty="0" smtClean="0"/>
              <a:t> ‘test’ transcripts</a:t>
            </a:r>
          </a:p>
          <a:p>
            <a:pPr lvl="1"/>
            <a:r>
              <a:rPr lang="en-GB" sz="2600" dirty="0" smtClean="0"/>
              <a:t>Average distribution </a:t>
            </a:r>
            <a:r>
              <a:rPr lang="en-GB" sz="2600" dirty="0"/>
              <a:t>of code types </a:t>
            </a:r>
            <a:r>
              <a:rPr lang="en-GB" sz="2600" dirty="0" smtClean="0"/>
              <a:t>in each test transcript</a:t>
            </a:r>
            <a:endParaRPr lang="en-GB" sz="2600" dirty="0"/>
          </a:p>
          <a:p>
            <a:pPr lvl="2"/>
            <a:r>
              <a:rPr lang="en-GB" sz="2200" b="1" dirty="0" smtClean="0"/>
              <a:t>CERTAINTY</a:t>
            </a:r>
          </a:p>
          <a:p>
            <a:pPr lvl="1"/>
            <a:r>
              <a:rPr lang="en-GB" sz="2600" dirty="0"/>
              <a:t>Agreement on coding of specific </a:t>
            </a:r>
            <a:r>
              <a:rPr lang="en-GB" sz="2600" dirty="0" smtClean="0"/>
              <a:t>IDs among test transcripts </a:t>
            </a:r>
            <a:endParaRPr lang="en-GB" sz="2600" dirty="0"/>
          </a:p>
          <a:p>
            <a:pPr lvl="2"/>
            <a:r>
              <a:rPr lang="en-GB" sz="2200" b="1" dirty="0"/>
              <a:t>INTER-RATER </a:t>
            </a:r>
            <a:r>
              <a:rPr lang="en-GB" sz="2200" b="1" dirty="0" smtClean="0"/>
              <a:t>AGREEMENT</a:t>
            </a:r>
            <a:endParaRPr lang="en-GB" sz="2200" dirty="0"/>
          </a:p>
          <a:p>
            <a:pPr lvl="1"/>
            <a:r>
              <a:rPr lang="en-GB" sz="2600" dirty="0"/>
              <a:t>Agreement on coding of specific </a:t>
            </a:r>
            <a:r>
              <a:rPr lang="en-GB" sz="2600" dirty="0" smtClean="0"/>
              <a:t>IDs </a:t>
            </a:r>
            <a:r>
              <a:rPr lang="en-GB" sz="2600" dirty="0"/>
              <a:t>codes between </a:t>
            </a:r>
            <a:r>
              <a:rPr lang="en-GB" sz="2600" dirty="0" smtClean="0"/>
              <a:t>test transcripts &amp; gold standard</a:t>
            </a:r>
            <a:endParaRPr lang="en-GB" sz="2600" dirty="0"/>
          </a:p>
          <a:p>
            <a:pPr lvl="2"/>
            <a:r>
              <a:rPr lang="en-GB" sz="2200" b="1" dirty="0" smtClean="0"/>
              <a:t>‘ACCURACY’</a:t>
            </a:r>
            <a:endParaRPr lang="en-GB" sz="22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Manufacturing a gold standard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</a:t>
            </a:r>
            <a:r>
              <a:rPr lang="en-GB" dirty="0" smtClean="0"/>
              <a:t>ertainty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51</a:t>
            </a:fld>
            <a:endParaRPr lang="en-GB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079492"/>
              </p:ext>
            </p:extLst>
          </p:nvPr>
        </p:nvGraphicFramePr>
        <p:xfrm>
          <a:off x="471708" y="1484784"/>
          <a:ext cx="8204748" cy="468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19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</a:t>
            </a:r>
            <a:r>
              <a:rPr lang="en-GB" dirty="0" smtClean="0"/>
              <a:t>nter-</a:t>
            </a:r>
            <a:r>
              <a:rPr lang="en-GB" dirty="0" err="1" smtClean="0"/>
              <a:t>rater</a:t>
            </a:r>
            <a:r>
              <a:rPr lang="en-GB" dirty="0" smtClean="0"/>
              <a:t> agreement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52</a:t>
            </a:fld>
            <a:endParaRPr lang="en-GB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775 turns considered across all 8 transcribers</a:t>
            </a:r>
          </a:p>
          <a:p>
            <a:r>
              <a:rPr lang="en-GB" dirty="0" smtClean="0"/>
              <a:t>Average agreement </a:t>
            </a:r>
            <a:r>
              <a:rPr lang="en-GB" b="1" dirty="0" smtClean="0"/>
              <a:t>51.5%</a:t>
            </a:r>
          </a:p>
          <a:p>
            <a:r>
              <a:rPr lang="en-GB" dirty="0" smtClean="0"/>
              <a:t>Fleiss’ kappa </a:t>
            </a:r>
            <a:r>
              <a:rPr lang="en-GB" b="1" dirty="0" smtClean="0"/>
              <a:t>0.46</a:t>
            </a:r>
            <a:endParaRPr lang="en-GB" dirty="0" smtClean="0"/>
          </a:p>
          <a:p>
            <a:r>
              <a:rPr lang="en-GB" dirty="0" smtClean="0"/>
              <a:t>Only moderate strength agreement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10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GB" dirty="0" smtClean="0"/>
              <a:t>775 turns considered across all 8 transcribers</a:t>
            </a:r>
          </a:p>
          <a:p>
            <a:r>
              <a:rPr lang="en-GB" dirty="0" smtClean="0"/>
              <a:t>Average accuracy </a:t>
            </a:r>
            <a:r>
              <a:rPr lang="en-GB" b="1" dirty="0" smtClean="0"/>
              <a:t>58.1%</a:t>
            </a:r>
          </a:p>
          <a:p>
            <a:r>
              <a:rPr lang="en-GB" dirty="0" smtClean="0"/>
              <a:t>Cohen’s kappa 0.54 = moderate strength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</a:t>
            </a:r>
            <a:r>
              <a:rPr lang="en-GB" dirty="0" smtClean="0"/>
              <a:t>ccuracy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53</a:t>
            </a:fld>
            <a:endParaRPr lang="en-GB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36115"/>
              </p:ext>
            </p:extLst>
          </p:nvPr>
        </p:nvGraphicFramePr>
        <p:xfrm>
          <a:off x="1691680" y="2852936"/>
          <a:ext cx="604867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51720" y="4005064"/>
            <a:ext cx="55446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53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Speaker identification – consolidating the evidence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Manufactured gold standard</a:t>
            </a:r>
          </a:p>
          <a:p>
            <a:r>
              <a:rPr lang="en-GB" dirty="0" smtClean="0"/>
              <a:t>Certainty = high</a:t>
            </a:r>
          </a:p>
          <a:p>
            <a:r>
              <a:rPr lang="en-GB" dirty="0" smtClean="0"/>
              <a:t>Inter-</a:t>
            </a:r>
            <a:r>
              <a:rPr lang="en-GB" dirty="0" err="1" smtClean="0"/>
              <a:t>rater</a:t>
            </a:r>
            <a:r>
              <a:rPr lang="en-GB" dirty="0" smtClean="0"/>
              <a:t> agreement = low</a:t>
            </a:r>
          </a:p>
          <a:p>
            <a:r>
              <a:rPr lang="en-GB" dirty="0" smtClean="0"/>
              <a:t>Accuracy just over 50%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Speaker identification – </a:t>
            </a:r>
            <a:r>
              <a:rPr lang="en-GB" dirty="0"/>
              <a:t>consolidating the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Accuracy of speaker identification in speaker-heavy recordings in </a:t>
            </a:r>
            <a:r>
              <a:rPr lang="en-GB" b="1" dirty="0" smtClean="0"/>
              <a:t>the Spoken BNC2014 </a:t>
            </a:r>
            <a:r>
              <a:rPr lang="en-GB" dirty="0" smtClean="0"/>
              <a:t>is very likely to be low</a:t>
            </a:r>
          </a:p>
          <a:p>
            <a:endParaRPr lang="en-GB" dirty="0"/>
          </a:p>
          <a:p>
            <a:r>
              <a:rPr lang="en-GB" dirty="0" smtClean="0"/>
              <a:t>How do we plan to ameliorate this?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3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en-GB" dirty="0" smtClean="0"/>
              <a:t>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Put </a:t>
            </a:r>
            <a:r>
              <a:rPr lang="en-GB" dirty="0"/>
              <a:t>appropriate warning label on finished corpus, ability to exclude ‘high risk’ </a:t>
            </a:r>
            <a:r>
              <a:rPr lang="en-GB" dirty="0" smtClean="0"/>
              <a:t>recordings</a:t>
            </a:r>
          </a:p>
          <a:p>
            <a:pPr lvl="1"/>
            <a:r>
              <a:rPr lang="en-GB" dirty="0" smtClean="0"/>
              <a:t>Corpus manuals</a:t>
            </a:r>
          </a:p>
          <a:p>
            <a:pPr lvl="1"/>
            <a:r>
              <a:rPr lang="en-GB" dirty="0" smtClean="0"/>
              <a:t>Text-level metadata</a:t>
            </a:r>
          </a:p>
          <a:p>
            <a:pPr lvl="1"/>
            <a:r>
              <a:rPr lang="en-GB" dirty="0" smtClean="0"/>
              <a:t>Utterance-level metadata</a:t>
            </a:r>
          </a:p>
          <a:p>
            <a:r>
              <a:rPr lang="en-GB" dirty="0" smtClean="0"/>
              <a:t>Check that ‘speaker-light’ recordings (c. 80% of corpus) are not affected by this problem</a:t>
            </a:r>
          </a:p>
          <a:p>
            <a:r>
              <a:rPr lang="en-GB" dirty="0" smtClean="0"/>
              <a:t>Argue that this is worth paying attention to</a:t>
            </a:r>
          </a:p>
          <a:p>
            <a:pPr lvl="1"/>
            <a:r>
              <a:rPr lang="en-GB" b="1" dirty="0" smtClean="0"/>
              <a:t>Historical assessment of implications for previous spoken corpora/research</a:t>
            </a:r>
            <a:endParaRPr lang="en-GB" b="1" dirty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0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We may end up saying…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Accuracy of speaker identification in speaker-heavy recordings in </a:t>
            </a:r>
            <a:r>
              <a:rPr lang="en-GB" b="1" strike="sngStrike" dirty="0" smtClean="0"/>
              <a:t>the Spoken BNC2014 </a:t>
            </a:r>
            <a:r>
              <a:rPr lang="en-GB" b="1" dirty="0" smtClean="0"/>
              <a:t> spoken corpora </a:t>
            </a:r>
            <a:r>
              <a:rPr lang="en-GB" dirty="0" smtClean="0"/>
              <a:t>is very likely to be low</a:t>
            </a:r>
          </a:p>
          <a:p>
            <a:r>
              <a:rPr lang="en-GB" dirty="0" smtClean="0"/>
              <a:t>Studies that have been produced with blind faith in the accuracy of speaker identification should be revised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Early Access Data Grants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Early access to 5 million words of data</a:t>
            </a:r>
          </a:p>
          <a:p>
            <a:r>
              <a:rPr lang="en-GB" dirty="0" smtClean="0"/>
              <a:t>Proposals for first Spoken BNC2014 research</a:t>
            </a:r>
          </a:p>
          <a:p>
            <a:r>
              <a:rPr lang="en-GB" dirty="0" smtClean="0"/>
              <a:t>Access in February 2016</a:t>
            </a:r>
          </a:p>
          <a:p>
            <a:r>
              <a:rPr lang="en-GB" dirty="0" smtClean="0"/>
              <a:t>Submit work October 2016</a:t>
            </a:r>
          </a:p>
          <a:p>
            <a:endParaRPr lang="en-GB" dirty="0"/>
          </a:p>
          <a:p>
            <a:r>
              <a:rPr lang="en-GB" b="1" u="sng" dirty="0" smtClean="0"/>
              <a:t>Deadline: Friday 11</a:t>
            </a:r>
            <a:r>
              <a:rPr lang="en-GB" b="1" u="sng" baseline="30000" dirty="0" smtClean="0"/>
              <a:t>th</a:t>
            </a:r>
            <a:r>
              <a:rPr lang="en-GB" b="1" u="sng" dirty="0" smtClean="0"/>
              <a:t> December!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4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400" dirty="0"/>
              <a:t>Cohen, J. (1960). A coefficient of agreement for nominal scales. </a:t>
            </a:r>
            <a:r>
              <a:rPr lang="en-GB" sz="1400" i="1" dirty="0"/>
              <a:t>Educational and Psychological Measurement, 20</a:t>
            </a:r>
            <a:r>
              <a:rPr lang="en-GB" sz="1400" dirty="0"/>
              <a:t>(1), 37-46</a:t>
            </a:r>
            <a:r>
              <a:rPr lang="en-GB" sz="1400" dirty="0" smtClean="0"/>
              <a:t>.</a:t>
            </a:r>
          </a:p>
          <a:p>
            <a:r>
              <a:rPr lang="en-GB" sz="1400" dirty="0" err="1" smtClean="0"/>
              <a:t>Crowdy</a:t>
            </a:r>
            <a:r>
              <a:rPr lang="en-GB" sz="1400" dirty="0"/>
              <a:t>, S. (1994). Spoken Corpus Transcription. Literary and Linguistic Computing, 9(1), 25-28.</a:t>
            </a:r>
          </a:p>
          <a:p>
            <a:r>
              <a:rPr lang="en-GB" sz="1400" dirty="0"/>
              <a:t>Fleiss, J.L. (1971). Measuring nominal scale agreement among many raters. </a:t>
            </a:r>
            <a:r>
              <a:rPr lang="en-GB" sz="1400" i="1" dirty="0"/>
              <a:t>Psychological Bulletin, 76</a:t>
            </a:r>
            <a:r>
              <a:rPr lang="en-GB" sz="1400" dirty="0"/>
              <a:t>(5), 378-382</a:t>
            </a:r>
            <a:r>
              <a:rPr lang="en-GB" sz="1400" dirty="0" smtClean="0"/>
              <a:t>.</a:t>
            </a:r>
          </a:p>
          <a:p>
            <a:r>
              <a:rPr lang="en-GB" sz="1400" dirty="0" smtClean="0"/>
              <a:t>Gablasova</a:t>
            </a:r>
            <a:r>
              <a:rPr lang="en-GB" sz="1400" dirty="0"/>
              <a:t>, D., Brezina, V., McEnery, T. &amp; Boyd, E. (under review) Epistemic stance in spoken L2 English: The effect of task type and speaker style, submitted to Applied Linguistics.</a:t>
            </a:r>
          </a:p>
          <a:p>
            <a:r>
              <a:rPr lang="en-GB" sz="1400" dirty="0"/>
              <a:t>Hardie, A. (2014). Modest XML for corpora: not a standard, but a suggestion. ICAME Journal, 38, 73-103</a:t>
            </a:r>
            <a:r>
              <a:rPr lang="en-GB" sz="1400" dirty="0" smtClean="0"/>
              <a:t>.</a:t>
            </a:r>
          </a:p>
          <a:p>
            <a:r>
              <a:rPr lang="en-GB" sz="1400" dirty="0" err="1"/>
              <a:t>Hasund</a:t>
            </a:r>
            <a:r>
              <a:rPr lang="en-GB" sz="1400" dirty="0"/>
              <a:t>, K. (1998). Protecting the innocent: The issue of informants' anonymity in the COLT corpus. In A. </a:t>
            </a:r>
            <a:r>
              <a:rPr lang="en-GB" sz="1400" dirty="0" err="1"/>
              <a:t>Renouf</a:t>
            </a:r>
            <a:r>
              <a:rPr lang="en-GB" sz="1400" dirty="0"/>
              <a:t> (Ed.), </a:t>
            </a:r>
            <a:r>
              <a:rPr lang="en-GB" sz="1400" i="1" dirty="0"/>
              <a:t>Explorations in corpus linguistics</a:t>
            </a:r>
            <a:r>
              <a:rPr lang="en-GB" sz="1400" dirty="0"/>
              <a:t> (pp. 13-28). Amsterdam: </a:t>
            </a:r>
            <a:r>
              <a:rPr lang="en-GB" sz="1400" dirty="0" err="1"/>
              <a:t>Rodopi</a:t>
            </a:r>
            <a:r>
              <a:rPr lang="en-GB" sz="1400" dirty="0" smtClean="0"/>
              <a:t>.</a:t>
            </a:r>
            <a:endParaRPr lang="en-GB" sz="1400" dirty="0"/>
          </a:p>
          <a:p>
            <a:r>
              <a:rPr lang="en-GB" sz="1400" dirty="0"/>
              <a:t>Leech, G. (1993). 100 million words of English. English Today, 9-15. </a:t>
            </a:r>
            <a:r>
              <a:rPr lang="en-GB" sz="1400" dirty="0" smtClean="0"/>
              <a:t>doi:10.1017/S0266078400006854</a:t>
            </a:r>
          </a:p>
          <a:p>
            <a:r>
              <a:rPr lang="en-GB" sz="1400" dirty="0"/>
              <a:t>Leech, G. </a:t>
            </a:r>
            <a:r>
              <a:rPr lang="en-GB" sz="1400" dirty="0" smtClean="0"/>
              <a:t>(2003). Modals </a:t>
            </a:r>
            <a:r>
              <a:rPr lang="en-GB" sz="1400" dirty="0"/>
              <a:t>on the move: The English modal auxiliaries </a:t>
            </a:r>
            <a:r>
              <a:rPr lang="en-GB" sz="1400" dirty="0" smtClean="0"/>
              <a:t>1961–1992. </a:t>
            </a:r>
            <a:r>
              <a:rPr lang="en-GB" sz="1400" dirty="0"/>
              <a:t>In R. </a:t>
            </a:r>
            <a:r>
              <a:rPr lang="en-GB" sz="1400" dirty="0" err="1" smtClean="0"/>
              <a:t>Facchinetti</a:t>
            </a:r>
            <a:r>
              <a:rPr lang="en-GB" sz="1400" dirty="0" smtClean="0"/>
              <a:t>, F</a:t>
            </a:r>
            <a:r>
              <a:rPr lang="en-GB" sz="1400" dirty="0"/>
              <a:t>. R. Palmer &amp; M. Krug (Eds.), </a:t>
            </a:r>
            <a:r>
              <a:rPr lang="en-GB" sz="1400" dirty="0" smtClean="0"/>
              <a:t>Modality </a:t>
            </a:r>
            <a:r>
              <a:rPr lang="en-GB" sz="1400" dirty="0"/>
              <a:t>in Contemporary </a:t>
            </a:r>
            <a:r>
              <a:rPr lang="en-GB" sz="1400" dirty="0" smtClean="0"/>
              <a:t>English. </a:t>
            </a:r>
            <a:r>
              <a:rPr lang="en-GB" sz="1400" dirty="0"/>
              <a:t>Berlin/New York: </a:t>
            </a:r>
            <a:r>
              <a:rPr lang="en-GB" sz="1400" dirty="0" smtClean="0"/>
              <a:t>Mouton de </a:t>
            </a:r>
            <a:r>
              <a:rPr lang="en-GB" sz="1400" dirty="0" err="1" smtClean="0"/>
              <a:t>Gruyter</a:t>
            </a:r>
            <a:r>
              <a:rPr lang="en-GB" sz="1400" dirty="0"/>
              <a:t>, </a:t>
            </a:r>
            <a:r>
              <a:rPr lang="en-GB" sz="1400" dirty="0" smtClean="0"/>
              <a:t>223–240</a:t>
            </a:r>
          </a:p>
          <a:p>
            <a:r>
              <a:rPr lang="en-GB" sz="1400" dirty="0" smtClean="0"/>
              <a:t>Love, R. (2014). Methodological issues in the compilation of spoken corpora: the </a:t>
            </a:r>
            <a:r>
              <a:rPr lang="en-GB" sz="1400" i="1" dirty="0" smtClean="0"/>
              <a:t>Spoken BNC2014</a:t>
            </a:r>
            <a:r>
              <a:rPr lang="en-GB" sz="1400" dirty="0" smtClean="0"/>
              <a:t> pilot study. Lancaster University: unpublished Masters dissertation.</a:t>
            </a:r>
            <a:endParaRPr lang="en-GB" sz="14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b="1" dirty="0" smtClean="0"/>
              <a:t>r.m.love@lancaster.ac.uk</a:t>
            </a:r>
          </a:p>
          <a:p>
            <a:pPr marL="0" indent="0" algn="ctr">
              <a:buNone/>
            </a:pPr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60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3258</TotalTime>
  <Words>3024</Words>
  <Application>Microsoft Office PowerPoint</Application>
  <PresentationFormat>On-screen Show (4:3)</PresentationFormat>
  <Paragraphs>623</Paragraphs>
  <Slides>60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Robbie Love - UCREL CRS March 20th 2015</vt:lpstr>
      <vt:lpstr>The Spoken BNC2014: project overview and methodological issues</vt:lpstr>
      <vt:lpstr>The original BNC (1994)</vt:lpstr>
      <vt:lpstr>The original Spoken BNC (1994)</vt:lpstr>
      <vt:lpstr>Today’s talk</vt:lpstr>
      <vt:lpstr>Why build a new Spoken BNC?</vt:lpstr>
      <vt:lpstr>Why build a new Spoken BNC?</vt:lpstr>
      <vt:lpstr>Why make a new one now?</vt:lpstr>
      <vt:lpstr>The Spoken BNC2014</vt:lpstr>
      <vt:lpstr>The Spoken BNC2014</vt:lpstr>
      <vt:lpstr>Getting started &amp; scaling up</vt:lpstr>
      <vt:lpstr>PowerPoint Presentation</vt:lpstr>
      <vt:lpstr>PowerPoint Presentation</vt:lpstr>
      <vt:lpstr>Social media campaigns</vt:lpstr>
      <vt:lpstr>(Methodological) comparison to the original</vt:lpstr>
      <vt:lpstr>Recordings</vt:lpstr>
      <vt:lpstr>Metadata</vt:lpstr>
      <vt:lpstr>The question of region</vt:lpstr>
      <vt:lpstr>So far…</vt:lpstr>
      <vt:lpstr>Conversational topics</vt:lpstr>
      <vt:lpstr>Summary so far</vt:lpstr>
      <vt:lpstr>Transcription scheme development</vt:lpstr>
      <vt:lpstr>Why not simply reuse the original transcription scheme?</vt:lpstr>
      <vt:lpstr>Why not simply reuse the original?</vt:lpstr>
      <vt:lpstr>How we investigated the issues</vt:lpstr>
      <vt:lpstr>Investigating transcription</vt:lpstr>
      <vt:lpstr>Investigating transcription</vt:lpstr>
      <vt:lpstr>Investigating transcription</vt:lpstr>
      <vt:lpstr>Investigating transcription</vt:lpstr>
      <vt:lpstr>Investigating transcription</vt:lpstr>
      <vt:lpstr>Issues investigated in the pilot study</vt:lpstr>
      <vt:lpstr>Issues investigated in the pilot study</vt:lpstr>
      <vt:lpstr>Issues investigated in the pilot study</vt:lpstr>
      <vt:lpstr>Resulting scheme</vt:lpstr>
      <vt:lpstr>The bird’s eye view</vt:lpstr>
      <vt:lpstr>The bird’s eye view</vt:lpstr>
      <vt:lpstr>Comparison: 1994 and new</vt:lpstr>
      <vt:lpstr>eXtensible Markup Language (XML)</vt:lpstr>
      <vt:lpstr>Comparison between original and new</vt:lpstr>
      <vt:lpstr>Annotation</vt:lpstr>
      <vt:lpstr>Speaker identification</vt:lpstr>
      <vt:lpstr>Speaker identification  = who said that?</vt:lpstr>
      <vt:lpstr>Speaker identification  = who said that?</vt:lpstr>
      <vt:lpstr>Distribution of ID types –  pilot study (Love 2014)</vt:lpstr>
      <vt:lpstr>Speaker identification</vt:lpstr>
      <vt:lpstr> Major assumption</vt:lpstr>
      <vt:lpstr>Major assumption</vt:lpstr>
      <vt:lpstr>Speakers per recording –  Spoken BNC2014 (to date)</vt:lpstr>
      <vt:lpstr>Investigating speaker identification</vt:lpstr>
      <vt:lpstr>Current work</vt:lpstr>
      <vt:lpstr>Manufacturing a gold standard</vt:lpstr>
      <vt:lpstr>Certainty</vt:lpstr>
      <vt:lpstr>Inter-rater agreement</vt:lpstr>
      <vt:lpstr>Accuracy</vt:lpstr>
      <vt:lpstr>Speaker identification – consolidating the evidence</vt:lpstr>
      <vt:lpstr>Speaker identification – consolidating the evidence</vt:lpstr>
      <vt:lpstr>Next steps</vt:lpstr>
      <vt:lpstr>We may end up saying…</vt:lpstr>
      <vt:lpstr>Early Access Data Grants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320</cp:revision>
  <cp:lastPrinted>2015-12-02T09:43:35Z</cp:lastPrinted>
  <dcterms:created xsi:type="dcterms:W3CDTF">2015-03-10T11:45:33Z</dcterms:created>
  <dcterms:modified xsi:type="dcterms:W3CDTF">2015-12-02T09:49:42Z</dcterms:modified>
</cp:coreProperties>
</file>