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363" r:id="rId3"/>
    <p:sldId id="373" r:id="rId4"/>
    <p:sldId id="401" r:id="rId5"/>
    <p:sldId id="519" r:id="rId6"/>
    <p:sldId id="552" r:id="rId7"/>
    <p:sldId id="526" r:id="rId8"/>
    <p:sldId id="549" r:id="rId9"/>
    <p:sldId id="545" r:id="rId10"/>
    <p:sldId id="504" r:id="rId11"/>
    <p:sldId id="506" r:id="rId12"/>
    <p:sldId id="553" r:id="rId13"/>
    <p:sldId id="550" r:id="rId14"/>
    <p:sldId id="551" r:id="rId15"/>
    <p:sldId id="508" r:id="rId16"/>
    <p:sldId id="510" r:id="rId17"/>
    <p:sldId id="512" r:id="rId18"/>
    <p:sldId id="514" r:id="rId19"/>
    <p:sldId id="517" r:id="rId20"/>
    <p:sldId id="527" r:id="rId21"/>
    <p:sldId id="532" r:id="rId22"/>
    <p:sldId id="528" r:id="rId23"/>
    <p:sldId id="530" r:id="rId24"/>
    <p:sldId id="398" r:id="rId25"/>
    <p:sldId id="339" r:id="rId2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bie Love" initials="RML" lastIdx="2" clrIdx="0"/>
  <p:cmAuthor id="1" name="Robbie Love" initials="RL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1" autoAdjust="0"/>
    <p:restoredTop sz="94458" autoAdjust="0"/>
  </p:normalViewPr>
  <p:slideViewPr>
    <p:cSldViewPr>
      <p:cViewPr varScale="1">
        <p:scale>
          <a:sx n="62" d="100"/>
          <a:sy n="62" d="100"/>
        </p:scale>
        <p:origin x="163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684" y="-84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verm\Dropbox\University\03%20CASS\Spoken%20BNC2014\PhD%20Draft\07%20Linguistic%20Analysis\BLW%20lis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verm\Dropbox\University\03%20CASS\Spoken%20BNC2014\PhD%20Draft\07%20Linguistic%20Analysis\Manual%20annotati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verm\Dropbox\University\03%20CASS\Spoken%20BNC2014\PhD%20Draft\07%20Linguistic%20Analysis\Manual%20annotatio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verm\Dropbox\University\03%20CASS\Spoken%20BNC2014\PhD%20Draft\07%20Linguistic%20Analysis\Manual%20annotatio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Work\20160325%20SSS7%20Lyon%20abstract\Swearing%20abstrac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Sheet2!$C$35</c:f>
              <c:strCache>
                <c:ptCount val="1"/>
                <c:pt idx="0">
                  <c:v>Spoken BNC1994DS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Sheet2!$B$36:$B$39</c:f>
              <c:strCache>
                <c:ptCount val="4"/>
                <c:pt idx="0">
                  <c:v>mild</c:v>
                </c:pt>
                <c:pt idx="1">
                  <c:v>medium</c:v>
                </c:pt>
                <c:pt idx="2">
                  <c:v>strong</c:v>
                </c:pt>
                <c:pt idx="3">
                  <c:v>strongest</c:v>
                </c:pt>
              </c:strCache>
            </c:strRef>
          </c:cat>
          <c:val>
            <c:numRef>
              <c:f>Sheet2!$C$36:$C$39</c:f>
              <c:numCache>
                <c:formatCode>General</c:formatCode>
                <c:ptCount val="4"/>
                <c:pt idx="0">
                  <c:v>1551.6521076724121</c:v>
                </c:pt>
                <c:pt idx="1">
                  <c:v>465.43580764778437</c:v>
                </c:pt>
                <c:pt idx="2">
                  <c:v>274.99399260766694</c:v>
                </c:pt>
                <c:pt idx="3">
                  <c:v>606.02374440514859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7A-4454-96F7-BDB8BB6E8671}"/>
            </c:ext>
          </c:extLst>
        </c:ser>
        <c:ser>
          <c:idx val="1"/>
          <c:order val="1"/>
          <c:tx>
            <c:strRef>
              <c:f>Sheet2!$D$35</c:f>
              <c:strCache>
                <c:ptCount val="1"/>
                <c:pt idx="0">
                  <c:v>Spoken BNC2014S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Sheet2!$B$36:$B$39</c:f>
              <c:strCache>
                <c:ptCount val="4"/>
                <c:pt idx="0">
                  <c:v>mild</c:v>
                </c:pt>
                <c:pt idx="1">
                  <c:v>medium</c:v>
                </c:pt>
                <c:pt idx="2">
                  <c:v>strong</c:v>
                </c:pt>
                <c:pt idx="3">
                  <c:v>strongest</c:v>
                </c:pt>
              </c:strCache>
            </c:strRef>
          </c:cat>
          <c:val>
            <c:numRef>
              <c:f>Sheet2!$D$36:$D$39</c:f>
              <c:numCache>
                <c:formatCode>General</c:formatCode>
                <c:ptCount val="4"/>
                <c:pt idx="0">
                  <c:v>1067.8226044723683</c:v>
                </c:pt>
                <c:pt idx="1">
                  <c:v>660.44640163201052</c:v>
                </c:pt>
                <c:pt idx="2">
                  <c:v>175.18638348696072</c:v>
                </c:pt>
                <c:pt idx="3">
                  <c:v>585.48583944867448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A7A-4454-96F7-BDB8BB6E8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141872"/>
        <c:axId val="274136776"/>
      </c:barChart>
      <c:catAx>
        <c:axId val="27414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36776"/>
        <c:crosses val="autoZero"/>
        <c:auto val="1"/>
        <c:lblAlgn val="ctr"/>
        <c:lblOffset val="100"/>
        <c:noMultiLvlLbl val="0"/>
      </c:catAx>
      <c:valAx>
        <c:axId val="27413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4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'fuck (for pres)'!$W$44</c:f>
              <c:strCache>
                <c:ptCount val="1"/>
                <c:pt idx="0">
                  <c:v>Spoken BNC1994DS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'fuck (for pres)'!$V$45:$V$46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'fuck (for pres)'!$W$45:$W$46</c:f>
              <c:numCache>
                <c:formatCode>General</c:formatCode>
                <c:ptCount val="2"/>
                <c:pt idx="0">
                  <c:v>136.38</c:v>
                </c:pt>
                <c:pt idx="1">
                  <c:v>361.73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4D9-4E6D-802C-71A3D086F3A9}"/>
            </c:ext>
          </c:extLst>
        </c:ser>
        <c:ser>
          <c:idx val="1"/>
          <c:order val="1"/>
          <c:tx>
            <c:strRef>
              <c:f>'fuck (for pres)'!$X$44</c:f>
              <c:strCache>
                <c:ptCount val="1"/>
                <c:pt idx="0">
                  <c:v>Spoken BNC2014S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'fuck (for pres)'!$V$45:$V$46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'fuck (for pres)'!$X$45:$X$46</c:f>
              <c:numCache>
                <c:formatCode>0.0</c:formatCode>
                <c:ptCount val="2"/>
                <c:pt idx="0" formatCode="General">
                  <c:v>561.13319999999999</c:v>
                </c:pt>
                <c:pt idx="1">
                  <c:v>561.24059999999997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4D9-4E6D-802C-71A3D086F3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139912"/>
        <c:axId val="274140304"/>
      </c:barChart>
      <c:catAx>
        <c:axId val="274139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40304"/>
        <c:crosses val="autoZero"/>
        <c:auto val="1"/>
        <c:lblAlgn val="ctr"/>
        <c:lblOffset val="100"/>
        <c:noMultiLvlLbl val="0"/>
      </c:catAx>
      <c:valAx>
        <c:axId val="27414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39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'fuck (for pres)'!$W$13</c:f>
              <c:strCache>
                <c:ptCount val="1"/>
                <c:pt idx="0">
                  <c:v>Spoken BNC1994DS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'fuck (for pres)'!$V$14:$V$19</c:f>
              <c:strCache>
                <c:ptCount val="6"/>
                <c:pt idx="0">
                  <c:v>0-14</c:v>
                </c:pt>
                <c:pt idx="1">
                  <c:v>15-24</c:v>
                </c:pt>
                <c:pt idx="2">
                  <c:v>25-34</c:v>
                </c:pt>
                <c:pt idx="3">
                  <c:v>35-44</c:v>
                </c:pt>
                <c:pt idx="4">
                  <c:v>45-59</c:v>
                </c:pt>
                <c:pt idx="5">
                  <c:v>60+</c:v>
                </c:pt>
              </c:strCache>
            </c:strRef>
          </c:cat>
          <c:val>
            <c:numRef>
              <c:f>'fuck (for pres)'!$W$14:$W$19</c:f>
              <c:numCache>
                <c:formatCode>General</c:formatCode>
                <c:ptCount val="6"/>
                <c:pt idx="0">
                  <c:v>851.01</c:v>
                </c:pt>
                <c:pt idx="1">
                  <c:v>1549.26</c:v>
                </c:pt>
                <c:pt idx="2">
                  <c:v>618.65</c:v>
                </c:pt>
                <c:pt idx="3">
                  <c:v>74.989999999999995</c:v>
                </c:pt>
                <c:pt idx="4">
                  <c:v>138.86000000000001</c:v>
                </c:pt>
                <c:pt idx="5">
                  <c:v>18.71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DA5-416F-B42F-ECE8CC900911}"/>
            </c:ext>
          </c:extLst>
        </c:ser>
        <c:ser>
          <c:idx val="1"/>
          <c:order val="1"/>
          <c:tx>
            <c:strRef>
              <c:f>'fuck (for pres)'!$X$13</c:f>
              <c:strCache>
                <c:ptCount val="1"/>
                <c:pt idx="0">
                  <c:v>Spoken BNC2014S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'fuck (for pres)'!$V$14:$V$19</c:f>
              <c:strCache>
                <c:ptCount val="6"/>
                <c:pt idx="0">
                  <c:v>0-14</c:v>
                </c:pt>
                <c:pt idx="1">
                  <c:v>15-24</c:v>
                </c:pt>
                <c:pt idx="2">
                  <c:v>25-34</c:v>
                </c:pt>
                <c:pt idx="3">
                  <c:v>35-44</c:v>
                </c:pt>
                <c:pt idx="4">
                  <c:v>45-59</c:v>
                </c:pt>
                <c:pt idx="5">
                  <c:v>60+</c:v>
                </c:pt>
              </c:strCache>
            </c:strRef>
          </c:cat>
          <c:val>
            <c:numRef>
              <c:f>'fuck (for pres)'!$X$14:$X$19</c:f>
              <c:numCache>
                <c:formatCode>General</c:formatCode>
                <c:ptCount val="6"/>
                <c:pt idx="0">
                  <c:v>0</c:v>
                </c:pt>
                <c:pt idx="1">
                  <c:v>1150.4044162167354</c:v>
                </c:pt>
                <c:pt idx="2">
                  <c:v>821.37288054205555</c:v>
                </c:pt>
                <c:pt idx="3">
                  <c:v>490.47907010042638</c:v>
                </c:pt>
                <c:pt idx="4">
                  <c:v>109.86908530197897</c:v>
                </c:pt>
                <c:pt idx="5">
                  <c:v>84.037778213529222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DA5-416F-B42F-ECE8CC900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297584"/>
        <c:axId val="272296016"/>
      </c:barChart>
      <c:catAx>
        <c:axId val="2722975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Age</a:t>
                </a:r>
                <a:r>
                  <a:rPr lang="en-GB" baseline="0"/>
                  <a:t> group</a:t>
                </a:r>
                <a:endParaRPr lang="en-GB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96016"/>
        <c:crosses val="autoZero"/>
        <c:auto val="1"/>
        <c:lblAlgn val="ctr"/>
        <c:lblOffset val="100"/>
        <c:noMultiLvlLbl val="0"/>
      </c:catAx>
      <c:valAx>
        <c:axId val="27229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9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'fuck (for pres)'!$W$73</c:f>
              <c:strCache>
                <c:ptCount val="1"/>
                <c:pt idx="0">
                  <c:v>Spoken BNC1994DS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'fuck (for pres)'!$V$74:$V$77</c:f>
              <c:strCache>
                <c:ptCount val="4"/>
                <c:pt idx="0">
                  <c:v>AB</c:v>
                </c:pt>
                <c:pt idx="1">
                  <c:v>C1</c:v>
                </c:pt>
                <c:pt idx="2">
                  <c:v>C2</c:v>
                </c:pt>
                <c:pt idx="3">
                  <c:v>DE</c:v>
                </c:pt>
              </c:strCache>
            </c:strRef>
          </c:cat>
          <c:val>
            <c:numRef>
              <c:f>'fuck (for pres)'!$W$74:$W$77</c:f>
              <c:numCache>
                <c:formatCode>General</c:formatCode>
                <c:ptCount val="4"/>
                <c:pt idx="0">
                  <c:v>433.4</c:v>
                </c:pt>
                <c:pt idx="1">
                  <c:v>107.51</c:v>
                </c:pt>
                <c:pt idx="2">
                  <c:v>735.05</c:v>
                </c:pt>
                <c:pt idx="3">
                  <c:v>970.81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17B-40F7-A129-8373786A211E}"/>
            </c:ext>
          </c:extLst>
        </c:ser>
        <c:ser>
          <c:idx val="1"/>
          <c:order val="1"/>
          <c:tx>
            <c:strRef>
              <c:f>'fuck (for pres)'!$X$73</c:f>
              <c:strCache>
                <c:ptCount val="1"/>
                <c:pt idx="0">
                  <c:v>Spoken BNC2014S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'fuck (for pres)'!$V$74:$V$77</c:f>
              <c:strCache>
                <c:ptCount val="4"/>
                <c:pt idx="0">
                  <c:v>AB</c:v>
                </c:pt>
                <c:pt idx="1">
                  <c:v>C1</c:v>
                </c:pt>
                <c:pt idx="2">
                  <c:v>C2</c:v>
                </c:pt>
                <c:pt idx="3">
                  <c:v>DE</c:v>
                </c:pt>
              </c:strCache>
            </c:strRef>
          </c:cat>
          <c:val>
            <c:numRef>
              <c:f>'fuck (for pres)'!$X$74:$X$77</c:f>
              <c:numCache>
                <c:formatCode>General</c:formatCode>
                <c:ptCount val="4"/>
                <c:pt idx="0">
                  <c:v>459.26</c:v>
                </c:pt>
                <c:pt idx="1">
                  <c:v>345.18</c:v>
                </c:pt>
                <c:pt idx="2">
                  <c:v>1053.72</c:v>
                </c:pt>
                <c:pt idx="3">
                  <c:v>793.18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17B-40F7-A129-8373786A21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297192"/>
        <c:axId val="272297976"/>
      </c:barChart>
      <c:catAx>
        <c:axId val="272297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97976"/>
        <c:crosses val="autoZero"/>
        <c:auto val="1"/>
        <c:lblAlgn val="ctr"/>
        <c:lblOffset val="100"/>
        <c:noMultiLvlLbl val="0"/>
      </c:catAx>
      <c:valAx>
        <c:axId val="27229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9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Sheet1!$D$33:$D$42</c:f>
              <c:strCache>
                <c:ptCount val="10"/>
                <c:pt idx="0">
                  <c:v>1.1</c:v>
                </c:pt>
                <c:pt idx="1">
                  <c:v>1.2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Uncat</c:v>
                </c:pt>
              </c:strCache>
            </c:strRef>
          </c:cat>
          <c:val>
            <c:numRef>
              <c:f>Sheet1!$G$33:$G$42</c:f>
              <c:numCache>
                <c:formatCode>General</c:formatCode>
                <c:ptCount val="10"/>
                <c:pt idx="0">
                  <c:v>48.942834768989819</c:v>
                </c:pt>
                <c:pt idx="1">
                  <c:v>281.89171021532195</c:v>
                </c:pt>
                <c:pt idx="2">
                  <c:v>607.161705844165</c:v>
                </c:pt>
                <c:pt idx="3">
                  <c:v>155.49887642580143</c:v>
                </c:pt>
                <c:pt idx="4">
                  <c:v>1392.3348303549928</c:v>
                </c:pt>
                <c:pt idx="5">
                  <c:v>1053.7067899575293</c:v>
                </c:pt>
                <c:pt idx="6">
                  <c:v>511.33240441279867</c:v>
                </c:pt>
                <c:pt idx="7">
                  <c:v>569.44788313939102</c:v>
                </c:pt>
                <c:pt idx="8">
                  <c:v>245.28572796017997</c:v>
                </c:pt>
                <c:pt idx="9">
                  <c:v>1439.6775122372587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F3A-4AF7-AFC4-9E91710DA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299152"/>
        <c:axId val="272299544"/>
      </c:barChart>
      <c:catAx>
        <c:axId val="27229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99544"/>
        <c:crosses val="autoZero"/>
        <c:auto val="1"/>
        <c:lblAlgn val="ctr"/>
        <c:lblOffset val="100"/>
        <c:noMultiLvlLbl val="0"/>
      </c:catAx>
      <c:valAx>
        <c:axId val="27229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99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15182-4390-4C31-B8B1-EEE902A3C94A}" type="datetimeFigureOut">
              <a:rPr lang="en-GB" smtClean="0"/>
              <a:t>24/05/2017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A39DD-F5E2-4C86-8631-D4EDCAFAAD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133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17587-270B-4B0B-9AA6-494533B79328}" type="datetimeFigureOut">
              <a:rPr lang="en-GB" smtClean="0"/>
              <a:t>24/05/2017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0BF07-330C-4C66-8D28-351072260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360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567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265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82763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C418-EA86-4A63-87D2-B3DB2664B933}" type="datetime1">
              <a:rPr lang="en-GB" smtClean="0"/>
              <a:t>24/05/2017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16632"/>
            <a:ext cx="1296144" cy="12895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6118673" y="5805264"/>
            <a:ext cx="2780731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673" y="260648"/>
            <a:ext cx="1377260" cy="114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79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E490-7422-4B8E-84B1-3517028C7DB0}" type="datetime1">
              <a:rPr lang="en-GB" smtClean="0"/>
              <a:t>24/05/2017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32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EA2B3-76FC-4342-B53B-F0D23C399CAD}" type="datetime1">
              <a:rPr lang="en-GB" smtClean="0"/>
              <a:t>24/05/2017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331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D79A-1B31-4BCF-B6BF-ED151839920E}" type="datetime1">
              <a:rPr lang="en-GB" smtClean="0"/>
              <a:t>24/05/2017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9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5CC5-6650-47FF-A19C-806F3E253713}" type="datetime1">
              <a:rPr lang="en-GB" smtClean="0"/>
              <a:t>24/05/2017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76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BB3C-35D2-4E6C-BC7D-8F89CA79F9C4}" type="datetime1">
              <a:rPr lang="en-GB" smtClean="0"/>
              <a:t>24/05/2017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15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D1358-7591-4373-A97F-2F13ED4E802E}" type="datetime1">
              <a:rPr lang="en-GB" smtClean="0"/>
              <a:t>24/05/2017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851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1AB8-65A3-4497-8279-D719375D0BDB}" type="datetime1">
              <a:rPr lang="en-GB" smtClean="0"/>
              <a:t>24/05/2017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416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09AF-1204-4EA5-AFAF-FA17FE581CD1}" type="datetime1">
              <a:rPr lang="en-GB" smtClean="0"/>
              <a:t>24/05/2017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312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A1F1-074F-4E51-981F-2FDCC1668C63}" type="datetime1">
              <a:rPr lang="en-GB" smtClean="0"/>
              <a:t>24/05/2017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35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24128" y="26064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22912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53191-14E9-464D-95A8-CBEF36E2D4FD}" type="datetime1">
              <a:rPr lang="en-GB" smtClean="0"/>
              <a:t>24/05/2017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67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CF8E0DE-DC3F-4A9A-BBC4-ED032BE74E1D}" type="datetime1">
              <a:rPr lang="en-GB" smtClean="0"/>
              <a:t>24/05/2017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8" name="Rectangle 7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57654"/>
            <a:ext cx="1116756" cy="111110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1CABD74-F192-44F0-9B3A-8F91286EA36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57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FUCK</a:t>
            </a:r>
            <a:r>
              <a:rPr lang="en-GB" dirty="0"/>
              <a:t> in spoken British English revisited with the Spoken BNC2014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Robbie Love </a:t>
            </a:r>
          </a:p>
          <a:p>
            <a:r>
              <a:rPr lang="en-GB" dirty="0"/>
              <a:t>CASS, Lancaster University</a:t>
            </a:r>
          </a:p>
          <a:p>
            <a:r>
              <a:rPr lang="en-GB" dirty="0"/>
              <a:t>r.m.love@lancaster.ac.uk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  <p:pic>
        <p:nvPicPr>
          <p:cNvPr id="7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317" y="3068960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074094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5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Today’s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The Spoken BNC2014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Bad language – why?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Data &amp; methods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Findings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Thoughts so far &amp; further work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Important Spoken BNC2014 dates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18446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Spoken BNC2014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1000 hours of conversation (1,252 texts)</a:t>
            </a:r>
          </a:p>
          <a:p>
            <a:r>
              <a:rPr lang="en-GB" sz="2800" dirty="0"/>
              <a:t>Nearly 700 unique speakers</a:t>
            </a:r>
          </a:p>
          <a:p>
            <a:r>
              <a:rPr lang="en-GB" sz="2800" dirty="0"/>
              <a:t>More than 11 million words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10" name="Picture 9"/>
          <p:cNvPicPr/>
          <p:nvPr/>
        </p:nvPicPr>
        <p:blipFill>
          <a:blip r:embed="rId3"/>
          <a:stretch/>
        </p:blipFill>
        <p:spPr>
          <a:xfrm>
            <a:off x="2847224" y="3501008"/>
            <a:ext cx="3449552" cy="2210448"/>
          </a:xfrm>
          <a:prstGeom prst="rect">
            <a:avLst/>
          </a:prstGeom>
          <a:ln>
            <a:noFill/>
          </a:ln>
        </p:spPr>
      </p:pic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67778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The Spoken BNC2014</a:t>
            </a:r>
            <a:br>
              <a:rPr lang="en-GB" sz="2400" dirty="0"/>
            </a:br>
            <a:r>
              <a:rPr lang="en-GB" sz="2400" dirty="0"/>
              <a:t>Lancaster University + Cambridge University Press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5338936" cy="50105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b="1" dirty="0"/>
              <a:t>Both parties</a:t>
            </a:r>
          </a:p>
          <a:p>
            <a:r>
              <a:rPr lang="en-GB" dirty="0"/>
              <a:t>Plan &amp; design</a:t>
            </a:r>
          </a:p>
          <a:p>
            <a:r>
              <a:rPr lang="en-GB" dirty="0"/>
              <a:t>Encourage participation – media campaigns</a:t>
            </a:r>
          </a:p>
          <a:p>
            <a:r>
              <a:rPr lang="en-GB" dirty="0"/>
              <a:t>Disseminate information</a:t>
            </a:r>
          </a:p>
          <a:p>
            <a:r>
              <a:rPr lang="en-GB" dirty="0"/>
              <a:t>Fund project equally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CUP – </a:t>
            </a:r>
            <a:r>
              <a:rPr lang="en-GB" b="1" i="1" dirty="0"/>
              <a:t>Claire Dembry</a:t>
            </a:r>
          </a:p>
          <a:p>
            <a:r>
              <a:rPr lang="en-GB" dirty="0"/>
              <a:t>Corresponds with contributors</a:t>
            </a:r>
          </a:p>
          <a:p>
            <a:r>
              <a:rPr lang="en-GB" dirty="0"/>
              <a:t>Collects &amp; transcribes recordings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Lancaster – </a:t>
            </a:r>
            <a:r>
              <a:rPr lang="en-GB" b="1" i="1" dirty="0"/>
              <a:t>Robbie Love, Andrew Hardie, Vaclav Brezina, Tony McEnery</a:t>
            </a:r>
          </a:p>
          <a:p>
            <a:r>
              <a:rPr lang="en-GB" dirty="0"/>
              <a:t>Documents the compilation of the corpus</a:t>
            </a:r>
          </a:p>
          <a:p>
            <a:r>
              <a:rPr lang="en-GB" dirty="0"/>
              <a:t>Carries out methodological investigations</a:t>
            </a:r>
          </a:p>
          <a:p>
            <a:r>
              <a:rPr lang="en-GB" dirty="0"/>
              <a:t>Converts transcripts to XML, encoding</a:t>
            </a:r>
          </a:p>
          <a:p>
            <a:r>
              <a:rPr lang="en-GB" dirty="0"/>
              <a:t>Annotates corpus</a:t>
            </a:r>
          </a:p>
          <a:p>
            <a:r>
              <a:rPr lang="en-GB" dirty="0"/>
              <a:t>Initial analysis</a:t>
            </a:r>
          </a:p>
          <a:p>
            <a:r>
              <a:rPr lang="en-GB" dirty="0"/>
              <a:t>Prepares for public release/hosts corpus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</a:t>
            </a:fld>
            <a:endParaRPr lang="en-GB"/>
          </a:p>
        </p:txBody>
      </p:sp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060848"/>
            <a:ext cx="269671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37703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Bad language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</a:t>
            </a:fld>
            <a:endParaRPr lang="en-GB"/>
          </a:p>
        </p:txBody>
      </p:sp>
      <p:pic>
        <p:nvPicPr>
          <p:cNvPr id="2050" name="Picture 2" descr="https://howwerollfitness.files.wordpress.com/2013/04/curs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63498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9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Bad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Swearing is fascinating…a “marker of distinction” between social groups (McEnery 2005: 24)</a:t>
            </a:r>
          </a:p>
          <a:p>
            <a:r>
              <a:rPr lang="en-GB" sz="2800" dirty="0"/>
              <a:t>“a rich emotional, psychological, and sociocultural phenomenon” (Jay 2009: 153) </a:t>
            </a:r>
          </a:p>
          <a:p>
            <a:pPr marL="0" indent="0">
              <a:buNone/>
            </a:pPr>
            <a:endParaRPr lang="en-GB" sz="2800" dirty="0"/>
          </a:p>
          <a:p>
            <a:r>
              <a:rPr lang="en-GB" sz="2800" dirty="0"/>
              <a:t>More psychologically arousing (</a:t>
            </a:r>
            <a:r>
              <a:rPr lang="en-GB" sz="2800" dirty="0" err="1"/>
              <a:t>Janschewitz</a:t>
            </a:r>
            <a:r>
              <a:rPr lang="en-GB" sz="2800" dirty="0"/>
              <a:t> 2008)</a:t>
            </a:r>
          </a:p>
          <a:p>
            <a:r>
              <a:rPr lang="en-GB" sz="2800" dirty="0"/>
              <a:t>More memorable (Jay et al. 2008)</a:t>
            </a:r>
          </a:p>
          <a:p>
            <a:r>
              <a:rPr lang="en-GB" sz="2800" dirty="0"/>
              <a:t>More stressful to produce (Bowers &amp; </a:t>
            </a:r>
            <a:r>
              <a:rPr lang="en-GB" sz="2800" dirty="0" err="1"/>
              <a:t>Pleydell</a:t>
            </a:r>
            <a:r>
              <a:rPr lang="en-GB" sz="2800" dirty="0"/>
              <a:t>-Pearce 2011)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86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Bad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People care about it – one way or another</a:t>
            </a:r>
          </a:p>
          <a:p>
            <a:r>
              <a:rPr lang="en-GB" sz="2800" dirty="0"/>
              <a:t>e.g. links to anti-social behaviour</a:t>
            </a:r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7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-1" t="27950" r="1439" b="50000"/>
          <a:stretch/>
        </p:blipFill>
        <p:spPr>
          <a:xfrm>
            <a:off x="817298" y="3140968"/>
            <a:ext cx="6562955" cy="183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2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Bad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McEnery (2005):</a:t>
            </a:r>
          </a:p>
          <a:p>
            <a:r>
              <a:rPr lang="en-GB" dirty="0"/>
              <a:t>Bad language words = BLWs</a:t>
            </a:r>
          </a:p>
          <a:p>
            <a:pPr lvl="1"/>
            <a:r>
              <a:rPr lang="en-GB" dirty="0"/>
              <a:t>swear words, always taboo</a:t>
            </a:r>
          </a:p>
          <a:p>
            <a:pPr marL="457200" lvl="1" indent="0">
              <a:buNone/>
            </a:pPr>
            <a:r>
              <a:rPr lang="en-GB" i="1" dirty="0"/>
              <a:t>cunt, fuck, shit, twat</a:t>
            </a:r>
            <a:endParaRPr lang="en-GB" dirty="0"/>
          </a:p>
          <a:p>
            <a:pPr lvl="1"/>
            <a:r>
              <a:rPr lang="en-GB" dirty="0"/>
              <a:t>words which are not inherently taboo but can be used to offend</a:t>
            </a:r>
          </a:p>
          <a:p>
            <a:pPr marL="457200" lvl="1" indent="0">
              <a:buNone/>
            </a:pPr>
            <a:r>
              <a:rPr lang="en-GB" i="1" dirty="0"/>
              <a:t>tart, pig, god, gay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99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Bad language revisited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Replication of McEnery (2005) on the new data</a:t>
            </a:r>
          </a:p>
          <a:p>
            <a:r>
              <a:rPr lang="en-GB" sz="2800" dirty="0"/>
              <a:t>BLWs in Spoken BNC2014S compared to the Spoken BNC1994DS:</a:t>
            </a:r>
          </a:p>
          <a:p>
            <a:pPr lvl="1"/>
            <a:r>
              <a:rPr lang="en-GB" sz="2400" dirty="0"/>
              <a:t>Frequency – wholesale &amp; within social groups</a:t>
            </a:r>
          </a:p>
          <a:p>
            <a:pPr lvl="1"/>
            <a:r>
              <a:rPr lang="en-GB" sz="2400" dirty="0"/>
              <a:t>Strength</a:t>
            </a:r>
          </a:p>
          <a:p>
            <a:pPr lvl="1"/>
            <a:r>
              <a:rPr lang="en-GB" sz="2400" dirty="0"/>
              <a:t>Meaning – using the McEnery et al. (2000) categorization scheme</a:t>
            </a:r>
          </a:p>
          <a:p>
            <a:r>
              <a:rPr lang="en-GB" sz="2800" dirty="0"/>
              <a:t>Looking at over 150 BLWs including </a:t>
            </a:r>
            <a:r>
              <a:rPr lang="en-GB" sz="2400" dirty="0"/>
              <a:t>FUCK </a:t>
            </a:r>
            <a:r>
              <a:rPr lang="en-GB" sz="2800" dirty="0"/>
              <a:t>(cf. McEnery &amp; Xiao 2004)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21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Research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Quantitative</a:t>
            </a:r>
          </a:p>
          <a:p>
            <a:r>
              <a:rPr lang="en-GB" sz="2800" dirty="0"/>
              <a:t>Is </a:t>
            </a:r>
            <a:r>
              <a:rPr lang="en-GB" sz="2400" dirty="0"/>
              <a:t>FUCK</a:t>
            </a:r>
            <a:r>
              <a:rPr lang="en-GB" sz="2800" dirty="0"/>
              <a:t> becoming more/less popular?</a:t>
            </a:r>
          </a:p>
          <a:p>
            <a:r>
              <a:rPr lang="en-GB" sz="2800" dirty="0"/>
              <a:t>(How) has the distribution of </a:t>
            </a:r>
            <a:r>
              <a:rPr lang="en-GB" sz="2400" dirty="0"/>
              <a:t>FUCK</a:t>
            </a:r>
            <a:r>
              <a:rPr lang="en-GB" dirty="0"/>
              <a:t> </a:t>
            </a:r>
            <a:r>
              <a:rPr lang="en-GB" sz="2800" dirty="0"/>
              <a:t>changed between the early 1990s and the present day?</a:t>
            </a:r>
          </a:p>
          <a:p>
            <a:pPr marL="0" indent="0">
              <a:buNone/>
            </a:pPr>
            <a:r>
              <a:rPr lang="en-GB" sz="2800" dirty="0"/>
              <a:t>Qualitative</a:t>
            </a:r>
          </a:p>
          <a:p>
            <a:r>
              <a:rPr lang="en-GB" sz="2800" dirty="0"/>
              <a:t>(How) has the meaning of </a:t>
            </a:r>
            <a:r>
              <a:rPr lang="en-GB" sz="2400" dirty="0"/>
              <a:t>FUCK</a:t>
            </a:r>
            <a:r>
              <a:rPr lang="en-GB" sz="2800" dirty="0"/>
              <a:t> changed in the same period?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sz="2800" dirty="0"/>
              <a:t>Search term: [word=".*fuck.*"%c]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95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Spoken BNC1994DS (demographically-sampled)</a:t>
            </a:r>
          </a:p>
          <a:p>
            <a:r>
              <a:rPr lang="en-GB" sz="2800" b="1" dirty="0"/>
              <a:t>5,014,655 </a:t>
            </a:r>
            <a:r>
              <a:rPr lang="en-GB" sz="2800" dirty="0"/>
              <a:t>words</a:t>
            </a:r>
          </a:p>
          <a:p>
            <a:r>
              <a:rPr lang="en-GB" sz="2800" b="1" dirty="0"/>
              <a:t>1000+</a:t>
            </a:r>
            <a:r>
              <a:rPr lang="en-GB" sz="2800" dirty="0"/>
              <a:t> speakers of British English</a:t>
            </a:r>
          </a:p>
          <a:p>
            <a:r>
              <a:rPr lang="en-GB" sz="2800" b="1" dirty="0"/>
              <a:t>153</a:t>
            </a:r>
            <a:r>
              <a:rPr lang="en-GB" sz="2800" dirty="0"/>
              <a:t> texts</a:t>
            </a:r>
          </a:p>
          <a:p>
            <a:r>
              <a:rPr lang="en-GB" sz="2800" dirty="0"/>
              <a:t>Date range: </a:t>
            </a:r>
            <a:r>
              <a:rPr lang="en-GB" sz="2800" b="1" dirty="0"/>
              <a:t>1985-1993</a:t>
            </a:r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11" name="Picture 2" descr="C:\Users\loverm\Dropbox\University\03 CASS\Work\20141024 Cambridge Festival of Ideas\bnclogo_s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322216"/>
            <a:ext cx="2998309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6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8700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Spoken BNC2014S (Sample)</a:t>
            </a:r>
          </a:p>
          <a:p>
            <a:r>
              <a:rPr lang="en-GB" sz="2800" b="1" dirty="0"/>
              <a:t>4,789,185 </a:t>
            </a:r>
            <a:r>
              <a:rPr lang="en-GB" sz="2800" dirty="0"/>
              <a:t>words</a:t>
            </a:r>
          </a:p>
          <a:p>
            <a:r>
              <a:rPr lang="en-GB" sz="2800" b="1" dirty="0"/>
              <a:t>376</a:t>
            </a:r>
            <a:r>
              <a:rPr lang="en-GB" sz="2800" dirty="0"/>
              <a:t> speakers of British English</a:t>
            </a:r>
          </a:p>
          <a:p>
            <a:r>
              <a:rPr lang="en-GB" sz="2800" b="1" dirty="0"/>
              <a:t>567</a:t>
            </a:r>
            <a:r>
              <a:rPr lang="en-GB" sz="2800" dirty="0"/>
              <a:t> texts</a:t>
            </a:r>
          </a:p>
          <a:p>
            <a:r>
              <a:rPr lang="en-GB" sz="2800" dirty="0"/>
              <a:t>Date range: </a:t>
            </a:r>
            <a:r>
              <a:rPr lang="en-GB" sz="2800" b="1" dirty="0"/>
              <a:t>2012-2015</a:t>
            </a:r>
          </a:p>
          <a:p>
            <a:r>
              <a:rPr lang="en-GB" sz="2800" dirty="0"/>
              <a:t>Used by early access data grant recipients for launch publications</a:t>
            </a:r>
          </a:p>
          <a:p>
            <a:r>
              <a:rPr lang="en-GB" sz="2800" dirty="0"/>
              <a:t>Search term: [word=".*fuck.*"%c]</a:t>
            </a:r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10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940" y="1927703"/>
            <a:ext cx="2443351" cy="280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43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Overall frequency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8778"/>
            <a:ext cx="8229600" cy="4657385"/>
          </a:xfrm>
        </p:spPr>
        <p:txBody>
          <a:bodyPr>
            <a:normAutofit/>
          </a:bodyPr>
          <a:lstStyle/>
          <a:p>
            <a:r>
              <a:rPr lang="en-GB" sz="2800" dirty="0"/>
              <a:t>1990s: 564.3 per million</a:t>
            </a:r>
          </a:p>
          <a:p>
            <a:r>
              <a:rPr lang="en-GB" sz="2800" dirty="0"/>
              <a:t>2010s: 561.1 per million</a:t>
            </a:r>
          </a:p>
          <a:p>
            <a:r>
              <a:rPr lang="en-GB" sz="2800" dirty="0"/>
              <a:t>Difference not significant i.e. stable</a:t>
            </a:r>
          </a:p>
          <a:p>
            <a:r>
              <a:rPr lang="en-GB" sz="2800" dirty="0"/>
              <a:t>2</a:t>
            </a:r>
            <a:r>
              <a:rPr lang="en-GB" sz="2800" baseline="30000" dirty="0"/>
              <a:t>nd</a:t>
            </a:r>
            <a:r>
              <a:rPr lang="en-GB" sz="2800" dirty="0"/>
              <a:t> most frequent BLW in both corpora</a:t>
            </a:r>
          </a:p>
          <a:p>
            <a:pPr lvl="1"/>
            <a:r>
              <a:rPr lang="en-GB" sz="2400" dirty="0"/>
              <a:t>Behind </a:t>
            </a:r>
            <a:r>
              <a:rPr lang="en-GB" sz="2000" dirty="0"/>
              <a:t>BLOODY</a:t>
            </a:r>
            <a:r>
              <a:rPr lang="en-GB" sz="2400" dirty="0"/>
              <a:t> (1990s)</a:t>
            </a:r>
          </a:p>
          <a:p>
            <a:pPr lvl="1"/>
            <a:r>
              <a:rPr lang="en-GB" sz="2400" dirty="0"/>
              <a:t>Behind </a:t>
            </a:r>
            <a:r>
              <a:rPr lang="en-GB" sz="2000" dirty="0"/>
              <a:t>GOD</a:t>
            </a:r>
            <a:r>
              <a:rPr lang="en-GB" sz="2400" dirty="0"/>
              <a:t> (2010s)</a:t>
            </a:r>
          </a:p>
          <a:p>
            <a:r>
              <a:rPr lang="en-GB" sz="2800" dirty="0"/>
              <a:t>Considered ‘strongest’ (Ofcom 2016), in the company of only 15 other BLWs including </a:t>
            </a:r>
            <a:r>
              <a:rPr lang="en-GB" sz="2800" i="1" dirty="0"/>
              <a:t>cunt, faggot, golliwog, motherfucker, nigger, retard, spastic</a:t>
            </a:r>
            <a:endParaRPr lang="en-GB" sz="2800" dirty="0"/>
          </a:p>
          <a:p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8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="" xmlns:a16="http://schemas.microsoft.com/office/drawing/2014/main" id="{342AE53B-C7F1-4640-B165-8AA6377268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1051507"/>
              </p:ext>
            </p:extLst>
          </p:nvPr>
        </p:nvGraphicFramePr>
        <p:xfrm>
          <a:off x="865294" y="1417638"/>
          <a:ext cx="7595138" cy="4099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Strength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6553200" y="3467434"/>
            <a:ext cx="1835224" cy="176176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70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FUCK: </a:t>
            </a:r>
            <a:r>
              <a:rPr lang="en-GB" dirty="0"/>
              <a:t>gender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10EA2DFA-3B4A-4869-95EF-70C12A41A2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644899"/>
              </p:ext>
            </p:extLst>
          </p:nvPr>
        </p:nvGraphicFramePr>
        <p:xfrm>
          <a:off x="576246" y="1470990"/>
          <a:ext cx="7740169" cy="4118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6668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FUCK: </a:t>
            </a:r>
            <a:r>
              <a:rPr lang="en-GB" dirty="0"/>
              <a:t>age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3" name="Chart 12">
            <a:extLst>
              <a:ext uri="{FF2B5EF4-FFF2-40B4-BE49-F238E27FC236}">
                <a16:creationId xmlns="" xmlns:a16="http://schemas.microsoft.com/office/drawing/2014/main" id="{17E4EA9E-69A6-4BAB-BB9F-61DFB1FFCF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8009863"/>
              </p:ext>
            </p:extLst>
          </p:nvPr>
        </p:nvGraphicFramePr>
        <p:xfrm>
          <a:off x="739770" y="1417638"/>
          <a:ext cx="7504637" cy="402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4881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FUCK: </a:t>
            </a:r>
            <a:r>
              <a:rPr lang="en-GB" dirty="0"/>
              <a:t>Social Grade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="" xmlns:a16="http://schemas.microsoft.com/office/drawing/2014/main" id="{103B052C-3E41-47B8-9A07-0AB538D684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9725250"/>
              </p:ext>
            </p:extLst>
          </p:nvPr>
        </p:nvGraphicFramePr>
        <p:xfrm>
          <a:off x="596518" y="1556792"/>
          <a:ext cx="7791905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9726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FUCK: </a:t>
            </a:r>
            <a:r>
              <a:rPr lang="en-GB" dirty="0"/>
              <a:t>NS-SEC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9812262"/>
              </p:ext>
            </p:extLst>
          </p:nvPr>
        </p:nvGraphicFramePr>
        <p:xfrm>
          <a:off x="1259632" y="1417638"/>
          <a:ext cx="6352510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5133931"/>
            <a:ext cx="8229600" cy="629749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GB" sz="2000" dirty="0"/>
              <a:t>NS-SEC 3 (“intermediate occupations”) + 4 (“small employers &amp; own account workers”) = Social Grade C1</a:t>
            </a:r>
          </a:p>
        </p:txBody>
      </p:sp>
      <p:sp>
        <p:nvSpPr>
          <p:cNvPr id="12" name="Oval 11"/>
          <p:cNvSpPr/>
          <p:nvPr/>
        </p:nvSpPr>
        <p:spPr>
          <a:xfrm>
            <a:off x="3219653" y="4120596"/>
            <a:ext cx="1008112" cy="74578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56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Categorization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610043"/>
              </p:ext>
            </p:extLst>
          </p:nvPr>
        </p:nvGraphicFramePr>
        <p:xfrm>
          <a:off x="595754" y="1306100"/>
          <a:ext cx="7144598" cy="42831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4356">
                  <a:extLst>
                    <a:ext uri="{9D8B030D-6E8A-4147-A177-3AD203B41FA5}">
                      <a16:colId xmlns="" xmlns:a16="http://schemas.microsoft.com/office/drawing/2014/main" val="2712246852"/>
                    </a:ext>
                  </a:extLst>
                </a:gridCol>
                <a:gridCol w="570226">
                  <a:extLst>
                    <a:ext uri="{9D8B030D-6E8A-4147-A177-3AD203B41FA5}">
                      <a16:colId xmlns="" xmlns:a16="http://schemas.microsoft.com/office/drawing/2014/main" val="2154321022"/>
                    </a:ext>
                  </a:extLst>
                </a:gridCol>
                <a:gridCol w="6010016">
                  <a:extLst>
                    <a:ext uri="{9D8B030D-6E8A-4147-A177-3AD203B41FA5}">
                      <a16:colId xmlns="" xmlns:a16="http://schemas.microsoft.com/office/drawing/2014/main" val="1035707401"/>
                    </a:ext>
                  </a:extLst>
                </a:gridCol>
              </a:tblGrid>
              <a:tr h="305939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Spoken British National Corpus (1990s)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15420762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Rank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Code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2741700783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Emphatic adverb/adjective: ‘He fucking did it’ ‘in the fucking car’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686284020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Premodifying intensifying negative adjective: ‘the fucking idiot’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102927309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General expletive ‘(Oh) Fuck!’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680605133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Idiomatic ‘set phrase’: ‘fuck all’ ‘give a fuck’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805604613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Destinational usage: ‘Fuck off!’ ‘He fucked off’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810456764"/>
                  </a:ext>
                </a:extLst>
              </a:tr>
              <a:tr h="305939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Spoken British National Corpus (2010s)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27107095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Rank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Code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588556047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Idiomatic ‘set phrase’: ‘fuck all’ ‘give a fuck’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2434910153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General expletive ‘(Oh) Fuck!’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2992639037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Figurative extension of literal meaning: ‘to fuck about’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2835048207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Destinational usage: ‘Fuck off!’ ‘He fucked off’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735539758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Predicative negative adjective: ‘Is it fucked?’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4065155962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4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Categorization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800" dirty="0">
                <a:solidFill>
                  <a:srgbClr val="000000"/>
                </a:solidFill>
              </a:rPr>
              <a:t>In the Spoken BNC2014S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Idioms e.g. </a:t>
            </a:r>
            <a:r>
              <a:rPr lang="en-GB" sz="2800" i="1" dirty="0">
                <a:solidFill>
                  <a:srgbClr val="000000"/>
                </a:solidFill>
              </a:rPr>
              <a:t>what the fuck</a:t>
            </a:r>
            <a:r>
              <a:rPr lang="en-GB" sz="2800" dirty="0">
                <a:solidFill>
                  <a:srgbClr val="000000"/>
                </a:solidFill>
              </a:rPr>
              <a:t> = 31%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Figurative e.g. </a:t>
            </a:r>
            <a:r>
              <a:rPr lang="en-GB" sz="2800" i="1" dirty="0">
                <a:solidFill>
                  <a:srgbClr val="000000"/>
                </a:solidFill>
              </a:rPr>
              <a:t>fuck it up</a:t>
            </a:r>
            <a:r>
              <a:rPr lang="en-GB" sz="2800" dirty="0">
                <a:solidFill>
                  <a:srgbClr val="000000"/>
                </a:solidFill>
              </a:rPr>
              <a:t> = 15%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Emphatic adverb &amp; adjective e.g. </a:t>
            </a:r>
            <a:r>
              <a:rPr lang="en-GB" sz="2800" i="1" dirty="0">
                <a:solidFill>
                  <a:srgbClr val="000000"/>
                </a:solidFill>
              </a:rPr>
              <a:t>in the fucking car </a:t>
            </a:r>
            <a:r>
              <a:rPr lang="en-GB" sz="2800" dirty="0">
                <a:solidFill>
                  <a:srgbClr val="000000"/>
                </a:solidFill>
              </a:rPr>
              <a:t>= 2.7% (was 55% in Spoken BNC1994DS)</a:t>
            </a:r>
          </a:p>
          <a:p>
            <a:pPr>
              <a:lnSpc>
                <a:spcPct val="100000"/>
              </a:lnSpc>
            </a:pPr>
            <a:endParaRPr lang="en-GB" sz="2800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The meaning appears to have changed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Grammaticalization?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5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Old/new 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FUCK</a:t>
            </a:r>
            <a:r>
              <a:rPr lang="en-GB" dirty="0"/>
              <a:t> as lemma (1994)</a:t>
            </a:r>
          </a:p>
          <a:p>
            <a:pPr marL="857250" lvl="1" indent="-457200"/>
            <a:r>
              <a:rPr lang="en-GB" i="1" dirty="0"/>
              <a:t>fucking (2164), fuck (583), fucked (62), fucker(s) (25), fucks (10), mother(-)fucker(s) (6), mother-fucking (1), </a:t>
            </a:r>
            <a:r>
              <a:rPr lang="en-GB" i="1" dirty="0" err="1"/>
              <a:t>fluctu</a:t>
            </a:r>
            <a:r>
              <a:rPr lang="en-GB" i="1" dirty="0"/>
              <a:t>-fucking-</a:t>
            </a:r>
            <a:r>
              <a:rPr lang="en-GB" i="1" dirty="0" err="1"/>
              <a:t>ation</a:t>
            </a:r>
            <a:r>
              <a:rPr lang="en-GB" i="1" dirty="0"/>
              <a:t> (1), </a:t>
            </a:r>
            <a:r>
              <a:rPr lang="en-GB" i="1" dirty="0" err="1"/>
              <a:t>fuckhead</a:t>
            </a:r>
            <a:r>
              <a:rPr lang="en-GB" i="1" dirty="0"/>
              <a:t> (1) </a:t>
            </a:r>
          </a:p>
          <a:p>
            <a:pPr marL="457200" indent="-457200"/>
            <a:r>
              <a:rPr lang="en-GB" sz="3200" dirty="0"/>
              <a:t>FUCK</a:t>
            </a:r>
            <a:r>
              <a:rPr lang="en-GB" dirty="0"/>
              <a:t> as lemma (2014)</a:t>
            </a:r>
          </a:p>
          <a:p>
            <a:pPr lvl="1"/>
            <a:r>
              <a:rPr lang="en-GB" i="1" dirty="0"/>
              <a:t> fucking (1530), fuck (912), fucked (168), fucker(s) (32), fucks (27), motherfucker(s) (9), fuck(-)head (5), </a:t>
            </a:r>
            <a:r>
              <a:rPr lang="en-GB" b="1" i="1" dirty="0" err="1"/>
              <a:t>fuckered</a:t>
            </a:r>
            <a:r>
              <a:rPr lang="en-GB" b="1" i="1" dirty="0"/>
              <a:t> (2), fuckwits (1), fucktard (1)</a:t>
            </a:r>
          </a:p>
          <a:p>
            <a:pPr marL="457200" indent="-457200"/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12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Bad language: thoughts so far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Change in bad language – like all language – can happen very quickly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the use of FUCK does appear to have changed to some extent – gender &amp; age particularly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Convergence of ‘male speech’ &amp; ‘female speech’?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Frequency change is one thing, but </a:t>
            </a:r>
            <a:r>
              <a:rPr lang="en-GB" sz="2400" b="1" dirty="0">
                <a:solidFill>
                  <a:srgbClr val="000000"/>
                </a:solidFill>
              </a:rPr>
              <a:t>social distribution</a:t>
            </a:r>
            <a:r>
              <a:rPr lang="en-GB" sz="2400" dirty="0">
                <a:solidFill>
                  <a:srgbClr val="000000"/>
                </a:solidFill>
              </a:rPr>
              <a:t> &amp; </a:t>
            </a:r>
            <a:r>
              <a:rPr lang="en-GB" sz="2400" b="1" dirty="0">
                <a:solidFill>
                  <a:srgbClr val="000000"/>
                </a:solidFill>
              </a:rPr>
              <a:t>qualitative analysis</a:t>
            </a:r>
            <a:r>
              <a:rPr lang="en-GB" sz="2400" dirty="0">
                <a:solidFill>
                  <a:srgbClr val="000000"/>
                </a:solidFill>
              </a:rPr>
              <a:t> very powerful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Bad language is very context-dependent – when is FUCK offensive? When is it not? Harder to tackle using corpus linguistics alone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6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Important dates &amp; 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June 2017: Spoken BNC2014 symposium (Lancaster)</a:t>
            </a:r>
          </a:p>
          <a:p>
            <a:r>
              <a:rPr lang="en-GB" sz="2800" dirty="0">
                <a:solidFill>
                  <a:srgbClr val="000000"/>
                </a:solidFill>
              </a:rPr>
              <a:t>July 2017: workshop + paper at </a:t>
            </a:r>
            <a:r>
              <a:rPr lang="en-GB" sz="2800" dirty="0" smtClean="0">
                <a:solidFill>
                  <a:srgbClr val="000000"/>
                </a:solidFill>
              </a:rPr>
              <a:t>CL2017 (Birmingham)</a:t>
            </a:r>
            <a:endParaRPr lang="en-GB" sz="2800" dirty="0">
              <a:solidFill>
                <a:srgbClr val="000000"/>
              </a:solidFill>
            </a:endParaRPr>
          </a:p>
          <a:p>
            <a:r>
              <a:rPr lang="en-GB" sz="2800" dirty="0">
                <a:solidFill>
                  <a:srgbClr val="000000"/>
                </a:solidFill>
              </a:rPr>
              <a:t>Autumn 2017: full public release on </a:t>
            </a:r>
            <a:r>
              <a:rPr lang="en-GB" sz="2800" dirty="0" err="1">
                <a:solidFill>
                  <a:srgbClr val="000000"/>
                </a:solidFill>
              </a:rPr>
              <a:t>CQPweb</a:t>
            </a:r>
            <a:endParaRPr lang="en-GB" sz="2800" dirty="0">
              <a:solidFill>
                <a:srgbClr val="000000"/>
              </a:solidFill>
            </a:endParaRPr>
          </a:p>
          <a:p>
            <a:endParaRPr lang="en-GB" sz="2800" dirty="0">
              <a:solidFill>
                <a:srgbClr val="000000"/>
              </a:solidFill>
            </a:endParaRPr>
          </a:p>
          <a:p>
            <a:r>
              <a:rPr lang="en-GB" sz="2800" dirty="0">
                <a:solidFill>
                  <a:srgbClr val="000000"/>
                </a:solidFill>
              </a:rPr>
              <a:t>IJCL 22(3), Spoken BNC2014 special issue, </a:t>
            </a:r>
            <a:r>
              <a:rPr lang="en-GB" sz="2800" dirty="0" err="1">
                <a:solidFill>
                  <a:srgbClr val="000000"/>
                </a:solidFill>
              </a:rPr>
              <a:t>inc.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i="1" dirty="0">
                <a:solidFill>
                  <a:srgbClr val="000000"/>
                </a:solidFill>
              </a:rPr>
              <a:t>Love, Dembry, Hardie, Brezina &amp; McEnery (2017 fc)</a:t>
            </a:r>
          </a:p>
          <a:p>
            <a:r>
              <a:rPr lang="en-GB" sz="2800" dirty="0">
                <a:solidFill>
                  <a:srgbClr val="000000"/>
                </a:solidFill>
              </a:rPr>
              <a:t>Routledge book </a:t>
            </a:r>
            <a:r>
              <a:rPr lang="en-GB" sz="2800" i="1" dirty="0">
                <a:solidFill>
                  <a:srgbClr val="000000"/>
                </a:solidFill>
              </a:rPr>
              <a:t>Corpus Approaches to Contemporary British Speech </a:t>
            </a:r>
            <a:r>
              <a:rPr lang="en-GB" sz="2800" dirty="0">
                <a:solidFill>
                  <a:srgbClr val="000000"/>
                </a:solidFill>
              </a:rPr>
              <a:t>(2018, eds. Brezina, Love &amp; Aijmer)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5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229600" cy="4248472"/>
          </a:xfrm>
        </p:spPr>
        <p:txBody>
          <a:bodyPr>
            <a:noAutofit/>
          </a:bodyPr>
          <a:lstStyle/>
          <a:p>
            <a:pPr lvl="0"/>
            <a:r>
              <a:rPr lang="en-GB" sz="1200" dirty="0"/>
              <a:t>Bowers JS, </a:t>
            </a:r>
            <a:r>
              <a:rPr lang="en-GB" sz="1200" dirty="0" err="1"/>
              <a:t>Pleydell</a:t>
            </a:r>
            <a:r>
              <a:rPr lang="en-GB" sz="1200" dirty="0"/>
              <a:t>-Pearce CW (2011) Swearing, Euphemisms, and Linguistic Relativity. </a:t>
            </a:r>
            <a:r>
              <a:rPr lang="en-GB" sz="1200" dirty="0" err="1"/>
              <a:t>PLoS</a:t>
            </a:r>
            <a:r>
              <a:rPr lang="en-GB" sz="1200" dirty="0"/>
              <a:t> ONE 6(7). doi:10.1371/journal.pone.0022341</a:t>
            </a:r>
          </a:p>
          <a:p>
            <a:pPr lvl="0"/>
            <a:r>
              <a:rPr lang="en-GB" sz="1200" dirty="0"/>
              <a:t>Brezina, V., R. Love and K. Aijmer (eds.). (2018 fc). Corpus Approaches to Sociolinguistic Variation in Contemporary British English: An Exploration of the Spoken BNC2014. New York: Routledge.</a:t>
            </a:r>
          </a:p>
          <a:p>
            <a:pPr lvl="0"/>
            <a:r>
              <a:rPr lang="en-GB" sz="1200" dirty="0"/>
              <a:t>Hardie, A. (2012). </a:t>
            </a:r>
            <a:r>
              <a:rPr lang="en-GB" sz="1200" dirty="0" err="1"/>
              <a:t>CQPweb</a:t>
            </a:r>
            <a:r>
              <a:rPr lang="en-GB" sz="1200" dirty="0"/>
              <a:t> – combining power, flexibility and usability in a corpus analysis tool. International Journal of Corpus Linguistics 17 (3): 380-409.</a:t>
            </a:r>
          </a:p>
          <a:p>
            <a:pPr lvl="0"/>
            <a:r>
              <a:rPr lang="en-GB" sz="1200" dirty="0" err="1"/>
              <a:t>Janschewitz</a:t>
            </a:r>
            <a:r>
              <a:rPr lang="en-GB" sz="1200" dirty="0"/>
              <a:t>, K. (2008). Taboo, emotionally-</a:t>
            </a:r>
            <a:r>
              <a:rPr lang="en-GB" sz="1200" dirty="0" err="1"/>
              <a:t>valenced</a:t>
            </a:r>
            <a:r>
              <a:rPr lang="en-GB" sz="1200" dirty="0"/>
              <a:t>, and emotionally-neutral word norms. </a:t>
            </a:r>
            <a:r>
              <a:rPr lang="en-GB" sz="1200" dirty="0" err="1"/>
              <a:t>Behavior</a:t>
            </a:r>
            <a:r>
              <a:rPr lang="en-GB" sz="1200" dirty="0"/>
              <a:t> Research Methods, Instruments, &amp; Computers, 40, 1065–1074.</a:t>
            </a:r>
          </a:p>
          <a:p>
            <a:pPr lvl="0"/>
            <a:r>
              <a:rPr lang="en-GB" sz="1200" dirty="0"/>
              <a:t>Jay, T. (2009a). The utility and ubiquity of taboo words. Perspectives on Psychological Science 4. 153–161.</a:t>
            </a:r>
          </a:p>
          <a:p>
            <a:pPr lvl="0"/>
            <a:r>
              <a:rPr lang="en-GB" sz="1200" dirty="0"/>
              <a:t>Jay, T., Caldwell-Harris, C., &amp; King, K. (2008). Recalling taboo and nontaboo words. American Journal of Psychology, 121, 83–103.</a:t>
            </a:r>
          </a:p>
          <a:p>
            <a:pPr lvl="0"/>
            <a:r>
              <a:rPr lang="en-GB" sz="1200" dirty="0"/>
              <a:t>Love, R., Dembry, C., Hardie, A., Brezina, V. and McEnery, T. (2017 fc). The Spoken BNC2014: designing and building a spoken corpus of everyday conversations. In International Journal of Corpus Linguistics, 22:3.</a:t>
            </a:r>
          </a:p>
          <a:p>
            <a:pPr lvl="0"/>
            <a:r>
              <a:rPr lang="en-GB" sz="1200" dirty="0"/>
              <a:t>McEnery, T. (2005). Swearing in English: Bad language, purity and power from 1586 to the present. New York: Routledge.</a:t>
            </a:r>
          </a:p>
          <a:p>
            <a:pPr lvl="0"/>
            <a:r>
              <a:rPr lang="en-GB" sz="1200" dirty="0"/>
              <a:t>McEnery, T.,  Baker, P. &amp; Hardie, A. (2000). Swearing and abuse in modern British English. In: PALC ’99: Practical Applications in Language Corpora. Peter Lang, Frankfurt am Main, pp. 37-48.</a:t>
            </a:r>
          </a:p>
          <a:p>
            <a:pPr lvl="0"/>
            <a:r>
              <a:rPr lang="en-GB" sz="1200" dirty="0"/>
              <a:t>McEnery, T., Love, R. and Brezina, V. (eds.). (2017 fc). International Journal of Corpus Linguistics, 22:3, Special Issue.</a:t>
            </a:r>
          </a:p>
          <a:p>
            <a:pPr lvl="0"/>
            <a:r>
              <a:rPr lang="en-GB" sz="1200" dirty="0"/>
              <a:t>McEnery, T. &amp; Xiao, Z. (2004). Swearing in modern British English: the case of fuck in the BNC. In Language and Literature, 13(3). doi:10.1177/0963947004044873.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24</a:t>
            </a:fld>
            <a:endParaRPr lang="en-GB"/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0551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endParaRPr lang="en-GB" b="1" dirty="0"/>
          </a:p>
          <a:p>
            <a:pPr marL="0" indent="0" algn="ctr">
              <a:buNone/>
            </a:pPr>
            <a:r>
              <a:rPr lang="en-GB" b="1" dirty="0"/>
              <a:t>r.m.love@lancaster.ac.uk</a:t>
            </a:r>
          </a:p>
          <a:p>
            <a:pPr marL="0" indent="0" algn="ctr">
              <a:buNone/>
            </a:pPr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  <a:p>
            <a:pPr marL="0" indent="0" algn="ctr">
              <a:buNone/>
            </a:pPr>
            <a:r>
              <a:rPr lang="en-GB" b="1" dirty="0"/>
              <a:t>@BNC_2014</a:t>
            </a:r>
          </a:p>
          <a:p>
            <a:pPr marL="0" indent="0" algn="ctr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25</a:t>
            </a:fld>
            <a:endParaRPr lang="en-GB"/>
          </a:p>
        </p:txBody>
      </p:sp>
      <p:pic>
        <p:nvPicPr>
          <p:cNvPr id="8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59" y="2492896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655" y="3573016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  <p:pic>
        <p:nvPicPr>
          <p:cNvPr id="12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59" y="314096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66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obbie Love - UCREL CRS March 20th 2015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Robbie Love - UCREL CRS March 20th 2015</Template>
  <TotalTime>0</TotalTime>
  <Words>1479</Words>
  <Application>Microsoft Office PowerPoint</Application>
  <PresentationFormat>On-screen Show (4:3)</PresentationFormat>
  <Paragraphs>244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Gotham</vt:lpstr>
      <vt:lpstr>Times New Roman</vt:lpstr>
      <vt:lpstr>Robbie Love - UCREL CRS March 20th 2015</vt:lpstr>
      <vt:lpstr>FUCK in spoken British English revisited with the Spoken BNC2014</vt:lpstr>
      <vt:lpstr>Today’s talk</vt:lpstr>
      <vt:lpstr>The Spoken BNC2014</vt:lpstr>
      <vt:lpstr>The Spoken BNC2014 Lancaster University + Cambridge University Press</vt:lpstr>
      <vt:lpstr>Bad language</vt:lpstr>
      <vt:lpstr>Bad language</vt:lpstr>
      <vt:lpstr>Bad language</vt:lpstr>
      <vt:lpstr>Bad language</vt:lpstr>
      <vt:lpstr>Bad language revisited</vt:lpstr>
      <vt:lpstr>Research questions</vt:lpstr>
      <vt:lpstr>Data</vt:lpstr>
      <vt:lpstr>Data</vt:lpstr>
      <vt:lpstr>Overall frequency</vt:lpstr>
      <vt:lpstr>Strength</vt:lpstr>
      <vt:lpstr>FUCK: gender</vt:lpstr>
      <vt:lpstr>FUCK: age</vt:lpstr>
      <vt:lpstr>FUCK: Social Grade</vt:lpstr>
      <vt:lpstr>FUCK: NS-SEC</vt:lpstr>
      <vt:lpstr>Categorization</vt:lpstr>
      <vt:lpstr>Categorization</vt:lpstr>
      <vt:lpstr>Old/new forms</vt:lpstr>
      <vt:lpstr>Bad language: thoughts so far</vt:lpstr>
      <vt:lpstr>Important dates &amp; publications</vt:lpstr>
      <vt:lpstr>References</vt:lpstr>
      <vt:lpstr>PowerPoint Presentation</vt:lpstr>
    </vt:vector>
  </TitlesOfParts>
  <Company>Lancaster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Robbie Love</dc:creator>
  <cp:lastModifiedBy>Robbie Love</cp:lastModifiedBy>
  <cp:revision>573</cp:revision>
  <cp:lastPrinted>2016-06-09T10:52:27Z</cp:lastPrinted>
  <dcterms:created xsi:type="dcterms:W3CDTF">2015-03-10T11:45:33Z</dcterms:created>
  <dcterms:modified xsi:type="dcterms:W3CDTF">2017-05-24T13:06:15Z</dcterms:modified>
</cp:coreProperties>
</file>