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5"/>
  </p:notesMasterIdLst>
  <p:handoutMasterIdLst>
    <p:handoutMasterId r:id="rId66"/>
  </p:handoutMasterIdLst>
  <p:sldIdLst>
    <p:sldId id="256" r:id="rId2"/>
    <p:sldId id="273" r:id="rId3"/>
    <p:sldId id="258" r:id="rId4"/>
    <p:sldId id="308" r:id="rId5"/>
    <p:sldId id="307" r:id="rId6"/>
    <p:sldId id="266" r:id="rId7"/>
    <p:sldId id="310" r:id="rId8"/>
    <p:sldId id="309" r:id="rId9"/>
    <p:sldId id="274" r:id="rId10"/>
    <p:sldId id="312" r:id="rId11"/>
    <p:sldId id="316" r:id="rId12"/>
    <p:sldId id="303" r:id="rId13"/>
    <p:sldId id="262" r:id="rId14"/>
    <p:sldId id="317" r:id="rId15"/>
    <p:sldId id="313" r:id="rId16"/>
    <p:sldId id="277" r:id="rId17"/>
    <p:sldId id="315" r:id="rId18"/>
    <p:sldId id="314" r:id="rId19"/>
    <p:sldId id="263" r:id="rId20"/>
    <p:sldId id="318" r:id="rId21"/>
    <p:sldId id="264" r:id="rId22"/>
    <p:sldId id="320" r:id="rId23"/>
    <p:sldId id="319" r:id="rId24"/>
    <p:sldId id="321" r:id="rId25"/>
    <p:sldId id="322" r:id="rId26"/>
    <p:sldId id="267" r:id="rId27"/>
    <p:sldId id="268" r:id="rId28"/>
    <p:sldId id="325" r:id="rId29"/>
    <p:sldId id="326" r:id="rId30"/>
    <p:sldId id="269" r:id="rId31"/>
    <p:sldId id="270" r:id="rId32"/>
    <p:sldId id="324" r:id="rId33"/>
    <p:sldId id="333" r:id="rId34"/>
    <p:sldId id="334" r:id="rId35"/>
    <p:sldId id="260" r:id="rId36"/>
    <p:sldId id="278" r:id="rId37"/>
    <p:sldId id="279" r:id="rId38"/>
    <p:sldId id="280" r:id="rId39"/>
    <p:sldId id="281" r:id="rId40"/>
    <p:sldId id="338" r:id="rId41"/>
    <p:sldId id="299" r:id="rId42"/>
    <p:sldId id="283" r:id="rId43"/>
    <p:sldId id="284" r:id="rId44"/>
    <p:sldId id="285" r:id="rId45"/>
    <p:sldId id="298" r:id="rId46"/>
    <p:sldId id="286" r:id="rId47"/>
    <p:sldId id="301" r:id="rId48"/>
    <p:sldId id="287" r:id="rId49"/>
    <p:sldId id="302" r:id="rId50"/>
    <p:sldId id="288" r:id="rId51"/>
    <p:sldId id="289" r:id="rId52"/>
    <p:sldId id="304" r:id="rId53"/>
    <p:sldId id="305" r:id="rId54"/>
    <p:sldId id="306" r:id="rId55"/>
    <p:sldId id="293" r:id="rId56"/>
    <p:sldId id="292" r:id="rId57"/>
    <p:sldId id="261" r:id="rId58"/>
    <p:sldId id="296" r:id="rId59"/>
    <p:sldId id="335" r:id="rId60"/>
    <p:sldId id="336" r:id="rId61"/>
    <p:sldId id="337" r:id="rId62"/>
    <p:sldId id="272" r:id="rId63"/>
    <p:sldId id="276"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bie Love" initials="RM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1" autoAdjust="0"/>
    <p:restoredTop sz="94458" autoAdjust="0"/>
  </p:normalViewPr>
  <p:slideViewPr>
    <p:cSldViewPr>
      <p:cViewPr>
        <p:scale>
          <a:sx n="100" d="100"/>
          <a:sy n="100" d="100"/>
        </p:scale>
        <p:origin x="-1944" y="-318"/>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68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overm\Dropbox\University\03%20CASS\MA%20Modules\LING400B%20120%20Credit%20Dissertation\Transcription\old\Transcription%20sta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9179151535778222E-2"/>
          <c:y val="4.2504306137595038E-2"/>
          <c:w val="0.85638649656401988"/>
          <c:h val="0.71228369081660758"/>
        </c:manualLayout>
      </c:layout>
      <c:barChart>
        <c:barDir val="col"/>
        <c:grouping val="clustered"/>
        <c:varyColors val="0"/>
        <c:ser>
          <c:idx val="0"/>
          <c:order val="0"/>
          <c:tx>
            <c:strRef>
              <c:f>Stats!$R$22</c:f>
              <c:strCache>
                <c:ptCount val="1"/>
                <c:pt idx="0">
                  <c:v>Average % indeterminable</c:v>
                </c:pt>
              </c:strCache>
            </c:strRef>
          </c:tx>
          <c:invertIfNegative val="0"/>
          <c:trendline>
            <c:name>Linear trendline</c:name>
            <c:trendlineType val="linear"/>
            <c:dispRSqr val="0"/>
            <c:dispEq val="0"/>
          </c:trendline>
          <c:cat>
            <c:strRef>
              <c:f>Stats!$Q$23:$Q$33</c:f>
              <c:strCache>
                <c:ptCount val="11"/>
                <c:pt idx="0">
                  <c:v>2</c:v>
                </c:pt>
                <c:pt idx="1">
                  <c:v>3</c:v>
                </c:pt>
                <c:pt idx="2">
                  <c:v>4</c:v>
                </c:pt>
                <c:pt idx="3">
                  <c:v>5</c:v>
                </c:pt>
                <c:pt idx="6">
                  <c:v>8</c:v>
                </c:pt>
                <c:pt idx="7">
                  <c:v>9</c:v>
                </c:pt>
                <c:pt idx="8">
                  <c:v>10</c:v>
                </c:pt>
                <c:pt idx="10">
                  <c:v>12</c:v>
                </c:pt>
              </c:strCache>
            </c:strRef>
          </c:cat>
          <c:val>
            <c:numRef>
              <c:f>Stats!$R$23:$R$33</c:f>
              <c:numCache>
                <c:formatCode>General</c:formatCode>
                <c:ptCount val="11"/>
                <c:pt idx="0">
                  <c:v>0</c:v>
                </c:pt>
                <c:pt idx="1">
                  <c:v>10.771992818671453</c:v>
                </c:pt>
                <c:pt idx="2" formatCode="0.00">
                  <c:v>22.06505863747465</c:v>
                </c:pt>
                <c:pt idx="3" formatCode="0.00">
                  <c:v>10.402203856749365</c:v>
                </c:pt>
                <c:pt idx="6">
                  <c:v>47.65625</c:v>
                </c:pt>
                <c:pt idx="7">
                  <c:v>46.882217090069275</c:v>
                </c:pt>
                <c:pt idx="8">
                  <c:v>29.032258064516135</c:v>
                </c:pt>
                <c:pt idx="10">
                  <c:v>68.426724137931018</c:v>
                </c:pt>
              </c:numCache>
            </c:numRef>
          </c:val>
        </c:ser>
        <c:dLbls>
          <c:showLegendKey val="0"/>
          <c:showVal val="0"/>
          <c:showCatName val="0"/>
          <c:showSerName val="0"/>
          <c:showPercent val="0"/>
          <c:showBubbleSize val="0"/>
        </c:dLbls>
        <c:gapWidth val="150"/>
        <c:axId val="89880064"/>
        <c:axId val="90720896"/>
      </c:barChart>
      <c:catAx>
        <c:axId val="89880064"/>
        <c:scaling>
          <c:orientation val="minMax"/>
        </c:scaling>
        <c:delete val="0"/>
        <c:axPos val="b"/>
        <c:numFmt formatCode="General" sourceLinked="0"/>
        <c:majorTickMark val="out"/>
        <c:minorTickMark val="none"/>
        <c:tickLblPos val="nextTo"/>
        <c:txPr>
          <a:bodyPr/>
          <a:lstStyle/>
          <a:p>
            <a:pPr>
              <a:defRPr>
                <a:latin typeface="+mn-lt"/>
              </a:defRPr>
            </a:pPr>
            <a:endParaRPr lang="en-US"/>
          </a:p>
        </c:txPr>
        <c:crossAx val="90720896"/>
        <c:crosses val="autoZero"/>
        <c:auto val="1"/>
        <c:lblAlgn val="ctr"/>
        <c:lblOffset val="100"/>
        <c:noMultiLvlLbl val="0"/>
      </c:catAx>
      <c:valAx>
        <c:axId val="90720896"/>
        <c:scaling>
          <c:orientation val="minMax"/>
          <c:max val="100"/>
        </c:scaling>
        <c:delete val="0"/>
        <c:axPos val="l"/>
        <c:majorGridlines/>
        <c:numFmt formatCode="General" sourceLinked="1"/>
        <c:majorTickMark val="out"/>
        <c:minorTickMark val="none"/>
        <c:tickLblPos val="nextTo"/>
        <c:txPr>
          <a:bodyPr/>
          <a:lstStyle/>
          <a:p>
            <a:pPr>
              <a:defRPr>
                <a:latin typeface="+mn-lt"/>
              </a:defRPr>
            </a:pPr>
            <a:endParaRPr lang="en-US"/>
          </a:p>
        </c:txPr>
        <c:crossAx val="89880064"/>
        <c:crosses val="autoZero"/>
        <c:crossBetween val="between"/>
      </c:valAx>
    </c:plotArea>
    <c:legend>
      <c:legendPos val="r"/>
      <c:layout>
        <c:manualLayout>
          <c:xMode val="edge"/>
          <c:yMode val="edge"/>
          <c:x val="0.34506283731912285"/>
          <c:y val="0.85965139694445025"/>
          <c:w val="0.30664360190073381"/>
          <c:h val="0.13846028626207407"/>
        </c:manualLayout>
      </c:layout>
      <c:overlay val="0"/>
      <c:txPr>
        <a:bodyPr/>
        <a:lstStyle/>
        <a:p>
          <a:pPr>
            <a:defRPr>
              <a:latin typeface="+mn-lt"/>
            </a:defRPr>
          </a:pPr>
          <a:endParaRPr lang="en-US"/>
        </a:p>
      </c:txPr>
    </c:legend>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2715182-4390-4C31-B8B1-EEE902A3C94A}" type="datetimeFigureOut">
              <a:rPr lang="en-GB" smtClean="0"/>
              <a:t>19/03/2015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0A39DD-F5E2-4C86-8631-D4EDCAFAADE9}" type="slidenum">
              <a:rPr lang="en-GB" smtClean="0"/>
              <a:t>‹#›</a:t>
            </a:fld>
            <a:endParaRPr lang="en-GB"/>
          </a:p>
        </p:txBody>
      </p:sp>
    </p:spTree>
    <p:extLst>
      <p:ext uri="{BB962C8B-B14F-4D97-AF65-F5344CB8AC3E}">
        <p14:creationId xmlns:p14="http://schemas.microsoft.com/office/powerpoint/2010/main" val="336813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C17587-270B-4B0B-9AA6-494533B79328}" type="datetimeFigureOut">
              <a:rPr lang="en-GB" smtClean="0"/>
              <a:t>19/03/2015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90BF07-330C-4C66-8D28-35107226021F}" type="slidenum">
              <a:rPr lang="en-GB" smtClean="0"/>
              <a:t>‹#›</a:t>
            </a:fld>
            <a:endParaRPr lang="en-GB"/>
          </a:p>
        </p:txBody>
      </p:sp>
    </p:spTree>
    <p:extLst>
      <p:ext uri="{BB962C8B-B14F-4D97-AF65-F5344CB8AC3E}">
        <p14:creationId xmlns:p14="http://schemas.microsoft.com/office/powerpoint/2010/main" val="32513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90BF07-330C-4C66-8D28-35107226021F}" type="slidenum">
              <a:rPr lang="en-GB" smtClean="0"/>
              <a:t>11</a:t>
            </a:fld>
            <a:endParaRPr lang="en-GB"/>
          </a:p>
        </p:txBody>
      </p:sp>
    </p:spTree>
    <p:extLst>
      <p:ext uri="{BB962C8B-B14F-4D97-AF65-F5344CB8AC3E}">
        <p14:creationId xmlns:p14="http://schemas.microsoft.com/office/powerpoint/2010/main" val="1112265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90BF07-330C-4C66-8D28-35107226021F}" type="slidenum">
              <a:rPr lang="en-GB" smtClean="0"/>
              <a:t>28</a:t>
            </a:fld>
            <a:endParaRPr lang="en-GB"/>
          </a:p>
        </p:txBody>
      </p:sp>
    </p:spTree>
    <p:extLst>
      <p:ext uri="{BB962C8B-B14F-4D97-AF65-F5344CB8AC3E}">
        <p14:creationId xmlns:p14="http://schemas.microsoft.com/office/powerpoint/2010/main" val="2826536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90BF07-330C-4C66-8D28-35107226021F}" type="slidenum">
              <a:rPr lang="en-GB" smtClean="0"/>
              <a:t>36</a:t>
            </a:fld>
            <a:endParaRPr lang="en-GB"/>
          </a:p>
        </p:txBody>
      </p:sp>
    </p:spTree>
    <p:extLst>
      <p:ext uri="{BB962C8B-B14F-4D97-AF65-F5344CB8AC3E}">
        <p14:creationId xmlns:p14="http://schemas.microsoft.com/office/powerpoint/2010/main" val="147652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90BF07-330C-4C66-8D28-35107226021F}" type="slidenum">
              <a:rPr lang="en-GB" smtClean="0"/>
              <a:t>42</a:t>
            </a:fld>
            <a:endParaRPr lang="en-GB"/>
          </a:p>
        </p:txBody>
      </p:sp>
    </p:spTree>
    <p:extLst>
      <p:ext uri="{BB962C8B-B14F-4D97-AF65-F5344CB8AC3E}">
        <p14:creationId xmlns:p14="http://schemas.microsoft.com/office/powerpoint/2010/main" val="420846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90BF07-330C-4C66-8D28-35107226021F}" type="slidenum">
              <a:rPr lang="en-GB" smtClean="0"/>
              <a:t>61</a:t>
            </a:fld>
            <a:endParaRPr lang="en-GB"/>
          </a:p>
        </p:txBody>
      </p:sp>
    </p:spTree>
    <p:extLst>
      <p:ext uri="{BB962C8B-B14F-4D97-AF65-F5344CB8AC3E}">
        <p14:creationId xmlns:p14="http://schemas.microsoft.com/office/powerpoint/2010/main" val="1004559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772400" cy="1827634"/>
          </a:xfrm>
        </p:spPr>
        <p:txBody>
          <a:bodyPr/>
          <a:lstStyle>
            <a:lvl1pPr algn="l">
              <a:defRPr/>
            </a:lvl1pPr>
          </a:lstStyle>
          <a:p>
            <a:r>
              <a:rPr lang="en-US" smtClean="0"/>
              <a:t>Click to edit Master title style</a:t>
            </a:r>
            <a:endParaRPr lang="en-GB" dirty="0"/>
          </a:p>
        </p:txBody>
      </p:sp>
      <p:sp>
        <p:nvSpPr>
          <p:cNvPr id="3" name="Subtitle 2"/>
          <p:cNvSpPr>
            <a:spLocks noGrp="1"/>
          </p:cNvSpPr>
          <p:nvPr>
            <p:ph type="subTitle" idx="1"/>
          </p:nvPr>
        </p:nvSpPr>
        <p:spPr>
          <a:xfrm>
            <a:off x="683568" y="3886200"/>
            <a:ext cx="7776864"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3B00B7FF-F2A4-4969-9E1C-FB25714B5939}" type="datetime1">
              <a:rPr lang="en-GB" smtClean="0"/>
              <a:t>19/03/2015</a:t>
            </a:fld>
            <a:endParaRPr lang="en-GB"/>
          </a:p>
        </p:txBody>
      </p:sp>
      <p:sp>
        <p:nvSpPr>
          <p:cNvPr id="5" name="Footer Placeholder 4"/>
          <p:cNvSpPr>
            <a:spLocks noGrp="1"/>
          </p:cNvSpPr>
          <p:nvPr>
            <p:ph type="ftr" sz="quarter" idx="11"/>
          </p:nvPr>
        </p:nvSpPr>
        <p:spPr/>
        <p:txBody>
          <a:bodyPr/>
          <a:lstStyle>
            <a:lvl1pPr>
              <a:defRPr sz="1400"/>
            </a:lvl1p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
        <p:nvSpPr>
          <p:cNvPr id="7" name="Rectangle 6"/>
          <p:cNvSpPr/>
          <p:nvPr userDrawn="1"/>
        </p:nvSpPr>
        <p:spPr>
          <a:xfrm>
            <a:off x="9001124" y="4846320"/>
            <a:ext cx="142876" cy="2011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116632"/>
            <a:ext cx="1296144" cy="1289587"/>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25110" b="21654"/>
          <a:stretch/>
        </p:blipFill>
        <p:spPr>
          <a:xfrm>
            <a:off x="6118673" y="5805264"/>
            <a:ext cx="2780731" cy="914400"/>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34741" y="116632"/>
            <a:ext cx="1289587" cy="1289587"/>
          </a:xfrm>
          <a:prstGeom prst="rect">
            <a:avLst/>
          </a:prstGeom>
        </p:spPr>
      </p:pic>
    </p:spTree>
    <p:extLst>
      <p:ext uri="{BB962C8B-B14F-4D97-AF65-F5344CB8AC3E}">
        <p14:creationId xmlns:p14="http://schemas.microsoft.com/office/powerpoint/2010/main" val="6086793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ACD701-A34F-41F2-85BE-50E3918240FB}" type="datetime1">
              <a:rPr lang="en-GB" smtClean="0"/>
              <a:t>19/03/2015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6723234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139DEB-B1F8-4277-A44A-D63B1972BF40}" type="datetime1">
              <a:rPr lang="en-GB" smtClean="0"/>
              <a:t>19/03/2015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6313317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658ABC0-4D7E-4C72-A16E-C35A55A03AA1}" type="datetime1">
              <a:rPr lang="en-GB" smtClean="0"/>
              <a:t>19/03/2015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34958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304A7B8-8AFD-47C9-A7DA-3DE17FFE2980}" type="datetime1">
              <a:rPr lang="en-GB" smtClean="0"/>
              <a:t>19/03/2015</a:t>
            </a:fld>
            <a:endParaRPr lang="en-GB"/>
          </a:p>
        </p:txBody>
      </p:sp>
      <p:sp>
        <p:nvSpPr>
          <p:cNvPr id="8" name="Footer Placeholder 7"/>
          <p:cNvSpPr>
            <a:spLocks noGrp="1"/>
          </p:cNvSpPr>
          <p:nvPr>
            <p:ph type="ftr" sz="quarter" idx="11"/>
          </p:nvPr>
        </p:nvSpPr>
        <p:spPr/>
        <p:txBody>
          <a:bodyPr/>
          <a:lstStyle/>
          <a:p>
            <a:r>
              <a:rPr lang="en-GB" dirty="0" smtClean="0"/>
              <a:t>http://</a:t>
            </a:r>
            <a:r>
              <a:rPr lang="en-GB" b="1" dirty="0" smtClean="0"/>
              <a:t>cass.lancs.ac.uk</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6567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2B6E5EC-F559-4C2C-99F7-02650E9CFCC0}" type="datetime1">
              <a:rPr lang="en-GB" smtClean="0"/>
              <a:t>19/03/2015</a:t>
            </a:fld>
            <a:endParaRPr lang="en-GB"/>
          </a:p>
        </p:txBody>
      </p:sp>
      <p:sp>
        <p:nvSpPr>
          <p:cNvPr id="4" name="Footer Placeholder 3"/>
          <p:cNvSpPr>
            <a:spLocks noGrp="1"/>
          </p:cNvSpPr>
          <p:nvPr>
            <p:ph type="ftr" sz="quarter" idx="11"/>
          </p:nvPr>
        </p:nvSpPr>
        <p:spPr/>
        <p:txBody>
          <a:bodyPr/>
          <a:lstStyle/>
          <a:p>
            <a:r>
              <a:rPr lang="en-GB" dirty="0" smtClean="0"/>
              <a:t>http://</a:t>
            </a:r>
            <a:r>
              <a:rPr lang="en-GB" b="1" dirty="0" smtClean="0"/>
              <a:t>cass.lancs.ac.uk</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2911511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13B8B-C0EB-425F-BE1A-0AB70DC85A28}" type="datetime1">
              <a:rPr lang="en-GB" smtClean="0"/>
              <a:t>19/03/2015</a:t>
            </a:fld>
            <a:endParaRPr lang="en-GB"/>
          </a:p>
        </p:txBody>
      </p:sp>
      <p:sp>
        <p:nvSpPr>
          <p:cNvPr id="3" name="Footer Placeholder 2"/>
          <p:cNvSpPr>
            <a:spLocks noGrp="1"/>
          </p:cNvSpPr>
          <p:nvPr>
            <p:ph type="ftr" sz="quarter" idx="11"/>
          </p:nvPr>
        </p:nvSpPr>
        <p:spPr/>
        <p:txBody>
          <a:bodyPr/>
          <a:lstStyle/>
          <a:p>
            <a:r>
              <a:rPr lang="en-GB" dirty="0" smtClean="0"/>
              <a:t>http://</a:t>
            </a:r>
            <a:r>
              <a:rPr lang="en-GB" b="1" dirty="0" smtClean="0"/>
              <a:t>cass.lancs.ac.uk</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5485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F307F0-C7D4-4870-8086-9497CA9C973C}" type="datetime1">
              <a:rPr lang="en-GB" smtClean="0"/>
              <a:t>19/03/2015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7434165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CA765-02F8-4EB3-BFFA-EC3C5A1E8B26}" type="datetime1">
              <a:rPr lang="en-GB" smtClean="0"/>
              <a:t>19/03/2015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023127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DC6818-8F51-48F3-8689-F30C7FAE1AEB}" type="datetime1">
              <a:rPr lang="en-GB" smtClean="0"/>
              <a:t>19/03/2015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40103546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4128" y="260648"/>
            <a:ext cx="2057400" cy="5851525"/>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274638"/>
            <a:ext cx="51229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2C74198E-A3AD-43E3-AEB7-347B20808A93}" type="datetime1">
              <a:rPr lang="en-GB" smtClean="0"/>
              <a:t>19/03/2015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13679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283152"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7C00A469-6002-4E69-AA6B-EE90C9453102}" type="datetime1">
              <a:rPr lang="en-GB" smtClean="0"/>
              <a:t>19/03/2015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solidFill>
              </a:defRPr>
            </a:lvl1pPr>
          </a:lstStyle>
          <a:p>
            <a:r>
              <a:rPr lang="en-GB" dirty="0" smtClean="0"/>
              <a:t>http://</a:t>
            </a:r>
            <a:r>
              <a:rPr lang="en-GB" b="1" dirty="0" smtClean="0"/>
              <a:t>cass.lancs.ac.uk</a:t>
            </a:r>
            <a:endParaRPr lang="en-GB" b="1" dirty="0"/>
          </a:p>
        </p:txBody>
      </p:sp>
      <p:sp>
        <p:nvSpPr>
          <p:cNvPr id="8" name="Rectangle 7"/>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12360" y="157654"/>
            <a:ext cx="1116756" cy="1111106"/>
          </a:xfrm>
          <a:prstGeom prst="rect">
            <a:avLst/>
          </a:prstGeom>
        </p:spPr>
      </p:pic>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1CABD74-F192-44F0-9B3A-8F91286EA363}" type="slidenum">
              <a:rPr lang="en-GB" smtClean="0"/>
              <a:pPr/>
              <a:t>‹#›</a:t>
            </a:fld>
            <a:endParaRPr lang="en-GB" dirty="0"/>
          </a:p>
        </p:txBody>
      </p:sp>
    </p:spTree>
    <p:extLst>
      <p:ext uri="{BB962C8B-B14F-4D97-AF65-F5344CB8AC3E}">
        <p14:creationId xmlns:p14="http://schemas.microsoft.com/office/powerpoint/2010/main" val="2684570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defTabSz="914400" rtl="0" eaLnBrk="1" latinLnBrk="0" hangingPunct="1">
        <a:spcBef>
          <a:spcPct val="0"/>
        </a:spcBef>
        <a:buNone/>
        <a:defRPr sz="4400" kern="1200">
          <a:solidFill>
            <a:srgbClr val="C000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orpus@cambridge.org"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Critical issues in spoken corpus development: the Spoken BNC2014 transcription scheme and speaker identification</a:t>
            </a:r>
            <a:endParaRPr lang="en-GB" dirty="0"/>
          </a:p>
        </p:txBody>
      </p:sp>
      <p:sp>
        <p:nvSpPr>
          <p:cNvPr id="3" name="Subtitle 2"/>
          <p:cNvSpPr>
            <a:spLocks noGrp="1"/>
          </p:cNvSpPr>
          <p:nvPr>
            <p:ph type="subTitle" idx="1"/>
          </p:nvPr>
        </p:nvSpPr>
        <p:spPr/>
        <p:txBody>
          <a:bodyPr/>
          <a:lstStyle/>
          <a:p>
            <a:endParaRPr lang="en-GB" dirty="0" smtClean="0"/>
          </a:p>
          <a:p>
            <a:r>
              <a:rPr lang="en-GB" dirty="0" smtClean="0"/>
              <a:t>Robbie Love</a:t>
            </a:r>
          </a:p>
          <a:p>
            <a:r>
              <a:rPr lang="en-GB" dirty="0" smtClean="0"/>
              <a:t>CASS, Lancaster University</a:t>
            </a:r>
            <a:endParaRPr lang="en-GB" dirty="0"/>
          </a:p>
        </p:txBody>
      </p:sp>
      <p:sp>
        <p:nvSpPr>
          <p:cNvPr id="4" name="Rectangle 3"/>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7"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3789040"/>
            <a:ext cx="1616027" cy="185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5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Today’s talk</a:t>
            </a:r>
            <a:endParaRPr lang="en-GB" dirty="0"/>
          </a:p>
        </p:txBody>
      </p:sp>
      <p:sp>
        <p:nvSpPr>
          <p:cNvPr id="3" name="Content Placeholder 2"/>
          <p:cNvSpPr>
            <a:spLocks noGrp="1"/>
          </p:cNvSpPr>
          <p:nvPr>
            <p:ph idx="1"/>
          </p:nvPr>
        </p:nvSpPr>
        <p:spPr/>
        <p:txBody>
          <a:bodyPr>
            <a:normAutofit/>
          </a:bodyPr>
          <a:lstStyle/>
          <a:p>
            <a:r>
              <a:rPr lang="en-GB" dirty="0" smtClean="0"/>
              <a:t>The BNC</a:t>
            </a:r>
          </a:p>
          <a:p>
            <a:r>
              <a:rPr lang="en-GB" dirty="0" smtClean="0"/>
              <a:t>The Spoken BNC2014</a:t>
            </a:r>
          </a:p>
          <a:p>
            <a:r>
              <a:rPr lang="en-GB" dirty="0" smtClean="0"/>
              <a:t>Progress so far – pilot study + current work</a:t>
            </a:r>
          </a:p>
          <a:p>
            <a:pPr marL="0" indent="0">
              <a:buNone/>
            </a:pPr>
            <a:r>
              <a:rPr lang="en-GB" dirty="0" smtClean="0"/>
              <a:t>	(1) Transcription scheme development</a:t>
            </a:r>
          </a:p>
          <a:p>
            <a:pPr marL="0" indent="0">
              <a:buNone/>
            </a:pPr>
            <a:r>
              <a:rPr lang="en-GB" dirty="0" smtClean="0"/>
              <a:t>	(2) Speaker identification</a:t>
            </a:r>
          </a:p>
          <a:p>
            <a:r>
              <a:rPr lang="en-GB" dirty="0" smtClean="0"/>
              <a:t>Conclusions</a:t>
            </a:r>
          </a:p>
          <a:p>
            <a:r>
              <a:rPr lang="en-GB" dirty="0"/>
              <a:t>N</a:t>
            </a:r>
            <a:r>
              <a:rPr lang="en-GB" dirty="0" smtClean="0"/>
              <a:t>ext steps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844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history: the BNC (1994)</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“a corpus of 100 million words of written texts and spoken transcriptions of modern British English, to be stored on the computer in machine-readable form”</a:t>
            </a:r>
          </a:p>
          <a:p>
            <a:pPr marL="0" indent="0" algn="r">
              <a:buNone/>
            </a:pPr>
            <a:r>
              <a:rPr lang="en-GB" dirty="0" smtClean="0"/>
              <a:t>Leech (1993: 9)</a:t>
            </a:r>
          </a:p>
          <a:p>
            <a:pPr marL="0" indent="0" algn="r">
              <a:buNone/>
            </a:pPr>
            <a:endParaRPr lang="en-GB" dirty="0" smtClean="0"/>
          </a:p>
          <a:p>
            <a:r>
              <a:rPr lang="en-GB" dirty="0" smtClean="0"/>
              <a:t>British publishers: Oxford University Press, Longman, Chambers</a:t>
            </a:r>
          </a:p>
          <a:p>
            <a:r>
              <a:rPr lang="en-GB" dirty="0"/>
              <a:t>P</a:t>
            </a:r>
            <a:r>
              <a:rPr lang="en-GB" dirty="0" smtClean="0"/>
              <a:t>lus Oxford University and Lancaster University</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026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history: the BNC (1994)</a:t>
            </a:r>
            <a:endParaRPr lang="en-GB" dirty="0"/>
          </a:p>
        </p:txBody>
      </p:sp>
      <p:sp>
        <p:nvSpPr>
          <p:cNvPr id="3" name="Content Placeholder 2"/>
          <p:cNvSpPr>
            <a:spLocks noGrp="1"/>
          </p:cNvSpPr>
          <p:nvPr>
            <p:ph idx="1"/>
          </p:nvPr>
        </p:nvSpPr>
        <p:spPr/>
        <p:txBody>
          <a:bodyPr>
            <a:normAutofit/>
          </a:bodyPr>
          <a:lstStyle/>
          <a:p>
            <a:r>
              <a:rPr lang="en-GB" dirty="0" smtClean="0"/>
              <a:t>BNC used to produce over 200 journal articles (over 100 published after 2009)</a:t>
            </a:r>
          </a:p>
          <a:p>
            <a:endParaRPr lang="en-GB" dirty="0"/>
          </a:p>
          <a:p>
            <a:r>
              <a:rPr lang="en-GB" dirty="0" smtClean="0"/>
              <a:t>Open-access, hosted online by various institutions:</a:t>
            </a:r>
          </a:p>
          <a:p>
            <a:pPr lvl="1"/>
            <a:r>
              <a:rPr lang="en-GB" dirty="0" smtClean="0"/>
              <a:t>Brigham Young University (BNC-BYU)</a:t>
            </a:r>
          </a:p>
          <a:p>
            <a:pPr lvl="1"/>
            <a:r>
              <a:rPr lang="en-GB" dirty="0" smtClean="0"/>
              <a:t>University of Zurich (</a:t>
            </a:r>
            <a:r>
              <a:rPr lang="en-GB" dirty="0" err="1" smtClean="0"/>
              <a:t>BNCweb</a:t>
            </a:r>
            <a:r>
              <a:rPr lang="en-GB" dirty="0" smtClean="0"/>
              <a:t> World Edition)</a:t>
            </a:r>
          </a:p>
          <a:p>
            <a:pPr lvl="1"/>
            <a:r>
              <a:rPr lang="en-GB" dirty="0" smtClean="0"/>
              <a:t>Lancaster University (</a:t>
            </a:r>
            <a:r>
              <a:rPr lang="en-GB" dirty="0" err="1" smtClean="0"/>
              <a:t>BNCweb</a:t>
            </a:r>
            <a:r>
              <a:rPr lang="en-GB" dirty="0" smtClean="0"/>
              <a:t>)</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39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history: the BNC (1994)</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Spoken component = 10 million words</a:t>
            </a:r>
          </a:p>
          <a:p>
            <a:r>
              <a:rPr lang="en-GB" b="1" dirty="0" smtClean="0"/>
              <a:t>Demographic </a:t>
            </a:r>
            <a:r>
              <a:rPr lang="en-GB" dirty="0" smtClean="0"/>
              <a:t>(c. 40%) and context-governed data (c. 60%) (see Aston and </a:t>
            </a:r>
            <a:r>
              <a:rPr lang="en-GB" dirty="0" err="1" smtClean="0"/>
              <a:t>Burnard</a:t>
            </a:r>
            <a:r>
              <a:rPr lang="en-GB" dirty="0" smtClean="0"/>
              <a:t> 1997)</a:t>
            </a:r>
          </a:p>
          <a:p>
            <a:pPr marL="0" indent="0">
              <a:buNone/>
            </a:pPr>
            <a:endParaRPr lang="en-GB" dirty="0"/>
          </a:p>
          <a:p>
            <a:pPr marL="0" indent="0">
              <a:buNone/>
            </a:pPr>
            <a:r>
              <a:rPr lang="en-GB" dirty="0" smtClean="0"/>
              <a:t>“an immense collection of conversational data, systematically sampled across the whole population of the UK…a comprehensive and carefully sampled record of how the language is used in living speech” </a:t>
            </a:r>
          </a:p>
          <a:p>
            <a:pPr marL="0" indent="0" algn="r">
              <a:buNone/>
            </a:pPr>
            <a:r>
              <a:rPr lang="en-GB" dirty="0" smtClean="0"/>
              <a:t>(Leech 1993: 14)</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539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history: the BNC (1994)</a:t>
            </a:r>
          </a:p>
        </p:txBody>
      </p:sp>
      <p:sp>
        <p:nvSpPr>
          <p:cNvPr id="3" name="Content Placeholder 2"/>
          <p:cNvSpPr>
            <a:spLocks noGrp="1"/>
          </p:cNvSpPr>
          <p:nvPr>
            <p:ph idx="1"/>
          </p:nvPr>
        </p:nvSpPr>
        <p:spPr/>
        <p:txBody>
          <a:bodyPr>
            <a:normAutofit fontScale="92500" lnSpcReduction="10000"/>
          </a:bodyPr>
          <a:lstStyle/>
          <a:p>
            <a:r>
              <a:rPr lang="en-GB" dirty="0" smtClean="0"/>
              <a:t>It’s getting old</a:t>
            </a:r>
          </a:p>
          <a:p>
            <a:r>
              <a:rPr lang="en-GB" dirty="0" smtClean="0"/>
              <a:t>Can no longer be used as a proxy for present day British English</a:t>
            </a:r>
          </a:p>
          <a:p>
            <a:endParaRPr lang="en-GB" dirty="0" smtClean="0"/>
          </a:p>
          <a:p>
            <a:r>
              <a:rPr lang="en-GB" dirty="0" smtClean="0"/>
              <a:t>Nothing since the Spoken BNC (1994):</a:t>
            </a:r>
          </a:p>
          <a:p>
            <a:pPr marL="0" indent="0">
              <a:buNone/>
            </a:pPr>
            <a:r>
              <a:rPr lang="en-GB" dirty="0"/>
              <a:t>	</a:t>
            </a:r>
            <a:r>
              <a:rPr lang="en-GB" dirty="0" smtClean="0"/>
              <a:t>- large size</a:t>
            </a:r>
          </a:p>
          <a:p>
            <a:pPr marL="0" indent="0">
              <a:buNone/>
            </a:pPr>
            <a:r>
              <a:rPr lang="en-GB" dirty="0" smtClean="0"/>
              <a:t>	- general coverage</a:t>
            </a:r>
            <a:r>
              <a:rPr lang="en-GB" dirty="0"/>
              <a:t> </a:t>
            </a:r>
            <a:r>
              <a:rPr lang="en-GB" dirty="0" smtClean="0"/>
              <a:t>of spoken British English</a:t>
            </a:r>
          </a:p>
          <a:p>
            <a:pPr marL="0" indent="0">
              <a:buNone/>
            </a:pPr>
            <a:r>
              <a:rPr lang="en-GB" dirty="0"/>
              <a:t>	</a:t>
            </a:r>
            <a:r>
              <a:rPr lang="en-GB" dirty="0" smtClean="0"/>
              <a:t>- (low or no cost) public access</a:t>
            </a:r>
          </a:p>
          <a:p>
            <a:pPr marL="0" indent="0">
              <a:buNone/>
            </a:pPr>
            <a:r>
              <a:rPr lang="en-GB" dirty="0"/>
              <a:t>	</a:t>
            </a:r>
            <a:r>
              <a:rPr lang="en-GB" dirty="0" smtClean="0"/>
              <a:t>- transcribed</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5245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BNC2014</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8402" y="2204864"/>
            <a:ext cx="2304256" cy="2645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978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Spoken BNC2014</a:t>
            </a:r>
            <a:endParaRPr lang="en-GB" dirty="0"/>
          </a:p>
        </p:txBody>
      </p:sp>
      <p:sp>
        <p:nvSpPr>
          <p:cNvPr id="3" name="Content Placeholder 2"/>
          <p:cNvSpPr>
            <a:spLocks noGrp="1"/>
          </p:cNvSpPr>
          <p:nvPr>
            <p:ph idx="1"/>
          </p:nvPr>
        </p:nvSpPr>
        <p:spPr/>
        <p:txBody>
          <a:bodyPr/>
          <a:lstStyle/>
          <a:p>
            <a:r>
              <a:rPr lang="en-GB" dirty="0" smtClean="0"/>
              <a:t>CASS and Cambridge University Press</a:t>
            </a:r>
          </a:p>
          <a:p>
            <a:r>
              <a:rPr lang="en-GB" dirty="0" smtClean="0"/>
              <a:t>10 million words spontaneous conversation (</a:t>
            </a:r>
            <a:r>
              <a:rPr lang="en-GB" i="1" dirty="0"/>
              <a:t>d</a:t>
            </a:r>
            <a:r>
              <a:rPr lang="en-GB" i="1" dirty="0" smtClean="0"/>
              <a:t>emographic</a:t>
            </a:r>
            <a:r>
              <a:rPr lang="en-GB" dirty="0" smtClean="0"/>
              <a:t> data)</a:t>
            </a:r>
            <a:endParaRPr lang="en-GB" i="1" dirty="0" smtClean="0"/>
          </a:p>
          <a:p>
            <a:endParaRPr lang="en-GB" dirty="0"/>
          </a:p>
          <a:p>
            <a:r>
              <a:rPr lang="en-GB" dirty="0" smtClean="0"/>
              <a:t>First of its kind since the original Spoken BNC (1994)</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301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7769" y="4907022"/>
            <a:ext cx="1122013" cy="12882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t>People</a:t>
            </a:r>
            <a:endParaRPr lang="en-GB" dirty="0"/>
          </a:p>
        </p:txBody>
      </p:sp>
      <p:sp>
        <p:nvSpPr>
          <p:cNvPr id="3" name="Content Placeholder 2"/>
          <p:cNvSpPr>
            <a:spLocks noGrp="1"/>
          </p:cNvSpPr>
          <p:nvPr>
            <p:ph idx="1"/>
          </p:nvPr>
        </p:nvSpPr>
        <p:spPr>
          <a:xfrm>
            <a:off x="457200" y="1600200"/>
            <a:ext cx="3970784" cy="4525963"/>
          </a:xfrm>
        </p:spPr>
        <p:txBody>
          <a:bodyPr/>
          <a:lstStyle/>
          <a:p>
            <a:endParaRPr lang="en-GB" dirty="0" smtClean="0"/>
          </a:p>
          <a:p>
            <a:endParaRPr lang="en-GB" dirty="0" smtClean="0"/>
          </a:p>
          <a:p>
            <a:r>
              <a:rPr lang="en-GB" dirty="0" smtClean="0"/>
              <a:t>Claire Dembry</a:t>
            </a:r>
          </a:p>
          <a:p>
            <a:r>
              <a:rPr lang="en-GB" dirty="0" smtClean="0"/>
              <a:t>Laura Grimes</a:t>
            </a:r>
          </a:p>
          <a:p>
            <a:r>
              <a:rPr lang="en-GB" dirty="0" smtClean="0"/>
              <a:t>Samantha Owen</a:t>
            </a:r>
          </a:p>
          <a:p>
            <a:r>
              <a:rPr lang="en-GB" dirty="0" smtClean="0"/>
              <a:t>13 transcribers</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644008" y="1556792"/>
            <a:ext cx="397078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GB" dirty="0" smtClean="0"/>
          </a:p>
          <a:p>
            <a:endParaRPr lang="en-GB" dirty="0" smtClean="0"/>
          </a:p>
          <a:p>
            <a:r>
              <a:rPr lang="en-GB" dirty="0" smtClean="0"/>
              <a:t>Tony </a:t>
            </a:r>
            <a:r>
              <a:rPr lang="en-GB" dirty="0" err="1" smtClean="0"/>
              <a:t>McEnery</a:t>
            </a:r>
            <a:endParaRPr lang="en-GB" dirty="0" smtClean="0"/>
          </a:p>
          <a:p>
            <a:r>
              <a:rPr lang="en-GB" dirty="0" smtClean="0"/>
              <a:t>Andrew Hardie</a:t>
            </a:r>
          </a:p>
          <a:p>
            <a:r>
              <a:rPr lang="en-GB" dirty="0" smtClean="0"/>
              <a:t>Vaclav Brezina</a:t>
            </a:r>
          </a:p>
          <a:p>
            <a:r>
              <a:rPr lang="en-GB" dirty="0" smtClean="0"/>
              <a:t>Robbie Love</a:t>
            </a:r>
          </a:p>
          <a:p>
            <a:endParaRPr lang="en-GB" dirty="0"/>
          </a:p>
        </p:txBody>
      </p:sp>
      <p:pic>
        <p:nvPicPr>
          <p:cNvPr id="9" name="Picture 2" descr="C:\Users\fassit\AppData\Local\Microsoft\Windows\Temporary Internet Files\Content.IE5\EAE8NCHC\Black_CASS_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5" y="1269244"/>
            <a:ext cx="1224136" cy="12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88" y="1375682"/>
            <a:ext cx="377983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3790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Spoken BNC2014</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See Dembry and Love </a:t>
            </a:r>
            <a:r>
              <a:rPr lang="en-GB" dirty="0" smtClean="0"/>
              <a:t>(2015</a:t>
            </a:r>
            <a:r>
              <a:rPr lang="en-GB" dirty="0" smtClean="0"/>
              <a:t>) for overview of methodology</a:t>
            </a:r>
          </a:p>
          <a:p>
            <a:pPr marL="0" indent="0">
              <a:buNone/>
            </a:pPr>
            <a:r>
              <a:rPr lang="en-GB" dirty="0" smtClean="0"/>
              <a:t>Some highlights:</a:t>
            </a:r>
          </a:p>
          <a:p>
            <a:r>
              <a:rPr lang="en-GB" dirty="0" smtClean="0"/>
              <a:t>Members of the public commissioned as freelancers to make unsupervised recordings</a:t>
            </a:r>
          </a:p>
          <a:p>
            <a:r>
              <a:rPr lang="en-GB" dirty="0" smtClean="0"/>
              <a:t>Smartphones (vs. analogue tape recorders)</a:t>
            </a:r>
          </a:p>
          <a:p>
            <a:r>
              <a:rPr lang="en-GB" dirty="0" smtClean="0"/>
              <a:t>Non-surreptitious!</a:t>
            </a:r>
          </a:p>
          <a:p>
            <a:r>
              <a:rPr lang="en-GB" dirty="0"/>
              <a:t>13 freelance </a:t>
            </a:r>
            <a:r>
              <a:rPr lang="en-GB" dirty="0" smtClean="0"/>
              <a:t>transcribers</a:t>
            </a:r>
          </a:p>
          <a:p>
            <a:r>
              <a:rPr lang="en-GB" dirty="0" smtClean="0"/>
              <a:t>Only demographic (for now)</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231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Spoken BNC2014</a:t>
            </a:r>
            <a:endParaRPr lang="en-GB"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pPr marL="0" indent="0">
              <a:buNone/>
            </a:pPr>
            <a:r>
              <a:rPr lang="en-GB" dirty="0" smtClean="0"/>
              <a:t>Both parties</a:t>
            </a:r>
          </a:p>
          <a:p>
            <a:r>
              <a:rPr lang="en-GB" dirty="0" smtClean="0"/>
              <a:t>Fund project equally</a:t>
            </a:r>
          </a:p>
          <a:p>
            <a:r>
              <a:rPr lang="en-GB" dirty="0"/>
              <a:t>Encourage </a:t>
            </a:r>
            <a:r>
              <a:rPr lang="en-GB" dirty="0" smtClean="0"/>
              <a:t>participation – media campaigns</a:t>
            </a:r>
          </a:p>
          <a:p>
            <a:r>
              <a:rPr lang="en-GB" dirty="0" smtClean="0"/>
              <a:t>Disseminate information</a:t>
            </a:r>
          </a:p>
          <a:p>
            <a:pPr marL="0" indent="0">
              <a:buNone/>
            </a:pPr>
            <a:r>
              <a:rPr lang="en-GB" dirty="0" smtClean="0"/>
              <a:t>CUP</a:t>
            </a:r>
          </a:p>
          <a:p>
            <a:r>
              <a:rPr lang="en-GB" dirty="0" smtClean="0"/>
              <a:t>Corresponds with contributors</a:t>
            </a:r>
          </a:p>
          <a:p>
            <a:r>
              <a:rPr lang="en-GB" dirty="0" smtClean="0"/>
              <a:t>Collects recordings</a:t>
            </a:r>
          </a:p>
          <a:p>
            <a:r>
              <a:rPr lang="en-GB" dirty="0" smtClean="0"/>
              <a:t>Transcribes data</a:t>
            </a:r>
          </a:p>
          <a:p>
            <a:pPr marL="0" indent="0">
              <a:buNone/>
            </a:pPr>
            <a:r>
              <a:rPr lang="en-GB" dirty="0" smtClean="0"/>
              <a:t>CASS</a:t>
            </a:r>
          </a:p>
          <a:p>
            <a:r>
              <a:rPr lang="en-GB" dirty="0" smtClean="0"/>
              <a:t>Carries out methodological investigations</a:t>
            </a:r>
          </a:p>
          <a:p>
            <a:r>
              <a:rPr lang="en-GB" dirty="0" smtClean="0"/>
              <a:t>Converts transcripts to XML, encoding</a:t>
            </a:r>
          </a:p>
          <a:p>
            <a:r>
              <a:rPr lang="en-GB" dirty="0" smtClean="0"/>
              <a:t>Annotates corpus</a:t>
            </a:r>
          </a:p>
          <a:p>
            <a:r>
              <a:rPr lang="en-GB" dirty="0" smtClean="0"/>
              <a:t>Initial analysis</a:t>
            </a:r>
          </a:p>
          <a:p>
            <a:r>
              <a:rPr lang="en-GB" dirty="0" smtClean="0"/>
              <a:t>Prepares for public release/hosts finished corpus</a:t>
            </a:r>
          </a:p>
          <a:p>
            <a:endParaRPr lang="en-GB" dirty="0" smtClean="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604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Spoken BNC2014</a:t>
            </a:r>
            <a:endParaRPr lang="en-GB" dirty="0"/>
          </a:p>
        </p:txBody>
      </p:sp>
      <p:sp>
        <p:nvSpPr>
          <p:cNvPr id="3" name="Content Placeholder 2"/>
          <p:cNvSpPr>
            <a:spLocks noGrp="1"/>
          </p:cNvSpPr>
          <p:nvPr>
            <p:ph idx="1"/>
          </p:nvPr>
        </p:nvSpPr>
        <p:spPr/>
        <p:txBody>
          <a:bodyPr/>
          <a:lstStyle/>
          <a:p>
            <a:pPr marL="0" indent="0">
              <a:buNone/>
            </a:pPr>
            <a:r>
              <a:rPr lang="en-GB" dirty="0" smtClean="0"/>
              <a:t>Progress report</a:t>
            </a:r>
          </a:p>
          <a:p>
            <a:r>
              <a:rPr lang="en-GB" b="1" dirty="0" smtClean="0"/>
              <a:t>4 million </a:t>
            </a:r>
            <a:r>
              <a:rPr lang="en-GB" dirty="0" smtClean="0"/>
              <a:t>words transcribed</a:t>
            </a:r>
          </a:p>
          <a:p>
            <a:r>
              <a:rPr lang="en-GB" dirty="0" smtClean="0"/>
              <a:t>Average 140,000 words per week</a:t>
            </a:r>
          </a:p>
          <a:p>
            <a:pPr marL="0" indent="0">
              <a:buNone/>
            </a:pPr>
            <a:endParaRPr lang="en-GB" dirty="0" smtClean="0"/>
          </a:p>
          <a:p>
            <a:r>
              <a:rPr lang="en-GB" dirty="0" smtClean="0"/>
              <a:t>373 recordings submitted</a:t>
            </a:r>
          </a:p>
          <a:p>
            <a:r>
              <a:rPr lang="en-GB" dirty="0"/>
              <a:t>300 hours </a:t>
            </a:r>
            <a:r>
              <a:rPr lang="en-GB" dirty="0" smtClean="0"/>
              <a:t>submitted</a:t>
            </a:r>
          </a:p>
          <a:p>
            <a:r>
              <a:rPr lang="en-GB" dirty="0" smtClean="0"/>
              <a:t>367 speakers so far and counting</a:t>
            </a:r>
            <a:endParaRPr lang="en-GB" dirty="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559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Lancaster pilot study (Love 2014)</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Investigation of several methodological issues in the compilation of spoken corpora – informing practice in the Spoken BNC2014</a:t>
            </a:r>
          </a:p>
          <a:p>
            <a:pPr lvl="1"/>
            <a:r>
              <a:rPr lang="en-GB" dirty="0" smtClean="0"/>
              <a:t>Design and metadata</a:t>
            </a:r>
          </a:p>
          <a:p>
            <a:pPr lvl="1"/>
            <a:r>
              <a:rPr lang="en-GB" dirty="0" smtClean="0"/>
              <a:t>Recording</a:t>
            </a:r>
          </a:p>
          <a:p>
            <a:pPr lvl="1"/>
            <a:r>
              <a:rPr lang="en-GB" b="1" dirty="0" smtClean="0"/>
              <a:t>Transcription </a:t>
            </a:r>
          </a:p>
          <a:p>
            <a:pPr lvl="2"/>
            <a:r>
              <a:rPr lang="en-GB" b="1" dirty="0" smtClean="0"/>
              <a:t>developing the scheme</a:t>
            </a:r>
          </a:p>
          <a:p>
            <a:pPr lvl="2"/>
            <a:r>
              <a:rPr lang="en-GB" b="1" dirty="0" smtClean="0"/>
              <a:t>Speaker identification</a:t>
            </a:r>
          </a:p>
          <a:p>
            <a:pPr marL="914400" lvl="2" indent="0">
              <a:buNone/>
            </a:pPr>
            <a:endParaRPr lang="en-GB" b="1" dirty="0" smtClean="0"/>
          </a:p>
          <a:p>
            <a:r>
              <a:rPr lang="en-GB" dirty="0" smtClean="0"/>
              <a:t>Simultaneous to the Cambridge pilot study (Dembry)</a:t>
            </a:r>
            <a:endParaRPr lang="en-GB" dirty="0"/>
          </a:p>
        </p:txBody>
      </p:sp>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Tree>
    <p:extLst>
      <p:ext uri="{BB962C8B-B14F-4D97-AF65-F5344CB8AC3E}">
        <p14:creationId xmlns:p14="http://schemas.microsoft.com/office/powerpoint/2010/main" val="3208845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Lancaster pilot study (Love 2014)</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The Spoken BNC2014 pilot corpus</a:t>
            </a:r>
          </a:p>
          <a:p>
            <a:r>
              <a:rPr lang="en-GB" dirty="0" smtClean="0"/>
              <a:t>5.5 </a:t>
            </a:r>
            <a:r>
              <a:rPr lang="en-GB" dirty="0"/>
              <a:t>hours of audio data</a:t>
            </a:r>
          </a:p>
          <a:p>
            <a:r>
              <a:rPr lang="en-GB" dirty="0"/>
              <a:t>Replicated the style of recordings in the Spoken BNC2014 </a:t>
            </a:r>
          </a:p>
          <a:p>
            <a:r>
              <a:rPr lang="en-GB" dirty="0"/>
              <a:t>14 recordings, 32 speakers, 47,000 words, 6,552 turns</a:t>
            </a:r>
          </a:p>
          <a:p>
            <a:r>
              <a:rPr lang="en-GB" dirty="0"/>
              <a:t>Transcribed by two full-time, professional transcribers at CASS</a:t>
            </a:r>
          </a:p>
        </p:txBody>
      </p:sp>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Tree>
    <p:extLst>
      <p:ext uri="{BB962C8B-B14F-4D97-AF65-F5344CB8AC3E}">
        <p14:creationId xmlns:p14="http://schemas.microsoft.com/office/powerpoint/2010/main" val="2056012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Transcription scheme development</a:t>
            </a:r>
            <a:endParaRPr lang="en-GB" dirty="0"/>
          </a:p>
        </p:txBody>
      </p:sp>
      <p:sp>
        <p:nvSpPr>
          <p:cNvPr id="3" name="Content Placeholder 2"/>
          <p:cNvSpPr>
            <a:spLocks noGrp="1"/>
          </p:cNvSpPr>
          <p:nvPr>
            <p:ph idx="1"/>
          </p:nvPr>
        </p:nvSpPr>
        <p:spPr/>
        <p:txBody>
          <a:bodyPr>
            <a:normAutofit fontScale="92500" lnSpcReduction="10000"/>
          </a:bodyPr>
          <a:lstStyle/>
          <a:p>
            <a:r>
              <a:rPr lang="en-GB" dirty="0" err="1" smtClean="0"/>
              <a:t>Crowdy</a:t>
            </a:r>
            <a:r>
              <a:rPr lang="en-GB" dirty="0" smtClean="0"/>
              <a:t> (1994) – </a:t>
            </a:r>
            <a:r>
              <a:rPr lang="en-GB" i="1" dirty="0" smtClean="0"/>
              <a:t>original BNC scheme</a:t>
            </a:r>
            <a:endParaRPr lang="en-GB" dirty="0" smtClean="0"/>
          </a:p>
          <a:p>
            <a:r>
              <a:rPr lang="en-GB" dirty="0" err="1" smtClean="0"/>
              <a:t>Gablasova</a:t>
            </a:r>
            <a:r>
              <a:rPr lang="en-GB" dirty="0" smtClean="0"/>
              <a:t> et al. (under review) – </a:t>
            </a:r>
            <a:r>
              <a:rPr lang="en-GB" i="1" dirty="0" smtClean="0"/>
              <a:t>Trinity Lancaster Corpus</a:t>
            </a:r>
            <a:endParaRPr lang="en-GB" dirty="0" smtClean="0"/>
          </a:p>
          <a:p>
            <a:r>
              <a:rPr lang="en-GB" dirty="0" smtClean="0"/>
              <a:t>Atkins et al. (1992) – </a:t>
            </a:r>
            <a:r>
              <a:rPr lang="en-GB" i="1" dirty="0" smtClean="0"/>
              <a:t>corpus design criteria</a:t>
            </a:r>
            <a:endParaRPr lang="en-GB" dirty="0" smtClean="0"/>
          </a:p>
          <a:p>
            <a:r>
              <a:rPr lang="en-GB" dirty="0" err="1" smtClean="0"/>
              <a:t>Hasund</a:t>
            </a:r>
            <a:r>
              <a:rPr lang="en-GB" dirty="0" smtClean="0"/>
              <a:t> (1998) – </a:t>
            </a:r>
            <a:r>
              <a:rPr lang="en-GB" i="1" dirty="0" err="1" smtClean="0"/>
              <a:t>anonymization</a:t>
            </a:r>
            <a:r>
              <a:rPr lang="en-GB" i="1" dirty="0" smtClean="0"/>
              <a:t> guidelines</a:t>
            </a:r>
            <a:endParaRPr lang="en-GB" dirty="0" smtClean="0"/>
          </a:p>
          <a:p>
            <a:r>
              <a:rPr lang="en-GB" dirty="0"/>
              <a:t>Consultation with CASS </a:t>
            </a:r>
            <a:r>
              <a:rPr lang="en-GB" dirty="0" smtClean="0"/>
              <a:t>transcribers</a:t>
            </a:r>
          </a:p>
          <a:p>
            <a:r>
              <a:rPr lang="en-GB" dirty="0" smtClean="0"/>
              <a:t>Claire </a:t>
            </a:r>
            <a:r>
              <a:rPr lang="en-GB" dirty="0" err="1" smtClean="0"/>
              <a:t>Dembry’s</a:t>
            </a:r>
            <a:r>
              <a:rPr lang="en-GB" dirty="0" smtClean="0"/>
              <a:t> work at Cambridge (2012-)</a:t>
            </a:r>
          </a:p>
          <a:p>
            <a:r>
              <a:rPr lang="en-GB" dirty="0" smtClean="0"/>
              <a:t>Discussion between CASS and CUP</a:t>
            </a:r>
          </a:p>
          <a:p>
            <a:r>
              <a:rPr lang="en-GB" dirty="0" smtClean="0"/>
              <a:t>Hardie (2014) - XML</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980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not simply reuse the original?</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err="1" smtClean="0"/>
              <a:t>Crowdy</a:t>
            </a:r>
            <a:r>
              <a:rPr lang="en-GB" dirty="0" smtClean="0"/>
              <a:t> (1994) “Spoken Corpus Transcription” </a:t>
            </a:r>
          </a:p>
          <a:p>
            <a:pPr marL="0" indent="0">
              <a:buNone/>
            </a:pPr>
            <a:endParaRPr lang="en-GB" dirty="0"/>
          </a:p>
          <a:p>
            <a:pPr marL="0" indent="0">
              <a:buNone/>
            </a:pPr>
            <a:r>
              <a:rPr lang="en-GB" dirty="0" smtClean="0"/>
              <a:t>Generally, it’s pretty good, but:</a:t>
            </a:r>
          </a:p>
          <a:p>
            <a:r>
              <a:rPr lang="en-GB" dirty="0" smtClean="0"/>
              <a:t>16 features identified in the </a:t>
            </a:r>
            <a:r>
              <a:rPr lang="en-GB" b="1" dirty="0" smtClean="0"/>
              <a:t>1,900</a:t>
            </a:r>
            <a:r>
              <a:rPr lang="en-GB" dirty="0" smtClean="0"/>
              <a:t> word scheme – very few examples</a:t>
            </a:r>
          </a:p>
          <a:p>
            <a:r>
              <a:rPr lang="en-GB" dirty="0" smtClean="0"/>
              <a:t>Not enough clarity in some areas, leading to ambiguity</a:t>
            </a:r>
          </a:p>
          <a:p>
            <a:r>
              <a:rPr lang="en-GB" dirty="0"/>
              <a:t>Compatibility with CASS XML </a:t>
            </a:r>
            <a:r>
              <a:rPr lang="en-GB" dirty="0" smtClean="0"/>
              <a:t>standards for automatic conversion</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5137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not simply reuse the original?</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EXAMPLE #1</a:t>
            </a:r>
          </a:p>
          <a:p>
            <a:r>
              <a:rPr lang="en-GB" dirty="0" smtClean="0"/>
              <a:t>Question marks to indicate questioning utterances</a:t>
            </a:r>
          </a:p>
          <a:p>
            <a:pPr marL="0" indent="0">
              <a:buNone/>
            </a:pPr>
            <a:endParaRPr lang="en-GB" dirty="0"/>
          </a:p>
          <a:p>
            <a:pPr marL="0" indent="0">
              <a:buNone/>
            </a:pPr>
            <a:r>
              <a:rPr lang="en-GB" dirty="0" smtClean="0"/>
              <a:t>&lt;1&gt; It’s a funny old day isn’t it</a:t>
            </a:r>
            <a:r>
              <a:rPr lang="en-GB" dirty="0" smtClean="0">
                <a:solidFill>
                  <a:srgbClr val="FF0000"/>
                </a:solidFill>
              </a:rPr>
              <a:t>.</a:t>
            </a:r>
          </a:p>
          <a:p>
            <a:pPr marL="0" indent="0">
              <a:buNone/>
            </a:pPr>
            <a:r>
              <a:rPr lang="en-GB" dirty="0" smtClean="0"/>
              <a:t>&lt;2&gt; Mm it’s not cold is it</a:t>
            </a:r>
            <a:r>
              <a:rPr lang="en-GB" dirty="0" smtClean="0">
                <a:solidFill>
                  <a:srgbClr val="FF0000"/>
                </a:solidFill>
              </a:rPr>
              <a:t>?</a:t>
            </a:r>
          </a:p>
          <a:p>
            <a:pPr marL="0" indent="0" algn="r">
              <a:buNone/>
            </a:pPr>
            <a:r>
              <a:rPr lang="en-GB" dirty="0" err="1" smtClean="0"/>
              <a:t>Crowdy</a:t>
            </a:r>
            <a:r>
              <a:rPr lang="en-GB" dirty="0" smtClean="0"/>
              <a:t> (1994</a:t>
            </a:r>
            <a:r>
              <a:rPr lang="en-GB" dirty="0"/>
              <a:t>: 28</a:t>
            </a:r>
            <a:r>
              <a:rPr lang="en-GB" dirty="0" smtClean="0"/>
              <a:t>)</a:t>
            </a:r>
            <a:endParaRPr lang="en-GB" dirty="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423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not simply reuse the original?</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EXAMPLE #2</a:t>
            </a:r>
          </a:p>
          <a:p>
            <a:r>
              <a:rPr lang="en-GB" dirty="0" smtClean="0"/>
              <a:t>using full stops and commas to “approximate to use in written text”, but also indicating pauses with ellipses</a:t>
            </a:r>
          </a:p>
          <a:p>
            <a:pPr marL="0" indent="0">
              <a:buNone/>
            </a:pPr>
            <a:endParaRPr lang="en-GB" dirty="0"/>
          </a:p>
          <a:p>
            <a:pPr marL="0" indent="0">
              <a:buNone/>
            </a:pPr>
            <a:r>
              <a:rPr lang="en-GB" dirty="0" smtClean="0"/>
              <a:t>&lt;2&gt; I think it’s always</a:t>
            </a:r>
            <a:r>
              <a:rPr lang="en-GB" dirty="0" smtClean="0">
                <a:solidFill>
                  <a:srgbClr val="FF0000"/>
                </a:solidFill>
              </a:rPr>
              <a:t>,</a:t>
            </a:r>
            <a:r>
              <a:rPr lang="en-GB" dirty="0" smtClean="0"/>
              <a:t> deceptive on days like this because its</a:t>
            </a:r>
            <a:r>
              <a:rPr lang="en-GB" dirty="0" smtClean="0">
                <a:solidFill>
                  <a:srgbClr val="FF0000"/>
                </a:solidFill>
              </a:rPr>
              <a:t>,</a:t>
            </a:r>
            <a:r>
              <a:rPr lang="en-GB" dirty="0" smtClean="0"/>
              <a:t> overcast and [</a:t>
            </a:r>
            <a:r>
              <a:rPr lang="en-GB" dirty="0" err="1" smtClean="0"/>
              <a:t>er</a:t>
            </a:r>
            <a:r>
              <a:rPr lang="en-GB" dirty="0" smtClean="0"/>
              <a:t>]</a:t>
            </a:r>
          </a:p>
          <a:p>
            <a:pPr marL="0" indent="0">
              <a:buNone/>
            </a:pPr>
            <a:r>
              <a:rPr lang="en-GB" dirty="0" smtClean="0"/>
              <a:t>[…]</a:t>
            </a:r>
          </a:p>
          <a:p>
            <a:pPr marL="0" indent="0">
              <a:buNone/>
            </a:pPr>
            <a:r>
              <a:rPr lang="en-GB" dirty="0" smtClean="0"/>
              <a:t>&lt;2&gt; But</a:t>
            </a:r>
            <a:r>
              <a:rPr lang="en-GB" dirty="0" smtClean="0">
                <a:solidFill>
                  <a:srgbClr val="FF0000"/>
                </a:solidFill>
              </a:rPr>
              <a:t>,</a:t>
            </a:r>
            <a:r>
              <a:rPr lang="en-GB" dirty="0" smtClean="0"/>
              <a:t> but </a:t>
            </a:r>
            <a:r>
              <a:rPr lang="en-GB" dirty="0" err="1" smtClean="0"/>
              <a:t>er</a:t>
            </a:r>
            <a:r>
              <a:rPr lang="en-GB" dirty="0" smtClean="0">
                <a:solidFill>
                  <a:srgbClr val="FF0000"/>
                </a:solidFill>
              </a:rPr>
              <a:t>,</a:t>
            </a:r>
            <a:r>
              <a:rPr lang="en-GB" dirty="0" smtClean="0"/>
              <a:t> he’s</a:t>
            </a:r>
            <a:r>
              <a:rPr lang="en-GB" dirty="0" smtClean="0">
                <a:solidFill>
                  <a:srgbClr val="FF0000"/>
                </a:solidFill>
              </a:rPr>
              <a:t>…</a:t>
            </a:r>
            <a:r>
              <a:rPr lang="en-GB" dirty="0" smtClean="0"/>
              <a:t>just broken away from his </a:t>
            </a:r>
            <a:r>
              <a:rPr lang="en-GB" dirty="0" err="1" smtClean="0"/>
              <a:t>girlfiend</a:t>
            </a:r>
            <a:r>
              <a:rPr lang="en-GB" dirty="0" smtClean="0"/>
              <a:t> and [&lt;unclear&gt;]</a:t>
            </a:r>
          </a:p>
          <a:p>
            <a:pPr marL="0" indent="0">
              <a:buNone/>
            </a:pPr>
            <a:r>
              <a:rPr lang="en-GB" dirty="0" smtClean="0"/>
              <a:t>&lt;1&gt; [Oh has] he</a:t>
            </a:r>
            <a:r>
              <a:rPr lang="en-GB" dirty="0" smtClean="0">
                <a:solidFill>
                  <a:srgbClr val="FF0000"/>
                </a:solidFill>
              </a:rPr>
              <a:t>,</a:t>
            </a:r>
            <a:r>
              <a:rPr lang="en-GB" dirty="0" smtClean="0"/>
              <a:t> oh. Well he seemed happy enough when he called.</a:t>
            </a:r>
          </a:p>
          <a:p>
            <a:pPr marL="0" indent="0" algn="r">
              <a:buNone/>
            </a:pPr>
            <a:r>
              <a:rPr lang="en-GB" dirty="0" err="1" smtClean="0"/>
              <a:t>Crowdy</a:t>
            </a:r>
            <a:r>
              <a:rPr lang="en-GB" dirty="0" smtClean="0"/>
              <a:t> (1994</a:t>
            </a:r>
            <a:r>
              <a:rPr lang="en-GB" dirty="0"/>
              <a:t>: 28</a:t>
            </a:r>
            <a:r>
              <a:rPr lang="en-GB" dirty="0" smtClean="0"/>
              <a:t>)</a:t>
            </a:r>
            <a:endParaRPr lang="en-GB" dirty="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54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Trinity Lancaster corpus scheme</a:t>
            </a:r>
            <a:endParaRPr lang="en-GB" dirty="0"/>
          </a:p>
        </p:txBody>
      </p:sp>
      <p:sp>
        <p:nvSpPr>
          <p:cNvPr id="3" name="Content Placeholder 2"/>
          <p:cNvSpPr>
            <a:spLocks noGrp="1"/>
          </p:cNvSpPr>
          <p:nvPr>
            <p:ph idx="1"/>
          </p:nvPr>
        </p:nvSpPr>
        <p:spPr/>
        <p:txBody>
          <a:bodyPr>
            <a:normAutofit/>
          </a:bodyPr>
          <a:lstStyle/>
          <a:p>
            <a:r>
              <a:rPr lang="en-GB" dirty="0" smtClean="0"/>
              <a:t>Transcription scheme for the Trinity Lancaster Spoken Learner Corpus (</a:t>
            </a:r>
            <a:r>
              <a:rPr lang="en-GB" dirty="0" err="1" smtClean="0"/>
              <a:t>Gablasova</a:t>
            </a:r>
            <a:r>
              <a:rPr lang="en-GB" dirty="0" smtClean="0"/>
              <a:t> et al. under review)</a:t>
            </a:r>
          </a:p>
          <a:p>
            <a:r>
              <a:rPr lang="en-GB" dirty="0" smtClean="0"/>
              <a:t>One-to-one, examiner-student conversations</a:t>
            </a:r>
          </a:p>
          <a:p>
            <a:r>
              <a:rPr lang="en-GB" dirty="0"/>
              <a:t>B</a:t>
            </a:r>
            <a:r>
              <a:rPr lang="en-GB" dirty="0" smtClean="0"/>
              <a:t>ut major advantage of modernity, CASS-compatibility and success in Trinity Lancaster project</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27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Trinity Lancaster corpus scheme</a:t>
            </a:r>
            <a:endParaRPr lang="en-GB" dirty="0"/>
          </a:p>
        </p:txBody>
      </p:sp>
      <p:sp>
        <p:nvSpPr>
          <p:cNvPr id="3" name="Content Placeholder 2"/>
          <p:cNvSpPr>
            <a:spLocks noGrp="1"/>
          </p:cNvSpPr>
          <p:nvPr>
            <p:ph idx="1"/>
          </p:nvPr>
        </p:nvSpPr>
        <p:spPr/>
        <p:txBody>
          <a:bodyPr>
            <a:normAutofit/>
          </a:bodyPr>
          <a:lstStyle/>
          <a:p>
            <a:r>
              <a:rPr lang="en-GB" dirty="0"/>
              <a:t>Started with </a:t>
            </a:r>
            <a:r>
              <a:rPr lang="en-GB" dirty="0" err="1"/>
              <a:t>Gablasova</a:t>
            </a:r>
            <a:r>
              <a:rPr lang="en-GB" dirty="0"/>
              <a:t> et al.’s scheme</a:t>
            </a:r>
          </a:p>
          <a:p>
            <a:r>
              <a:rPr lang="en-GB" dirty="0"/>
              <a:t>Adapted according to </a:t>
            </a:r>
            <a:endParaRPr lang="en-GB" dirty="0" smtClean="0"/>
          </a:p>
          <a:p>
            <a:pPr lvl="1"/>
            <a:r>
              <a:rPr lang="en-GB" dirty="0" err="1" smtClean="0"/>
              <a:t>Crowdy</a:t>
            </a:r>
            <a:r>
              <a:rPr lang="en-GB" dirty="0" smtClean="0"/>
              <a:t> </a:t>
            </a:r>
            <a:r>
              <a:rPr lang="en-GB" dirty="0"/>
              <a:t>(1994</a:t>
            </a:r>
            <a:r>
              <a:rPr lang="en-GB" dirty="0" smtClean="0"/>
              <a:t>), </a:t>
            </a:r>
            <a:r>
              <a:rPr lang="en-GB" dirty="0"/>
              <a:t>and </a:t>
            </a:r>
            <a:endParaRPr lang="en-GB" dirty="0" smtClean="0"/>
          </a:p>
          <a:p>
            <a:pPr lvl="1"/>
            <a:r>
              <a:rPr lang="en-GB" dirty="0" smtClean="0"/>
              <a:t>Atkins </a:t>
            </a:r>
            <a:r>
              <a:rPr lang="en-GB" dirty="0"/>
              <a:t>et al. (</a:t>
            </a:r>
            <a:r>
              <a:rPr lang="en-GB" dirty="0" smtClean="0"/>
              <a:t>1992: 11-12), who provide a nice and still useful set of recommended considerations</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596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Revising the Trinity Lancaster scheme</a:t>
            </a:r>
            <a:endParaRPr lang="en-GB" dirty="0"/>
          </a:p>
        </p:txBody>
      </p:sp>
      <p:sp>
        <p:nvSpPr>
          <p:cNvPr id="3" name="Content Placeholder 2"/>
          <p:cNvSpPr>
            <a:spLocks noGrp="1"/>
          </p:cNvSpPr>
          <p:nvPr>
            <p:ph idx="1"/>
          </p:nvPr>
        </p:nvSpPr>
        <p:spPr/>
        <p:txBody>
          <a:bodyPr>
            <a:normAutofit/>
          </a:bodyPr>
          <a:lstStyle/>
          <a:p>
            <a:pPr marL="0" indent="0">
              <a:buNone/>
            </a:pPr>
            <a:r>
              <a:rPr lang="en-GB" i="1" dirty="0" smtClean="0"/>
              <a:t>Encoding of speaker IDs</a:t>
            </a:r>
          </a:p>
          <a:p>
            <a:r>
              <a:rPr lang="en-GB" dirty="0" smtClean="0"/>
              <a:t>Speakers assigned unique numeric label (</a:t>
            </a:r>
            <a:r>
              <a:rPr lang="en-GB" dirty="0" err="1" smtClean="0"/>
              <a:t>Crowdy</a:t>
            </a:r>
            <a:r>
              <a:rPr lang="en-GB" dirty="0" smtClean="0"/>
              <a:t> 1994)</a:t>
            </a:r>
          </a:p>
          <a:p>
            <a:endParaRPr lang="en-GB" dirty="0"/>
          </a:p>
          <a:p>
            <a:pPr marL="0" indent="0">
              <a:buNone/>
            </a:pPr>
            <a:r>
              <a:rPr lang="en-GB" dirty="0">
                <a:solidFill>
                  <a:srgbClr val="FF0000"/>
                </a:solidFill>
              </a:rPr>
              <a:t>&lt;1&gt; </a:t>
            </a:r>
            <a:r>
              <a:rPr lang="en-GB" dirty="0"/>
              <a:t>It’s a funny old day isn’t it.</a:t>
            </a:r>
          </a:p>
          <a:p>
            <a:pPr marL="0" indent="0">
              <a:buNone/>
            </a:pPr>
            <a:r>
              <a:rPr lang="en-GB" dirty="0">
                <a:solidFill>
                  <a:srgbClr val="FF0000"/>
                </a:solidFill>
              </a:rPr>
              <a:t>&lt;2&gt; </a:t>
            </a:r>
            <a:r>
              <a:rPr lang="en-GB" dirty="0"/>
              <a:t>Mm it’s not cold is it?</a:t>
            </a:r>
          </a:p>
          <a:p>
            <a:pPr marL="0" indent="0" algn="r">
              <a:buNone/>
            </a:pPr>
            <a:r>
              <a:rPr lang="en-GB" dirty="0" err="1"/>
              <a:t>Crowdy</a:t>
            </a:r>
            <a:r>
              <a:rPr lang="en-GB" dirty="0"/>
              <a:t> (1994: 28</a:t>
            </a:r>
            <a:r>
              <a:rPr lang="en-GB" dirty="0" smtClean="0"/>
              <a:t>)</a:t>
            </a:r>
            <a:endParaRPr lang="en-GB" dirty="0"/>
          </a:p>
          <a:p>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9454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Revising the Trinity Lancaster scheme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i="1" dirty="0" err="1" smtClean="0"/>
              <a:t>Anonymization</a:t>
            </a:r>
            <a:r>
              <a:rPr lang="en-GB" i="1" dirty="0" smtClean="0"/>
              <a:t> </a:t>
            </a:r>
            <a:endParaRPr lang="en-GB" dirty="0" smtClean="0"/>
          </a:p>
          <a:p>
            <a:r>
              <a:rPr lang="en-GB" dirty="0" smtClean="0"/>
              <a:t>Omit “any reference that would allow an individual to identified” (</a:t>
            </a:r>
            <a:r>
              <a:rPr lang="en-GB" dirty="0" err="1" smtClean="0"/>
              <a:t>Crowdy</a:t>
            </a:r>
            <a:r>
              <a:rPr lang="en-GB" dirty="0" smtClean="0"/>
              <a:t> 1994)</a:t>
            </a:r>
          </a:p>
          <a:p>
            <a:r>
              <a:rPr lang="en-GB" dirty="0" smtClean="0"/>
              <a:t>NOT automatically</a:t>
            </a:r>
            <a:r>
              <a:rPr lang="en-GB" dirty="0"/>
              <a:t> </a:t>
            </a:r>
            <a:r>
              <a:rPr lang="en-GB" dirty="0" smtClean="0"/>
              <a:t>(</a:t>
            </a:r>
            <a:r>
              <a:rPr lang="en-GB" dirty="0" err="1" smtClean="0"/>
              <a:t>Hasund</a:t>
            </a:r>
            <a:r>
              <a:rPr lang="en-GB" dirty="0" smtClean="0"/>
              <a:t> 1998)</a:t>
            </a:r>
          </a:p>
          <a:p>
            <a:r>
              <a:rPr lang="en-GB" dirty="0" err="1" smtClean="0"/>
              <a:t>Hasund</a:t>
            </a:r>
            <a:r>
              <a:rPr lang="en-GB" dirty="0" smtClean="0"/>
              <a:t>: Bank of English includes gender in </a:t>
            </a:r>
            <a:r>
              <a:rPr lang="en-GB" dirty="0" err="1" smtClean="0"/>
              <a:t>anonymization</a:t>
            </a:r>
            <a:r>
              <a:rPr lang="en-GB" dirty="0" smtClean="0"/>
              <a:t> tag</a:t>
            </a:r>
          </a:p>
          <a:p>
            <a:pPr marL="0" indent="0">
              <a:buNone/>
            </a:pPr>
            <a:endParaRPr lang="en-GB" dirty="0" smtClean="0"/>
          </a:p>
          <a:p>
            <a:pPr marL="0" indent="0">
              <a:buNone/>
            </a:pPr>
            <a:r>
              <a:rPr lang="en-GB" dirty="0" smtClean="0"/>
              <a:t>e.g. </a:t>
            </a:r>
            <a:r>
              <a:rPr lang="en-GB" i="1" dirty="0" smtClean="0"/>
              <a:t>I bumped into </a:t>
            </a:r>
            <a:r>
              <a:rPr lang="en-GB" i="1" dirty="0" smtClean="0">
                <a:solidFill>
                  <a:srgbClr val="FF0000"/>
                </a:solidFill>
              </a:rPr>
              <a:t>&lt;name female&gt; </a:t>
            </a:r>
            <a:r>
              <a:rPr lang="en-GB" i="1" dirty="0" smtClean="0"/>
              <a:t>yesterday</a:t>
            </a:r>
          </a:p>
          <a:p>
            <a:pPr marL="0" indent="0">
              <a:buNone/>
            </a:pPr>
            <a:r>
              <a:rPr lang="en-GB" dirty="0" smtClean="0"/>
              <a:t>(+ male, neutral)</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656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Revising the Trinity Lancaster scheme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i="1" dirty="0" smtClean="0"/>
              <a:t>Overlaps</a:t>
            </a:r>
          </a:p>
          <a:p>
            <a:r>
              <a:rPr lang="en-GB" dirty="0" err="1" smtClean="0"/>
              <a:t>Crowdy’s</a:t>
            </a:r>
            <a:r>
              <a:rPr lang="en-GB" dirty="0" smtClean="0"/>
              <a:t> (1994) rather complicated system:</a:t>
            </a:r>
            <a:endParaRPr lang="en-GB" dirty="0"/>
          </a:p>
          <a:p>
            <a:pPr marL="0" indent="0" hangingPunct="0">
              <a:buNone/>
            </a:pPr>
            <a:r>
              <a:rPr lang="en-GB" dirty="0" smtClean="0"/>
              <a:t>&lt;1&gt; So </a:t>
            </a:r>
            <a:r>
              <a:rPr lang="en-GB" dirty="0"/>
              <a:t>she was virtually a </a:t>
            </a:r>
            <a:r>
              <a:rPr lang="en-GB" dirty="0">
                <a:solidFill>
                  <a:srgbClr val="FF0000"/>
                </a:solidFill>
              </a:rPr>
              <a:t>[</a:t>
            </a:r>
            <a:r>
              <a:rPr lang="en-GB" dirty="0"/>
              <a:t>a house prisoner</a:t>
            </a:r>
            <a:r>
              <a:rPr lang="en-GB" dirty="0">
                <a:solidFill>
                  <a:srgbClr val="FF0000"/>
                </a:solidFill>
              </a:rPr>
              <a:t>]</a:t>
            </a:r>
          </a:p>
          <a:p>
            <a:pPr marL="0" indent="0" hangingPunct="0">
              <a:buNone/>
            </a:pPr>
            <a:r>
              <a:rPr lang="en-GB" dirty="0" smtClean="0"/>
              <a:t>&lt;</a:t>
            </a:r>
            <a:r>
              <a:rPr lang="en-GB" dirty="0"/>
              <a:t>2</a:t>
            </a:r>
            <a:r>
              <a:rPr lang="en-GB" dirty="0" smtClean="0"/>
              <a:t>&gt; </a:t>
            </a:r>
            <a:r>
              <a:rPr lang="en-GB" dirty="0" smtClean="0">
                <a:solidFill>
                  <a:srgbClr val="FF0000"/>
                </a:solidFill>
              </a:rPr>
              <a:t>[</a:t>
            </a:r>
            <a:r>
              <a:rPr lang="en-GB" dirty="0"/>
              <a:t>house </a:t>
            </a:r>
            <a:r>
              <a:rPr lang="en-GB" dirty="0">
                <a:solidFill>
                  <a:srgbClr val="FF0000"/>
                </a:solidFill>
              </a:rPr>
              <a:t>{</a:t>
            </a:r>
            <a:r>
              <a:rPr lang="en-GB" dirty="0"/>
              <a:t>bound</a:t>
            </a:r>
            <a:r>
              <a:rPr lang="en-GB" dirty="0">
                <a:solidFill>
                  <a:srgbClr val="FF0000"/>
                </a:solidFill>
              </a:rPr>
              <a:t>}]</a:t>
            </a:r>
          </a:p>
          <a:p>
            <a:pPr marL="0" indent="0" hangingPunct="0">
              <a:buNone/>
            </a:pPr>
            <a:r>
              <a:rPr lang="en-GB" dirty="0" smtClean="0"/>
              <a:t>&lt;</a:t>
            </a:r>
            <a:r>
              <a:rPr lang="en-GB" dirty="0"/>
              <a:t>3</a:t>
            </a:r>
            <a:r>
              <a:rPr lang="en-GB" dirty="0" smtClean="0"/>
              <a:t>&gt; </a:t>
            </a:r>
            <a:r>
              <a:rPr lang="en-GB" dirty="0" smtClean="0">
                <a:solidFill>
                  <a:srgbClr val="FF0000"/>
                </a:solidFill>
              </a:rPr>
              <a:t>{</a:t>
            </a:r>
            <a:r>
              <a:rPr lang="en-GB" dirty="0"/>
              <a:t>prisoner</a:t>
            </a:r>
            <a:r>
              <a:rPr lang="en-GB" dirty="0">
                <a:solidFill>
                  <a:srgbClr val="FF0000"/>
                </a:solidFill>
              </a:rPr>
              <a:t>}</a:t>
            </a:r>
          </a:p>
          <a:p>
            <a:pPr marL="0" indent="0">
              <a:buNone/>
            </a:pPr>
            <a:endParaRPr lang="en-GB" dirty="0" smtClean="0"/>
          </a:p>
          <a:p>
            <a:r>
              <a:rPr lang="en-GB" dirty="0" smtClean="0"/>
              <a:t>Not in Trinity Lancaster scheme</a:t>
            </a:r>
          </a:p>
          <a:p>
            <a:r>
              <a:rPr lang="en-GB" dirty="0" smtClean="0"/>
              <a:t>Decision to retain omission</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741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Revising the Trinity Lancaster scheme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i="1" dirty="0" smtClean="0"/>
              <a:t>Punctuation</a:t>
            </a:r>
          </a:p>
          <a:p>
            <a:r>
              <a:rPr lang="en-GB" dirty="0" smtClean="0"/>
              <a:t>Too much room for interpretation in </a:t>
            </a:r>
            <a:r>
              <a:rPr lang="en-GB" dirty="0" err="1" smtClean="0"/>
              <a:t>Crowdy</a:t>
            </a:r>
            <a:r>
              <a:rPr lang="en-GB" dirty="0" smtClean="0"/>
              <a:t> (1994)</a:t>
            </a:r>
            <a:endParaRPr lang="en-GB" dirty="0"/>
          </a:p>
          <a:p>
            <a:r>
              <a:rPr lang="en-GB" dirty="0" smtClean="0"/>
              <a:t>Like Trinity Lancaster corpus, all syntactic punctuation stripped, apart from question marks for </a:t>
            </a:r>
            <a:r>
              <a:rPr lang="en-GB" i="1" dirty="0" smtClean="0"/>
              <a:t>fully formed</a:t>
            </a:r>
            <a:r>
              <a:rPr lang="en-GB" dirty="0"/>
              <a:t> </a:t>
            </a:r>
            <a:r>
              <a:rPr lang="en-GB" dirty="0" smtClean="0"/>
              <a:t>interrogative structures</a:t>
            </a:r>
          </a:p>
          <a:p>
            <a:pPr lvl="1"/>
            <a:r>
              <a:rPr lang="en-GB" i="1" dirty="0"/>
              <a:t>y</a:t>
            </a:r>
            <a:r>
              <a:rPr lang="en-GB" i="1" dirty="0" smtClean="0"/>
              <a:t>es/no questions</a:t>
            </a:r>
          </a:p>
          <a:p>
            <a:pPr lvl="1"/>
            <a:r>
              <a:rPr lang="en-GB" i="1" dirty="0" err="1"/>
              <a:t>w</a:t>
            </a:r>
            <a:r>
              <a:rPr lang="en-GB" i="1" dirty="0" err="1" smtClean="0"/>
              <a:t>h</a:t>
            </a:r>
            <a:r>
              <a:rPr lang="en-GB" i="1" dirty="0" smtClean="0"/>
              <a:t>-questions</a:t>
            </a:r>
          </a:p>
          <a:p>
            <a:pPr lvl="1"/>
            <a:r>
              <a:rPr lang="en-GB" i="1" dirty="0"/>
              <a:t>t</a:t>
            </a:r>
            <a:r>
              <a:rPr lang="en-GB" i="1" dirty="0" smtClean="0"/>
              <a:t>ag questions</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769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Revising the Trinity Lancaster scheme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i="1" dirty="0" err="1" smtClean="0"/>
              <a:t>Quotative</a:t>
            </a:r>
            <a:r>
              <a:rPr lang="en-GB" i="1" dirty="0" smtClean="0"/>
              <a:t> speech</a:t>
            </a:r>
          </a:p>
          <a:p>
            <a:r>
              <a:rPr lang="en-GB" dirty="0" smtClean="0"/>
              <a:t>Not in Atkins et al. (1992), </a:t>
            </a:r>
            <a:r>
              <a:rPr lang="en-GB" dirty="0" err="1" smtClean="0"/>
              <a:t>Crowdy</a:t>
            </a:r>
            <a:r>
              <a:rPr lang="en-GB" dirty="0" smtClean="0"/>
              <a:t> (1994) or Trinity Lancaster scheme</a:t>
            </a:r>
          </a:p>
          <a:p>
            <a:r>
              <a:rPr lang="en-GB" dirty="0" smtClean="0"/>
              <a:t>Proposal:</a:t>
            </a:r>
          </a:p>
          <a:p>
            <a:endParaRPr lang="en-GB" dirty="0"/>
          </a:p>
          <a:p>
            <a:pPr marL="0" indent="0">
              <a:buNone/>
            </a:pPr>
            <a:r>
              <a:rPr lang="en-GB" dirty="0" smtClean="0"/>
              <a:t>&lt;1&gt;</a:t>
            </a:r>
            <a:r>
              <a:rPr lang="en-GB" dirty="0"/>
              <a:t>	he said </a:t>
            </a:r>
            <a:r>
              <a:rPr lang="en-GB" dirty="0">
                <a:solidFill>
                  <a:srgbClr val="FF0000"/>
                </a:solidFill>
              </a:rPr>
              <a:t>&lt;</a:t>
            </a:r>
            <a:r>
              <a:rPr lang="en-GB" dirty="0" err="1">
                <a:solidFill>
                  <a:srgbClr val="FF0000"/>
                </a:solidFill>
              </a:rPr>
              <a:t>quot</a:t>
            </a:r>
            <a:r>
              <a:rPr lang="en-GB" dirty="0">
                <a:solidFill>
                  <a:srgbClr val="FF0000"/>
                </a:solidFill>
              </a:rPr>
              <a:t>&gt; </a:t>
            </a:r>
            <a:r>
              <a:rPr lang="en-GB" dirty="0"/>
              <a:t>I’ll </a:t>
            </a:r>
            <a:r>
              <a:rPr lang="en-GB" dirty="0" smtClean="0"/>
              <a:t>see you later </a:t>
            </a:r>
            <a:r>
              <a:rPr lang="en-GB" dirty="0" smtClean="0">
                <a:solidFill>
                  <a:srgbClr val="FF0000"/>
                </a:solidFill>
              </a:rPr>
              <a:t>&lt;/</a:t>
            </a:r>
            <a:r>
              <a:rPr lang="en-GB" dirty="0" err="1">
                <a:solidFill>
                  <a:srgbClr val="FF0000"/>
                </a:solidFill>
              </a:rPr>
              <a:t>quot</a:t>
            </a:r>
            <a:r>
              <a:rPr lang="en-GB" dirty="0">
                <a:solidFill>
                  <a:srgbClr val="FF0000"/>
                </a:solidFill>
              </a:rPr>
              <a:t>&gt;</a:t>
            </a:r>
          </a:p>
          <a:p>
            <a:pPr marL="0" indent="0">
              <a:buNone/>
            </a:pPr>
            <a:endParaRPr lang="en-GB" dirty="0" smtClean="0"/>
          </a:p>
          <a:p>
            <a:r>
              <a:rPr lang="en-GB" dirty="0" smtClean="0"/>
              <a:t>Could this be added to scheme with minimal time addition?</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3200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Pilot with CASS transcribers</a:t>
            </a:r>
            <a:endParaRPr lang="en-GB" dirty="0"/>
          </a:p>
        </p:txBody>
      </p:sp>
      <p:sp>
        <p:nvSpPr>
          <p:cNvPr id="3" name="Content Placeholder 2"/>
          <p:cNvSpPr>
            <a:spLocks noGrp="1"/>
          </p:cNvSpPr>
          <p:nvPr>
            <p:ph idx="1"/>
          </p:nvPr>
        </p:nvSpPr>
        <p:spPr/>
        <p:txBody>
          <a:bodyPr/>
          <a:lstStyle/>
          <a:p>
            <a:r>
              <a:rPr lang="en-GB" dirty="0"/>
              <a:t>Tested in the transcription of the Spoken BNC2014 pilot corpus</a:t>
            </a:r>
          </a:p>
          <a:p>
            <a:r>
              <a:rPr lang="en-GB" dirty="0"/>
              <a:t>Consultation with the CASS transcribers, who were also the transcribers on the Trinity Lancaster </a:t>
            </a:r>
            <a:r>
              <a:rPr lang="en-GB" dirty="0" smtClean="0"/>
              <a:t>project</a:t>
            </a:r>
          </a:p>
          <a:p>
            <a:r>
              <a:rPr lang="en-GB" dirty="0" smtClean="0"/>
              <a:t>Further changes made in reflection</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061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Pilot with CASS transcribers</a:t>
            </a:r>
          </a:p>
        </p:txBody>
      </p:sp>
      <p:sp>
        <p:nvSpPr>
          <p:cNvPr id="3" name="Content Placeholder 2"/>
          <p:cNvSpPr>
            <a:spLocks noGrp="1"/>
          </p:cNvSpPr>
          <p:nvPr>
            <p:ph idx="1"/>
          </p:nvPr>
        </p:nvSpPr>
        <p:spPr/>
        <p:txBody>
          <a:bodyPr>
            <a:normAutofit/>
          </a:bodyPr>
          <a:lstStyle/>
          <a:p>
            <a:pPr marL="0" indent="0">
              <a:buNone/>
            </a:pPr>
            <a:r>
              <a:rPr lang="en-GB" i="1" dirty="0" err="1" smtClean="0"/>
              <a:t>Anonymization</a:t>
            </a:r>
            <a:endParaRPr lang="en-GB" i="1" dirty="0" smtClean="0"/>
          </a:p>
          <a:p>
            <a:r>
              <a:rPr lang="en-GB" dirty="0" smtClean="0"/>
              <a:t>Of the 380 </a:t>
            </a:r>
            <a:r>
              <a:rPr lang="en-GB" i="1" dirty="0" smtClean="0"/>
              <a:t>&lt;name&gt; </a:t>
            </a:r>
            <a:r>
              <a:rPr lang="en-GB" dirty="0" smtClean="0"/>
              <a:t>tags, only 1.8% not coded for gender</a:t>
            </a:r>
            <a:endParaRPr lang="en-GB" dirty="0"/>
          </a:p>
          <a:p>
            <a:endParaRPr lang="en-GB" dirty="0" smtClean="0"/>
          </a:p>
          <a:p>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4072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Pilot with CASS transcribers</a:t>
            </a:r>
          </a:p>
        </p:txBody>
      </p:sp>
      <p:sp>
        <p:nvSpPr>
          <p:cNvPr id="3" name="Content Placeholder 2"/>
          <p:cNvSpPr>
            <a:spLocks noGrp="1"/>
          </p:cNvSpPr>
          <p:nvPr>
            <p:ph idx="1"/>
          </p:nvPr>
        </p:nvSpPr>
        <p:spPr/>
        <p:txBody>
          <a:bodyPr>
            <a:normAutofit fontScale="85000" lnSpcReduction="10000"/>
          </a:bodyPr>
          <a:lstStyle/>
          <a:p>
            <a:pPr marL="0" indent="0">
              <a:buNone/>
            </a:pPr>
            <a:r>
              <a:rPr lang="en-GB" i="1" dirty="0" smtClean="0"/>
              <a:t>Question marks</a:t>
            </a:r>
          </a:p>
          <a:p>
            <a:r>
              <a:rPr lang="en-GB" dirty="0" err="1" smtClean="0"/>
              <a:t>Crowdy</a:t>
            </a:r>
            <a:r>
              <a:rPr lang="en-GB" dirty="0" smtClean="0"/>
              <a:t> (1994) criticised for being too loose with this</a:t>
            </a:r>
          </a:p>
          <a:p>
            <a:r>
              <a:rPr lang="en-GB" dirty="0" smtClean="0"/>
              <a:t>However CASS transcribers wanted more than fully formed interrogatives</a:t>
            </a:r>
          </a:p>
          <a:p>
            <a:r>
              <a:rPr lang="en-GB" dirty="0" smtClean="0"/>
              <a:t>Trusted to use intuitive criteria instead, e.g.</a:t>
            </a:r>
          </a:p>
          <a:p>
            <a:endParaRPr lang="en-GB" dirty="0"/>
          </a:p>
          <a:p>
            <a:pPr marL="0" indent="0">
              <a:buNone/>
            </a:pPr>
            <a:r>
              <a:rPr lang="en-GB" dirty="0" smtClean="0"/>
              <a:t>&lt;3&gt;</a:t>
            </a:r>
            <a:r>
              <a:rPr lang="en-GB" dirty="0"/>
              <a:t> </a:t>
            </a:r>
            <a:r>
              <a:rPr lang="en-GB" dirty="0" smtClean="0"/>
              <a:t>ah </a:t>
            </a:r>
            <a:r>
              <a:rPr lang="en-GB" dirty="0"/>
              <a:t>is it lovely and warm there </a:t>
            </a:r>
            <a:r>
              <a:rPr lang="en-GB" dirty="0" smtClean="0"/>
              <a:t>Dylan? </a:t>
            </a:r>
            <a:r>
              <a:rPr lang="en-GB" dirty="0" smtClean="0">
                <a:solidFill>
                  <a:srgbClr val="FF0000"/>
                </a:solidFill>
              </a:rPr>
              <a:t>getting </a:t>
            </a:r>
            <a:r>
              <a:rPr lang="en-GB" dirty="0">
                <a:solidFill>
                  <a:srgbClr val="FF0000"/>
                </a:solidFill>
              </a:rPr>
              <a:t>dried off</a:t>
            </a:r>
            <a:r>
              <a:rPr lang="en-GB" dirty="0" smtClean="0">
                <a:solidFill>
                  <a:srgbClr val="FF0000"/>
                </a:solidFill>
              </a:rPr>
              <a:t>?</a:t>
            </a:r>
          </a:p>
          <a:p>
            <a:pPr marL="0" indent="0">
              <a:buNone/>
            </a:pPr>
            <a:r>
              <a:rPr lang="en-GB" dirty="0" smtClean="0"/>
              <a:t>&lt;?&gt; how many years have we lived here? </a:t>
            </a:r>
            <a:r>
              <a:rPr lang="en-GB" dirty="0">
                <a:solidFill>
                  <a:srgbClr val="FF0000"/>
                </a:solidFill>
              </a:rPr>
              <a:t>t</a:t>
            </a:r>
            <a:r>
              <a:rPr lang="en-GB" dirty="0" smtClean="0">
                <a:solidFill>
                  <a:srgbClr val="FF0000"/>
                </a:solidFill>
              </a:rPr>
              <a:t>wo and a half years? </a:t>
            </a:r>
            <a:r>
              <a:rPr lang="en-GB" dirty="0"/>
              <a:t>		</a:t>
            </a: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3624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Pilot with CASS transcribers</a:t>
            </a:r>
          </a:p>
        </p:txBody>
      </p:sp>
      <p:sp>
        <p:nvSpPr>
          <p:cNvPr id="3" name="Content Placeholder 2"/>
          <p:cNvSpPr>
            <a:spLocks noGrp="1"/>
          </p:cNvSpPr>
          <p:nvPr>
            <p:ph idx="1"/>
          </p:nvPr>
        </p:nvSpPr>
        <p:spPr/>
        <p:txBody>
          <a:bodyPr>
            <a:normAutofit/>
          </a:bodyPr>
          <a:lstStyle/>
          <a:p>
            <a:pPr marL="0" indent="0">
              <a:buNone/>
            </a:pPr>
            <a:r>
              <a:rPr lang="en-GB" i="1" dirty="0" err="1" smtClean="0"/>
              <a:t>Quotative</a:t>
            </a:r>
            <a:r>
              <a:rPr lang="en-GB" i="1" dirty="0" smtClean="0"/>
              <a:t> content</a:t>
            </a:r>
          </a:p>
          <a:p>
            <a:r>
              <a:rPr lang="en-GB" dirty="0" smtClean="0"/>
              <a:t>CASS transcribers reported no problems</a:t>
            </a:r>
          </a:p>
          <a:p>
            <a:r>
              <a:rPr lang="en-GB" dirty="0" smtClean="0"/>
              <a:t>But, e.g., only 35/75 instances of </a:t>
            </a:r>
            <a:r>
              <a:rPr lang="en-GB" i="1" dirty="0" smtClean="0"/>
              <a:t>said + direct reported speech</a:t>
            </a:r>
            <a:r>
              <a:rPr lang="en-GB" dirty="0" smtClean="0"/>
              <a:t> actually tagged</a:t>
            </a:r>
            <a:endParaRPr lang="en-GB" dirty="0"/>
          </a:p>
          <a:p>
            <a:r>
              <a:rPr lang="en-GB" dirty="0" smtClean="0"/>
              <a:t>Therefore removed from scheme</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83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Review with Cambridge</a:t>
            </a:r>
            <a:endParaRPr lang="en-GB" dirty="0"/>
          </a:p>
        </p:txBody>
      </p:sp>
      <p:sp>
        <p:nvSpPr>
          <p:cNvPr id="3" name="Content Placeholder 2"/>
          <p:cNvSpPr>
            <a:spLocks noGrp="1"/>
          </p:cNvSpPr>
          <p:nvPr>
            <p:ph idx="1"/>
          </p:nvPr>
        </p:nvSpPr>
        <p:spPr/>
        <p:txBody>
          <a:bodyPr>
            <a:normAutofit lnSpcReduction="10000"/>
          </a:bodyPr>
          <a:lstStyle/>
          <a:p>
            <a:r>
              <a:rPr lang="en-GB" dirty="0" smtClean="0"/>
              <a:t>Resulting scheme sent to CUP to ‘merge’ with scheme used so far by their team</a:t>
            </a:r>
          </a:p>
          <a:p>
            <a:r>
              <a:rPr lang="en-GB" dirty="0" smtClean="0"/>
              <a:t>Features added that were not considered by previous Lancaster investigations but deemed worthy of inclusion</a:t>
            </a:r>
          </a:p>
          <a:p>
            <a:pPr lvl="1"/>
            <a:r>
              <a:rPr lang="en-GB" i="1" dirty="0"/>
              <a:t>f</a:t>
            </a:r>
            <a:r>
              <a:rPr lang="en-GB" i="1" dirty="0" smtClean="0"/>
              <a:t>illed pauses</a:t>
            </a:r>
          </a:p>
          <a:p>
            <a:pPr lvl="1"/>
            <a:r>
              <a:rPr lang="en-GB" i="1" dirty="0"/>
              <a:t>n</a:t>
            </a:r>
            <a:r>
              <a:rPr lang="en-GB" i="1" dirty="0" smtClean="0"/>
              <a:t>on-English speech</a:t>
            </a:r>
          </a:p>
          <a:p>
            <a:pPr lvl="1"/>
            <a:r>
              <a:rPr lang="en-GB" i="1" dirty="0"/>
              <a:t>p</a:t>
            </a:r>
            <a:r>
              <a:rPr lang="en-GB" i="1" dirty="0" smtClean="0"/>
              <a:t>auses</a:t>
            </a:r>
          </a:p>
          <a:p>
            <a:pPr lvl="1"/>
            <a:r>
              <a:rPr lang="en-GB" i="1" dirty="0" smtClean="0"/>
              <a:t>events</a:t>
            </a:r>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7735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Resulting scheme</a:t>
            </a:r>
            <a:endParaRPr lang="en-GB" dirty="0"/>
          </a:p>
        </p:txBody>
      </p:sp>
      <p:sp>
        <p:nvSpPr>
          <p:cNvPr id="3" name="Content Placeholder 2"/>
          <p:cNvSpPr>
            <a:spLocks noGrp="1"/>
          </p:cNvSpPr>
          <p:nvPr>
            <p:ph idx="1"/>
          </p:nvPr>
        </p:nvSpPr>
        <p:spPr/>
        <p:txBody>
          <a:bodyPr>
            <a:normAutofit/>
          </a:bodyPr>
          <a:lstStyle/>
          <a:p>
            <a:r>
              <a:rPr lang="en-GB" dirty="0" smtClean="0"/>
              <a:t>From 1,900 words to </a:t>
            </a:r>
            <a:r>
              <a:rPr lang="en-GB" b="1" dirty="0" smtClean="0"/>
              <a:t>5,000 words!</a:t>
            </a:r>
            <a:endParaRPr lang="en-GB" dirty="0" smtClean="0"/>
          </a:p>
          <a:p>
            <a:r>
              <a:rPr lang="en-GB" dirty="0" smtClean="0"/>
              <a:t>Lots of examples</a:t>
            </a:r>
          </a:p>
          <a:p>
            <a:r>
              <a:rPr lang="en-GB" dirty="0" smtClean="0"/>
              <a:t>(Hopefully) minimal room for ambiguity = maximal room for inter-</a:t>
            </a:r>
            <a:r>
              <a:rPr lang="en-GB" dirty="0" err="1" smtClean="0"/>
              <a:t>rater</a:t>
            </a:r>
            <a:r>
              <a:rPr lang="en-GB" dirty="0" smtClean="0"/>
              <a:t> consistency</a:t>
            </a:r>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4423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bird’s eye view</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ontent Placeholder 8"/>
          <p:cNvGraphicFramePr>
            <a:graphicFrameLocks noGrp="1"/>
          </p:cNvGraphicFramePr>
          <p:nvPr>
            <p:ph idx="1"/>
            <p:extLst>
              <p:ext uri="{D42A27DB-BD31-4B8C-83A1-F6EECF244321}">
                <p14:modId xmlns:p14="http://schemas.microsoft.com/office/powerpoint/2010/main" val="4042049898"/>
              </p:ext>
            </p:extLst>
          </p:nvPr>
        </p:nvGraphicFramePr>
        <p:xfrm>
          <a:off x="607476" y="1340768"/>
          <a:ext cx="4828620" cy="4896541"/>
        </p:xfrm>
        <a:graphic>
          <a:graphicData uri="http://schemas.openxmlformats.org/drawingml/2006/table">
            <a:tbl>
              <a:tblPr>
                <a:tableStyleId>{5C22544A-7EE6-4342-B048-85BDC9FD1C3A}</a:tableStyleId>
              </a:tblPr>
              <a:tblGrid>
                <a:gridCol w="2236332"/>
                <a:gridCol w="2592288"/>
              </a:tblGrid>
              <a:tr h="176823">
                <a:tc>
                  <a:txBody>
                    <a:bodyPr/>
                    <a:lstStyle/>
                    <a:p>
                      <a:pPr algn="l" fontAlgn="b"/>
                      <a:r>
                        <a:rPr lang="en-GB" sz="1100" b="1" u="none" strike="noStrike" dirty="0">
                          <a:solidFill>
                            <a:schemeClr val="bg1"/>
                          </a:solidFill>
                          <a:effectLst/>
                        </a:rPr>
                        <a:t>SPOKEN BNC (1994)</a:t>
                      </a:r>
                      <a:endParaRPr lang="en-GB" sz="1100" b="1" i="0" u="none" strike="noStrike" dirty="0">
                        <a:solidFill>
                          <a:schemeClr val="bg1"/>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l" fontAlgn="b"/>
                      <a:r>
                        <a:rPr lang="en-GB" sz="1100" b="1" u="none" strike="noStrike" dirty="0">
                          <a:solidFill>
                            <a:schemeClr val="bg1"/>
                          </a:solidFill>
                          <a:effectLst/>
                        </a:rPr>
                        <a:t>SPOKEN BNC2014</a:t>
                      </a:r>
                      <a:endParaRPr lang="en-GB" sz="1100" b="1" i="0" u="none" strike="noStrike" dirty="0">
                        <a:solidFill>
                          <a:schemeClr val="bg1"/>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176823">
                <a:tc>
                  <a:txBody>
                    <a:bodyPr/>
                    <a:lstStyle/>
                    <a:p>
                      <a:pPr algn="l" fontAlgn="b"/>
                      <a:r>
                        <a:rPr lang="en-GB" sz="1100" u="none" strike="noStrike">
                          <a:effectLst/>
                        </a:rPr>
                        <a:t>Speaker turns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Speaker IDs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Overlapping speech</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Overlaps</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rowSpan="3">
                  <a:txBody>
                    <a:bodyPr/>
                    <a:lstStyle/>
                    <a:p>
                      <a:pPr algn="l" fontAlgn="t"/>
                      <a:r>
                        <a:rPr lang="en-GB" sz="1100" u="none" strike="noStrike" dirty="0">
                          <a:effectLst/>
                        </a:rPr>
                        <a:t>Use of punctuation, and 'sentence' boundaries</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smtClean="0">
                          <a:effectLst/>
                        </a:rPr>
                        <a:t>Punctuation – question marks</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vMerge="1">
                  <a:txBody>
                    <a:bodyPr/>
                    <a:lstStyle/>
                    <a:p>
                      <a:endParaRPr lang="en-GB"/>
                    </a:p>
                  </a:txBody>
                  <a:tcPr/>
                </a:tc>
                <a:tc>
                  <a:txBody>
                    <a:bodyPr/>
                    <a:lstStyle/>
                    <a:p>
                      <a:pPr algn="l" fontAlgn="b"/>
                      <a:r>
                        <a:rPr lang="en-GB" sz="1100" u="none" strike="noStrike">
                          <a:effectLst/>
                        </a:rPr>
                        <a:t>Utterances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vMerge="1">
                  <a:txBody>
                    <a:bodyPr/>
                    <a:lstStyle/>
                    <a:p>
                      <a:endParaRPr lang="en-GB"/>
                    </a:p>
                  </a:txBody>
                  <a:tcPr/>
                </a:tc>
                <a:tc>
                  <a:txBody>
                    <a:bodyPr/>
                    <a:lstStyle/>
                    <a:p>
                      <a:pPr algn="l" fontAlgn="b"/>
                      <a:r>
                        <a:rPr lang="en-GB" sz="1100" u="none" strike="noStrike">
                          <a:effectLst/>
                        </a:rPr>
                        <a:t>Unfinished words (false starts)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Pauses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Pauses and events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Vocalised pauses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Pauses and events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rowSpan="3">
                  <a:txBody>
                    <a:bodyPr/>
                    <a:lstStyle/>
                    <a:p>
                      <a:pPr algn="l" fontAlgn="t"/>
                      <a:r>
                        <a:rPr lang="en-GB" sz="1100" u="none" strike="noStrike" dirty="0">
                          <a:effectLst/>
                        </a:rPr>
                        <a:t>Accent, dialect, and representation of nonstandard forms</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Nonstandard words or sounds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7101">
                <a:tc vMerge="1">
                  <a:txBody>
                    <a:bodyPr/>
                    <a:lstStyle/>
                    <a:p>
                      <a:endParaRPr lang="en-GB"/>
                    </a:p>
                  </a:txBody>
                  <a:tcPr/>
                </a:tc>
                <a:tc>
                  <a:txBody>
                    <a:bodyPr/>
                    <a:lstStyle/>
                    <a:p>
                      <a:pPr algn="l" fontAlgn="b"/>
                      <a:r>
                        <a:rPr lang="en-GB" sz="1100" u="none" strike="noStrike">
                          <a:effectLst/>
                        </a:rPr>
                        <a:t>Nonstandard contractions or shortenings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vMerge="1">
                  <a:txBody>
                    <a:bodyPr/>
                    <a:lstStyle/>
                    <a:p>
                      <a:endParaRPr lang="en-GB"/>
                    </a:p>
                  </a:txBody>
                  <a:tcPr/>
                </a:tc>
                <a:tc>
                  <a:txBody>
                    <a:bodyPr/>
                    <a:lstStyle/>
                    <a:p>
                      <a:pPr algn="l" fontAlgn="b"/>
                      <a:r>
                        <a:rPr lang="en-GB" sz="1100" u="none" strike="noStrike">
                          <a:effectLst/>
                        </a:rPr>
                        <a:t>Native speaker accent/dialect</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Paralinguistic features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Pauses and events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a:txBody>
                    <a:bodyPr/>
                    <a:lstStyle/>
                    <a:p>
                      <a:pPr algn="l" fontAlgn="b"/>
                      <a:r>
                        <a:rPr lang="en-GB" sz="1100" u="none" strike="noStrike">
                          <a:effectLst/>
                        </a:rPr>
                        <a:t>Non-verbal sounds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Non-linguistic vocalisations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Contextual comments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Pauses and events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a:txBody>
                    <a:bodyPr/>
                    <a:lstStyle/>
                    <a:p>
                      <a:pPr algn="l" fontAlgn="b"/>
                      <a:r>
                        <a:rPr lang="en-GB" sz="1100" u="none" strike="noStrike">
                          <a:effectLst/>
                        </a:rPr>
                        <a:t>Unclear or inaudible text</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Unintelligible speech/guesses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a:txBody>
                    <a:bodyPr/>
                    <a:lstStyle/>
                    <a:p>
                      <a:pPr algn="l" fontAlgn="b"/>
                      <a:r>
                        <a:rPr lang="en-GB" sz="1100" u="none" strike="noStrike">
                          <a:effectLst/>
                        </a:rPr>
                        <a:t>Unfamiliar words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Unintelligible speech/guesses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a:txBody>
                    <a:bodyPr/>
                    <a:lstStyle/>
                    <a:p>
                      <a:pPr algn="l" fontAlgn="b"/>
                      <a:r>
                        <a:rPr lang="en-GB" sz="1100" u="none" strike="noStrike">
                          <a:effectLst/>
                        </a:rPr>
                        <a:t>Spelt-out words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Acronyms/spelling/capitalisation</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652">
                <a:tc>
                  <a:txBody>
                    <a:bodyPr/>
                    <a:lstStyle/>
                    <a:p>
                      <a:pPr algn="l" fontAlgn="b"/>
                      <a:r>
                        <a:rPr lang="en-GB" sz="1100" u="none" strike="noStrike">
                          <a:effectLst/>
                        </a:rPr>
                        <a:t>Acronyms and abbreviations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Acronyms/spelling/capitalisation</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Telephone conversations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Pauses and events</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171">
                <a:tc>
                  <a:txBody>
                    <a:bodyPr/>
                    <a:lstStyle/>
                    <a:p>
                      <a:pPr algn="l" fontAlgn="b"/>
                      <a:r>
                        <a:rPr lang="en-GB" sz="1100" u="none" strike="noStrike">
                          <a:effectLst/>
                        </a:rPr>
                        <a:t>Codes used to preserve anonymity</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a:effectLst/>
                        </a:rPr>
                        <a:t>Anonymization</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823">
                <a:tc>
                  <a:txBody>
                    <a:bodyPr/>
                    <a:lstStyle/>
                    <a:p>
                      <a:pPr algn="l" fontAlgn="b"/>
                      <a:r>
                        <a:rPr lang="en-GB" sz="1100" u="none" strike="noStrike">
                          <a:effectLst/>
                        </a:rPr>
                        <a:t>Text read out</a:t>
                      </a:r>
                      <a:endParaRPr lang="en-GB" sz="1100" b="0" i="0" u="none" strike="noStrike">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Pauses and events</a:t>
                      </a:r>
                      <a:endParaRPr lang="en-GB" sz="1100" b="0" i="0" u="none" strike="noStrike" dirty="0">
                        <a:solidFill>
                          <a:srgbClr val="000000"/>
                        </a:solidFill>
                        <a:effectLst/>
                        <a:latin typeface="Calibri" panose="020F0502020204030204" pitchFamily="34" charset="0"/>
                      </a:endParaRPr>
                    </a:p>
                  </a:txBody>
                  <a:tcPr marL="6290" marR="6290" marT="62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930459715"/>
              </p:ext>
            </p:extLst>
          </p:nvPr>
        </p:nvGraphicFramePr>
        <p:xfrm>
          <a:off x="6156176" y="2708920"/>
          <a:ext cx="2088232" cy="1445192"/>
        </p:xfrm>
        <a:graphic>
          <a:graphicData uri="http://schemas.openxmlformats.org/drawingml/2006/table">
            <a:tbl>
              <a:tblPr>
                <a:tableStyleId>{5C22544A-7EE6-4342-B048-85BDC9FD1C3A}</a:tableStyleId>
              </a:tblPr>
              <a:tblGrid>
                <a:gridCol w="2088232"/>
              </a:tblGrid>
              <a:tr h="86965">
                <a:tc>
                  <a:txBody>
                    <a:bodyPr/>
                    <a:lstStyle/>
                    <a:p>
                      <a:pPr algn="l" fontAlgn="b"/>
                      <a:r>
                        <a:rPr lang="en-GB" sz="1100" b="1" i="0" u="none" strike="noStrike" dirty="0" smtClean="0">
                          <a:solidFill>
                            <a:schemeClr val="bg1"/>
                          </a:solidFill>
                          <a:effectLst/>
                          <a:latin typeface="Calibri" panose="020F0502020204030204" pitchFamily="34" charset="0"/>
                        </a:rPr>
                        <a:t>EXTRA SPOKEN BNC2014</a:t>
                      </a:r>
                      <a:endParaRPr lang="en-GB" sz="1100" b="1" i="0" u="none" strike="noStrike" dirty="0">
                        <a:solidFill>
                          <a:schemeClr val="bg1"/>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100" u="none" strike="noStrike" dirty="0" smtClean="0">
                          <a:effectLst/>
                        </a:rPr>
                        <a:t>General guidelines</a:t>
                      </a:r>
                      <a:endParaRPr lang="en-GB" sz="1100" b="0" i="0" u="none" strike="noStrike" dirty="0" smtClean="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791">
                <a:tc>
                  <a:txBody>
                    <a:bodyPr/>
                    <a:lstStyle/>
                    <a:p>
                      <a:pPr algn="l" fontAlgn="b"/>
                      <a:r>
                        <a:rPr lang="en-GB" sz="1100" u="none" strike="noStrike">
                          <a:effectLst/>
                        </a:rPr>
                        <a:t>Document format</a:t>
                      </a:r>
                      <a:endParaRPr lang="en-GB" sz="1100" b="0" i="0" u="none" strike="noStrike">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682">
                <a:tc>
                  <a:txBody>
                    <a:bodyPr/>
                    <a:lstStyle/>
                    <a:p>
                      <a:pPr algn="l" fontAlgn="b"/>
                      <a:r>
                        <a:rPr lang="en-GB" sz="1100" u="none" strike="noStrike" dirty="0">
                          <a:effectLst/>
                        </a:rPr>
                        <a:t>Line height and spacing</a:t>
                      </a:r>
                      <a:endParaRPr lang="en-GB" sz="1100" b="0" i="0" u="none" strike="noStrike" dirty="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791">
                <a:tc>
                  <a:txBody>
                    <a:bodyPr/>
                    <a:lstStyle/>
                    <a:p>
                      <a:pPr algn="l" fontAlgn="b"/>
                      <a:r>
                        <a:rPr lang="en-GB" sz="1100" u="none" strike="noStrike" dirty="0">
                          <a:effectLst/>
                        </a:rPr>
                        <a:t>Header information</a:t>
                      </a:r>
                      <a:endParaRPr lang="en-GB" sz="1100" b="0" i="0" u="none" strike="noStrike" dirty="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791">
                <a:tc>
                  <a:txBody>
                    <a:bodyPr/>
                    <a:lstStyle/>
                    <a:p>
                      <a:pPr algn="l" fontAlgn="b"/>
                      <a:r>
                        <a:rPr lang="en-GB" sz="1100" u="none" strike="noStrike" dirty="0">
                          <a:effectLst/>
                        </a:rPr>
                        <a:t>Tag format</a:t>
                      </a:r>
                      <a:endParaRPr lang="en-GB" sz="1100" b="0" i="0" u="none" strike="noStrike" dirty="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965">
                <a:tc>
                  <a:txBody>
                    <a:bodyPr/>
                    <a:lstStyle/>
                    <a:p>
                      <a:pPr algn="l" fontAlgn="b"/>
                      <a:r>
                        <a:rPr lang="en-GB" sz="1100" b="0" i="0" u="none" strike="noStrike" dirty="0" smtClean="0">
                          <a:solidFill>
                            <a:srgbClr val="000000"/>
                          </a:solidFill>
                          <a:effectLst/>
                          <a:latin typeface="Calibri" panose="020F0502020204030204" pitchFamily="34" charset="0"/>
                        </a:rPr>
                        <a:t>Non-English</a:t>
                      </a:r>
                      <a:r>
                        <a:rPr lang="en-GB" sz="1100" b="0" i="0" u="none" strike="noStrike" baseline="0" dirty="0" smtClean="0">
                          <a:solidFill>
                            <a:srgbClr val="000000"/>
                          </a:solidFill>
                          <a:effectLst/>
                          <a:latin typeface="Calibri" panose="020F0502020204030204" pitchFamily="34" charset="0"/>
                        </a:rPr>
                        <a:t> speech</a:t>
                      </a:r>
                      <a:endParaRPr lang="en-GB" sz="1100" b="0" i="0" u="none" strike="noStrike" dirty="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100" u="none" strike="noStrike" dirty="0" smtClean="0">
                          <a:effectLst/>
                        </a:rPr>
                        <a:t>Numbers</a:t>
                      </a:r>
                      <a:endParaRPr lang="en-GB" sz="1100" b="0" i="0" u="none" strike="noStrike" dirty="0" smtClean="0">
                        <a:solidFill>
                          <a:srgbClr val="000000"/>
                        </a:solidFill>
                        <a:effectLst/>
                        <a:latin typeface="Calibri" panose="020F0502020204030204" pitchFamily="34" charset="0"/>
                      </a:endParaRPr>
                    </a:p>
                  </a:txBody>
                  <a:tcPr marL="6290" marR="6290" marT="62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Oval 10"/>
          <p:cNvSpPr/>
          <p:nvPr/>
        </p:nvSpPr>
        <p:spPr>
          <a:xfrm>
            <a:off x="5796136" y="2492896"/>
            <a:ext cx="2160240" cy="2016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solidFill>
                <a:schemeClr val="bg1"/>
              </a:solidFill>
            </a:endParaRPr>
          </a:p>
        </p:txBody>
      </p:sp>
    </p:spTree>
    <p:extLst>
      <p:ext uri="{BB962C8B-B14F-4D97-AF65-F5344CB8AC3E}">
        <p14:creationId xmlns:p14="http://schemas.microsoft.com/office/powerpoint/2010/main" val="722483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bird’s eye view</a:t>
            </a:r>
            <a:endParaRPr lang="en-GB" dirty="0"/>
          </a:p>
        </p:txBody>
      </p:sp>
      <p:sp>
        <p:nvSpPr>
          <p:cNvPr id="3" name="Content Placeholder 2"/>
          <p:cNvSpPr>
            <a:spLocks noGrp="1"/>
          </p:cNvSpPr>
          <p:nvPr>
            <p:ph idx="1"/>
          </p:nvPr>
        </p:nvSpPr>
        <p:spPr/>
        <p:txBody>
          <a:bodyPr>
            <a:normAutofit/>
          </a:bodyPr>
          <a:lstStyle/>
          <a:p>
            <a:r>
              <a:rPr lang="en-GB" dirty="0"/>
              <a:t>Delicate balance sought between </a:t>
            </a:r>
          </a:p>
          <a:p>
            <a:pPr lvl="1"/>
            <a:r>
              <a:rPr lang="en-GB" dirty="0"/>
              <a:t>backwards compatibility, and</a:t>
            </a:r>
          </a:p>
          <a:p>
            <a:pPr lvl="1"/>
            <a:r>
              <a:rPr lang="en-GB" dirty="0"/>
              <a:t>optimal </a:t>
            </a:r>
            <a:r>
              <a:rPr lang="en-GB" dirty="0" smtClean="0"/>
              <a:t>practice</a:t>
            </a:r>
          </a:p>
          <a:p>
            <a:r>
              <a:rPr lang="en-GB" dirty="0" smtClean="0"/>
              <a:t>Similar enough to compare with original</a:t>
            </a:r>
          </a:p>
          <a:p>
            <a:r>
              <a:rPr lang="en-GB" dirty="0" smtClean="0"/>
              <a:t>Different enough to be better</a:t>
            </a:r>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4554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eXtensible</a:t>
            </a:r>
            <a:r>
              <a:rPr lang="en-GB" dirty="0" smtClean="0"/>
              <a:t> </a:t>
            </a:r>
            <a:r>
              <a:rPr lang="en-GB" dirty="0" err="1" smtClean="0"/>
              <a:t>Markup</a:t>
            </a:r>
            <a:r>
              <a:rPr lang="en-GB" dirty="0" smtClean="0"/>
              <a:t> Language (XML)</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Makes </a:t>
            </a:r>
            <a:r>
              <a:rPr lang="en-GB" dirty="0"/>
              <a:t>possible for automated mapping to standard XML, with minimal manual </a:t>
            </a:r>
            <a:r>
              <a:rPr lang="en-GB" dirty="0" smtClean="0"/>
              <a:t>editing</a:t>
            </a:r>
            <a:endParaRPr lang="en-GB" dirty="0"/>
          </a:p>
          <a:p>
            <a:r>
              <a:rPr lang="en-GB" dirty="0"/>
              <a:t>Original Spoken BNC was not initially in </a:t>
            </a:r>
            <a:r>
              <a:rPr lang="en-GB" dirty="0" smtClean="0"/>
              <a:t>XML, but later converted, therefore comparable</a:t>
            </a:r>
          </a:p>
          <a:p>
            <a:r>
              <a:rPr lang="en-GB" dirty="0" smtClean="0"/>
              <a:t>But even in XML it adheres to the highly complex Text Encoding Initiative (TEI)</a:t>
            </a:r>
            <a:endParaRPr lang="en-GB" dirty="0"/>
          </a:p>
          <a:p>
            <a:pPr marL="0" indent="0">
              <a:buNone/>
            </a:pPr>
            <a:endParaRPr lang="en-GB" dirty="0" smtClean="0"/>
          </a:p>
          <a:p>
            <a:r>
              <a:rPr lang="en-GB" dirty="0" smtClean="0"/>
              <a:t>So we’re using </a:t>
            </a:r>
            <a:r>
              <a:rPr lang="en-GB" dirty="0" err="1" smtClean="0"/>
              <a:t>Hardie’s</a:t>
            </a:r>
            <a:r>
              <a:rPr lang="en-GB" dirty="0" smtClean="0"/>
              <a:t> </a:t>
            </a:r>
            <a:r>
              <a:rPr lang="en-GB" dirty="0"/>
              <a:t>(2014) “Modest XML for </a:t>
            </a:r>
            <a:r>
              <a:rPr lang="en-GB" dirty="0" smtClean="0"/>
              <a:t>Corpora”</a:t>
            </a:r>
          </a:p>
          <a:p>
            <a:pPr marL="0" indent="0">
              <a:buNone/>
            </a:pPr>
            <a:endParaRPr lang="en-GB" dirty="0" smtClean="0"/>
          </a:p>
          <a:p>
            <a:pPr marL="0" indent="0">
              <a:buNone/>
            </a:pPr>
            <a:r>
              <a:rPr lang="en-GB" dirty="0" smtClean="0"/>
              <a:t>“any linguist from the level of a bright undergraduate upwards should be able to understand it” </a:t>
            </a:r>
          </a:p>
          <a:p>
            <a:pPr marL="0" indent="0" algn="r">
              <a:buNone/>
            </a:pPr>
            <a:r>
              <a:rPr lang="en-GB" dirty="0" smtClean="0"/>
              <a:t>(p. 79)</a:t>
            </a:r>
            <a:endParaRPr lang="en-GB" dirty="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5461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fresh problem</a:t>
            </a:r>
            <a:endParaRPr lang="en-GB" dirty="0"/>
          </a:p>
        </p:txBody>
      </p:sp>
      <p:sp>
        <p:nvSpPr>
          <p:cNvPr id="3" name="Content Placeholder 2"/>
          <p:cNvSpPr>
            <a:spLocks noGrp="1"/>
          </p:cNvSpPr>
          <p:nvPr>
            <p:ph idx="1"/>
          </p:nvPr>
        </p:nvSpPr>
        <p:spPr/>
        <p:txBody>
          <a:bodyPr/>
          <a:lstStyle/>
          <a:p>
            <a:r>
              <a:rPr lang="en-GB" dirty="0" smtClean="0"/>
              <a:t>Quality control traditionally focusses on accuracy of </a:t>
            </a:r>
            <a:r>
              <a:rPr lang="en-GB" i="1" dirty="0" smtClean="0"/>
              <a:t>transcription</a:t>
            </a:r>
            <a:endParaRPr lang="en-GB" dirty="0" smtClean="0"/>
          </a:p>
          <a:p>
            <a:r>
              <a:rPr lang="en-GB" dirty="0" smtClean="0"/>
              <a:t>Spoken BNC2014 is no exception – audio-checking and proofreading procedures in place at Cambridge</a:t>
            </a:r>
          </a:p>
          <a:p>
            <a:endParaRPr lang="en-GB" dirty="0"/>
          </a:p>
          <a:p>
            <a:r>
              <a:rPr lang="en-GB" dirty="0" smtClean="0"/>
              <a:t>However…a fresh problem arose in the Lancaster pilot study</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0323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Speaker identification </a:t>
            </a:r>
            <a:br>
              <a:rPr lang="en-GB" dirty="0" smtClean="0"/>
            </a:br>
            <a:r>
              <a:rPr lang="en-GB" i="1" dirty="0" smtClean="0"/>
              <a:t>= who said that?</a:t>
            </a:r>
            <a:endParaRPr lang="en-GB" i="1" dirty="0"/>
          </a:p>
        </p:txBody>
      </p:sp>
      <p:sp>
        <p:nvSpPr>
          <p:cNvPr id="3" name="Content Placeholder 2"/>
          <p:cNvSpPr>
            <a:spLocks noGrp="1"/>
          </p:cNvSpPr>
          <p:nvPr>
            <p:ph idx="1"/>
          </p:nvPr>
        </p:nvSpPr>
        <p:spPr/>
        <p:txBody>
          <a:bodyPr/>
          <a:lstStyle/>
          <a:p>
            <a:r>
              <a:rPr lang="en-GB" dirty="0" smtClean="0"/>
              <a:t>has </a:t>
            </a:r>
            <a:r>
              <a:rPr lang="en-GB" dirty="0"/>
              <a:t>no bearing on the accuracy of the transcription of linguistic content itself (i.e. what was said), but refers to the identification of the speaker that produced the transcribed turn (i.e. who said </a:t>
            </a:r>
            <a:r>
              <a:rPr lang="en-GB" dirty="0" smtClean="0"/>
              <a:t>it)</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0415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Speaker identification</a:t>
            </a:r>
            <a:endParaRPr lang="en-GB" dirty="0"/>
          </a:p>
        </p:txBody>
      </p:sp>
      <p:sp>
        <p:nvSpPr>
          <p:cNvPr id="3" name="Content Placeholder 2"/>
          <p:cNvSpPr>
            <a:spLocks noGrp="1"/>
          </p:cNvSpPr>
          <p:nvPr>
            <p:ph idx="1"/>
          </p:nvPr>
        </p:nvSpPr>
        <p:spPr/>
        <p:txBody>
          <a:bodyPr/>
          <a:lstStyle/>
          <a:p>
            <a:r>
              <a:rPr lang="en-GB" dirty="0"/>
              <a:t>T</a:t>
            </a:r>
            <a:r>
              <a:rPr lang="en-GB" dirty="0" smtClean="0"/>
              <a:t>here </a:t>
            </a:r>
            <a:r>
              <a:rPr lang="en-GB" dirty="0"/>
              <a:t>are two unavoidable deficiencies in the transcription of audio recordings: transcribers’ lack of familiarity </a:t>
            </a:r>
            <a:r>
              <a:rPr lang="en-GB" dirty="0" smtClean="0"/>
              <a:t>with</a:t>
            </a:r>
          </a:p>
          <a:p>
            <a:endParaRPr lang="en-GB" dirty="0" smtClean="0"/>
          </a:p>
          <a:p>
            <a:pPr marL="0" indent="0">
              <a:buNone/>
            </a:pPr>
            <a:r>
              <a:rPr lang="en-GB" dirty="0"/>
              <a:t>	</a:t>
            </a:r>
            <a:r>
              <a:rPr lang="en-GB" dirty="0" smtClean="0"/>
              <a:t>(</a:t>
            </a:r>
            <a:r>
              <a:rPr lang="en-GB" dirty="0" err="1"/>
              <a:t>i</a:t>
            </a:r>
            <a:r>
              <a:rPr lang="en-GB" dirty="0"/>
              <a:t>) the speakers and </a:t>
            </a:r>
            <a:endParaRPr lang="en-GB" dirty="0" smtClean="0"/>
          </a:p>
          <a:p>
            <a:pPr marL="0" indent="0">
              <a:buNone/>
            </a:pPr>
            <a:r>
              <a:rPr lang="en-GB" dirty="0" smtClean="0"/>
              <a:t>	(</a:t>
            </a:r>
            <a:r>
              <a:rPr lang="en-GB" dirty="0"/>
              <a:t>ii) the context in which the conversations </a:t>
            </a:r>
            <a:r>
              <a:rPr lang="en-GB" dirty="0" smtClean="0"/>
              <a:t>	occurred</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7452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Major assumption</a:t>
            </a:r>
            <a:endParaRPr lang="en-GB" dirty="0"/>
          </a:p>
        </p:txBody>
      </p:sp>
      <p:sp>
        <p:nvSpPr>
          <p:cNvPr id="3" name="Content Placeholder 2"/>
          <p:cNvSpPr>
            <a:spLocks noGrp="1"/>
          </p:cNvSpPr>
          <p:nvPr>
            <p:ph idx="1"/>
          </p:nvPr>
        </p:nvSpPr>
        <p:spPr/>
        <p:txBody>
          <a:bodyPr/>
          <a:lstStyle/>
          <a:p>
            <a:pPr marL="0" lvl="0" indent="0">
              <a:buNone/>
            </a:pPr>
            <a:r>
              <a:rPr lang="en-GB" dirty="0" smtClean="0"/>
              <a:t>Speaker identification not an issue</a:t>
            </a:r>
          </a:p>
          <a:p>
            <a:pPr lvl="0"/>
            <a:r>
              <a:rPr lang="en-GB" dirty="0" smtClean="0"/>
              <a:t>when</a:t>
            </a:r>
            <a:r>
              <a:rPr lang="en-GB" dirty="0"/>
              <a:t>  there are only two speakers; or,</a:t>
            </a:r>
          </a:p>
          <a:p>
            <a:pPr lvl="0"/>
            <a:r>
              <a:rPr lang="en-GB" dirty="0"/>
              <a:t>when the speakers have highly contrasting voice qualities; or,</a:t>
            </a:r>
          </a:p>
          <a:p>
            <a:pPr lvl="0"/>
            <a:r>
              <a:rPr lang="en-GB" dirty="0"/>
              <a:t>when the transcriber knows the speakers in the recording, and can recognise their voices</a:t>
            </a:r>
            <a:r>
              <a:rPr lang="en-GB" dirty="0" smtClean="0"/>
              <a:t>.</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7277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Major assumption</a:t>
            </a:r>
            <a:endParaRPr lang="en-GB" dirty="0"/>
          </a:p>
        </p:txBody>
      </p:sp>
      <p:sp>
        <p:nvSpPr>
          <p:cNvPr id="3" name="Content Placeholder 2"/>
          <p:cNvSpPr>
            <a:spLocks noGrp="1"/>
          </p:cNvSpPr>
          <p:nvPr>
            <p:ph idx="1"/>
          </p:nvPr>
        </p:nvSpPr>
        <p:spPr/>
        <p:txBody>
          <a:bodyPr/>
          <a:lstStyle/>
          <a:p>
            <a:pPr marL="0" indent="0">
              <a:buNone/>
            </a:pPr>
            <a:r>
              <a:rPr lang="en-GB" dirty="0" smtClean="0"/>
              <a:t>Speaker identification is likely an issue</a:t>
            </a:r>
          </a:p>
          <a:p>
            <a:r>
              <a:rPr lang="en-GB" b="1" dirty="0" smtClean="0"/>
              <a:t>when </a:t>
            </a:r>
            <a:r>
              <a:rPr lang="en-GB" b="1" dirty="0"/>
              <a:t>there are several speakers</a:t>
            </a:r>
            <a:r>
              <a:rPr lang="en-GB" dirty="0"/>
              <a:t>, and/or </a:t>
            </a:r>
            <a:endParaRPr lang="en-GB" dirty="0" smtClean="0"/>
          </a:p>
          <a:p>
            <a:r>
              <a:rPr lang="en-GB" dirty="0" smtClean="0"/>
              <a:t>when </a:t>
            </a:r>
            <a:r>
              <a:rPr lang="en-GB" dirty="0"/>
              <a:t>the differences in voice quality between two  or more speakers are not be sufficient to tell them </a:t>
            </a:r>
            <a:r>
              <a:rPr lang="en-GB" dirty="0" smtClean="0"/>
              <a:t>apart</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8117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Importance of speaker identification</a:t>
            </a:r>
            <a:endParaRPr lang="en-GB" dirty="0"/>
          </a:p>
        </p:txBody>
      </p:sp>
      <p:sp>
        <p:nvSpPr>
          <p:cNvPr id="3" name="Content Placeholder 2"/>
          <p:cNvSpPr>
            <a:spLocks noGrp="1"/>
          </p:cNvSpPr>
          <p:nvPr>
            <p:ph idx="1"/>
          </p:nvPr>
        </p:nvSpPr>
        <p:spPr/>
        <p:txBody>
          <a:bodyPr>
            <a:normAutofit lnSpcReduction="10000"/>
          </a:bodyPr>
          <a:lstStyle/>
          <a:p>
            <a:r>
              <a:rPr lang="en-GB" dirty="0" smtClean="0"/>
              <a:t>Speaker ID codes link to demographic metadata</a:t>
            </a:r>
          </a:p>
          <a:p>
            <a:r>
              <a:rPr lang="en-GB" dirty="0" smtClean="0"/>
              <a:t>Corpus-based sociolinguistics is already controversial – aggregate data</a:t>
            </a:r>
          </a:p>
          <a:p>
            <a:pPr marL="0" indent="0">
              <a:buNone/>
            </a:pPr>
            <a:endParaRPr lang="en-GB" dirty="0" smtClean="0"/>
          </a:p>
          <a:p>
            <a:pPr marL="0" indent="0">
              <a:buNone/>
            </a:pPr>
            <a:r>
              <a:rPr lang="en-GB" dirty="0" smtClean="0"/>
              <a:t>“random (and therefore </a:t>
            </a:r>
            <a:r>
              <a:rPr lang="en-GB" dirty="0" err="1" smtClean="0"/>
              <a:t>sociolinguistically</a:t>
            </a:r>
            <a:r>
              <a:rPr lang="en-GB" dirty="0" smtClean="0"/>
              <a:t> irrelevant) speaker groupings can often yield statistically significant results”</a:t>
            </a:r>
          </a:p>
          <a:p>
            <a:pPr marL="0" indent="0" algn="r">
              <a:buNone/>
            </a:pPr>
            <a:r>
              <a:rPr lang="en-GB" dirty="0" smtClean="0"/>
              <a:t>Brezina &amp; </a:t>
            </a:r>
            <a:r>
              <a:rPr lang="en-GB" dirty="0" err="1" smtClean="0"/>
              <a:t>Meyerhoff</a:t>
            </a:r>
            <a:r>
              <a:rPr lang="en-GB" dirty="0" smtClean="0"/>
              <a:t> (2014)</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5426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Pilot study (Love 2014)</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p:txBody>
          <a:bodyPr>
            <a:normAutofit/>
          </a:bodyPr>
          <a:lstStyle/>
          <a:p>
            <a:r>
              <a:rPr lang="en-GB" dirty="0" smtClean="0"/>
              <a:t>Pilot #1 = the Spoken BNC2014 pilot corpus</a:t>
            </a:r>
          </a:p>
          <a:p>
            <a:pPr lvl="1"/>
            <a:r>
              <a:rPr lang="en-GB" i="1" dirty="0"/>
              <a:t>c</a:t>
            </a:r>
            <a:r>
              <a:rPr lang="en-GB" i="1" dirty="0" smtClean="0"/>
              <a:t>ertainty</a:t>
            </a:r>
          </a:p>
          <a:p>
            <a:pPr marL="0" indent="0">
              <a:buNone/>
            </a:pPr>
            <a:endParaRPr lang="en-GB" dirty="0"/>
          </a:p>
          <a:p>
            <a:r>
              <a:rPr lang="en-GB" dirty="0" smtClean="0"/>
              <a:t>Pilot #2 = legitimate Spoken BNC2014 recording</a:t>
            </a:r>
          </a:p>
          <a:p>
            <a:pPr lvl="1"/>
            <a:r>
              <a:rPr lang="en-GB" i="1" dirty="0"/>
              <a:t>c</a:t>
            </a:r>
            <a:r>
              <a:rPr lang="en-GB" i="1" dirty="0" smtClean="0"/>
              <a:t>ertainty</a:t>
            </a:r>
          </a:p>
          <a:p>
            <a:pPr lvl="1"/>
            <a:r>
              <a:rPr lang="en-GB" i="1" dirty="0"/>
              <a:t>i</a:t>
            </a:r>
            <a:r>
              <a:rPr lang="en-GB" i="1" dirty="0" smtClean="0"/>
              <a:t>nter-</a:t>
            </a:r>
            <a:r>
              <a:rPr lang="en-GB" i="1" dirty="0" err="1" smtClean="0"/>
              <a:t>rater</a:t>
            </a:r>
            <a:r>
              <a:rPr lang="en-GB" i="1" dirty="0" smtClean="0"/>
              <a:t> agreement </a:t>
            </a:r>
            <a:r>
              <a:rPr lang="en-GB" dirty="0" smtClean="0"/>
              <a:t>with original transcript</a:t>
            </a:r>
            <a:endParaRPr lang="en-GB" i="1" dirty="0"/>
          </a:p>
        </p:txBody>
      </p:sp>
    </p:spTree>
    <p:extLst>
      <p:ext uri="{BB962C8B-B14F-4D97-AF65-F5344CB8AC3E}">
        <p14:creationId xmlns:p14="http://schemas.microsoft.com/office/powerpoint/2010/main" val="40792609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GB" sz="3000" dirty="0" smtClean="0"/>
              <a:t>Pilot #1 = </a:t>
            </a:r>
            <a:r>
              <a:rPr lang="en-GB" sz="3000" i="1" dirty="0" smtClean="0"/>
              <a:t>certainty</a:t>
            </a:r>
            <a:r>
              <a:rPr lang="en-GB" sz="3000" dirty="0" smtClean="0"/>
              <a:t> in the Spoken BNC2014 pilot corpus</a:t>
            </a:r>
          </a:p>
          <a:p>
            <a:r>
              <a:rPr lang="en-GB" sz="3000" dirty="0" smtClean="0"/>
              <a:t>5.5 </a:t>
            </a:r>
            <a:r>
              <a:rPr lang="en-GB" sz="3000" dirty="0"/>
              <a:t>hours of audio </a:t>
            </a:r>
            <a:r>
              <a:rPr lang="en-GB" sz="3000" dirty="0" smtClean="0"/>
              <a:t>data</a:t>
            </a:r>
          </a:p>
          <a:p>
            <a:r>
              <a:rPr lang="en-GB" sz="3000" dirty="0"/>
              <a:t>R</a:t>
            </a:r>
            <a:r>
              <a:rPr lang="en-GB" sz="3000" dirty="0" smtClean="0"/>
              <a:t>eplicated </a:t>
            </a:r>
            <a:r>
              <a:rPr lang="en-GB" sz="3000" dirty="0"/>
              <a:t>the style of recordings </a:t>
            </a:r>
            <a:r>
              <a:rPr lang="en-GB" sz="3000" dirty="0" smtClean="0"/>
              <a:t>in </a:t>
            </a:r>
            <a:r>
              <a:rPr lang="en-GB" sz="3000" dirty="0"/>
              <a:t>the Spoken </a:t>
            </a:r>
            <a:r>
              <a:rPr lang="en-GB" sz="3000" dirty="0" smtClean="0"/>
              <a:t>BNC2014 </a:t>
            </a:r>
          </a:p>
          <a:p>
            <a:r>
              <a:rPr lang="en-GB" sz="3000" dirty="0" smtClean="0"/>
              <a:t>14 recordings, 32 speakers, 47,000 words, 6,552 turns</a:t>
            </a:r>
          </a:p>
          <a:p>
            <a:r>
              <a:rPr lang="en-GB" sz="3000" dirty="0" smtClean="0"/>
              <a:t>Transcribed </a:t>
            </a:r>
            <a:r>
              <a:rPr lang="en-GB" sz="3000" dirty="0"/>
              <a:t>by two full-time, professional transcribers at </a:t>
            </a:r>
            <a:r>
              <a:rPr lang="en-GB" sz="3000" dirty="0" smtClean="0"/>
              <a:t>CASS</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rmAutofit/>
          </a:bodyPr>
          <a:lstStyle/>
          <a:p>
            <a:r>
              <a:rPr lang="en-GB" dirty="0" smtClean="0"/>
              <a:t>Pilot #1</a:t>
            </a:r>
            <a:endParaRPr lang="en-GB" dirty="0"/>
          </a:p>
        </p:txBody>
      </p:sp>
    </p:spTree>
    <p:extLst>
      <p:ext uri="{BB962C8B-B14F-4D97-AF65-F5344CB8AC3E}">
        <p14:creationId xmlns:p14="http://schemas.microsoft.com/office/powerpoint/2010/main" val="23997391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Certainty (the pilot corpus)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68855073"/>
              </p:ext>
            </p:extLst>
          </p:nvPr>
        </p:nvGraphicFramePr>
        <p:xfrm>
          <a:off x="739771" y="1772816"/>
          <a:ext cx="6906781" cy="2717546"/>
        </p:xfrm>
        <a:graphic>
          <a:graphicData uri="http://schemas.openxmlformats.org/drawingml/2006/table">
            <a:tbl>
              <a:tblPr firstRow="1" bandRow="1">
                <a:tableStyleId>{5C22544A-7EE6-4342-B048-85BDC9FD1C3A}</a:tableStyleId>
              </a:tblPr>
              <a:tblGrid>
                <a:gridCol w="2785741"/>
                <a:gridCol w="1694560"/>
                <a:gridCol w="2426480"/>
              </a:tblGrid>
              <a:tr h="609459">
                <a:tc>
                  <a:txBody>
                    <a:bodyPr/>
                    <a:lstStyle/>
                    <a:p>
                      <a:r>
                        <a:rPr lang="en-GB" dirty="0" smtClean="0"/>
                        <a:t>Speaker identification action</a:t>
                      </a:r>
                      <a:endParaRPr lang="en-GB" dirty="0"/>
                    </a:p>
                  </a:txBody>
                  <a:tcPr/>
                </a:tc>
                <a:tc>
                  <a:txBody>
                    <a:bodyPr/>
                    <a:lstStyle/>
                    <a:p>
                      <a:r>
                        <a:rPr lang="en-GB" dirty="0" smtClean="0"/>
                        <a:t>Example speaker</a:t>
                      </a:r>
                      <a:r>
                        <a:rPr lang="en-GB" baseline="0" dirty="0" smtClean="0"/>
                        <a:t> ID code</a:t>
                      </a:r>
                      <a:endParaRPr lang="en-GB" dirty="0"/>
                    </a:p>
                  </a:txBody>
                  <a:tcPr/>
                </a:tc>
                <a:tc>
                  <a:txBody>
                    <a:bodyPr/>
                    <a:lstStyle/>
                    <a:p>
                      <a:r>
                        <a:rPr lang="en-GB" dirty="0" smtClean="0"/>
                        <a:t>% of turns in pilot study</a:t>
                      </a:r>
                      <a:r>
                        <a:rPr lang="en-GB" baseline="0" dirty="0" smtClean="0"/>
                        <a:t> recordings</a:t>
                      </a:r>
                      <a:endParaRPr lang="en-GB" dirty="0"/>
                    </a:p>
                  </a:txBody>
                  <a:tcPr/>
                </a:tc>
              </a:tr>
              <a:tr h="609459">
                <a:tc>
                  <a:txBody>
                    <a:bodyPr/>
                    <a:lstStyle/>
                    <a:p>
                      <a:r>
                        <a:rPr lang="en-GB" dirty="0" smtClean="0"/>
                        <a:t>Mark turn with speaker</a:t>
                      </a:r>
                      <a:r>
                        <a:rPr lang="en-GB" baseline="0" dirty="0" smtClean="0"/>
                        <a:t> ID code</a:t>
                      </a:r>
                      <a:endParaRPr lang="en-GB" dirty="0"/>
                    </a:p>
                  </a:txBody>
                  <a:tcPr/>
                </a:tc>
                <a:tc>
                  <a:txBody>
                    <a:bodyPr/>
                    <a:lstStyle/>
                    <a:p>
                      <a:r>
                        <a:rPr lang="en-GB" dirty="0" smtClean="0"/>
                        <a:t>&lt;022&gt;</a:t>
                      </a:r>
                      <a:endParaRPr lang="en-GB" dirty="0"/>
                    </a:p>
                  </a:txBody>
                  <a:tcPr/>
                </a:tc>
                <a:tc>
                  <a:txBody>
                    <a:bodyPr/>
                    <a:lstStyle/>
                    <a:p>
                      <a:pPr algn="r"/>
                      <a:r>
                        <a:rPr lang="en-GB" dirty="0" smtClean="0"/>
                        <a:t>68.31</a:t>
                      </a:r>
                      <a:endParaRPr lang="en-GB" dirty="0"/>
                    </a:p>
                  </a:txBody>
                  <a:tcPr/>
                </a:tc>
              </a:tr>
              <a:tr h="797306">
                <a:tc>
                  <a:txBody>
                    <a:bodyPr/>
                    <a:lstStyle/>
                    <a:p>
                      <a:r>
                        <a:rPr lang="en-GB" dirty="0" smtClean="0"/>
                        <a:t>Mark turn</a:t>
                      </a:r>
                      <a:r>
                        <a:rPr lang="en-GB" baseline="0" dirty="0" smtClean="0"/>
                        <a:t> with ‘best guess’ speaker ID code</a:t>
                      </a:r>
                      <a:endParaRPr lang="en-GB" dirty="0"/>
                    </a:p>
                  </a:txBody>
                  <a:tcPr/>
                </a:tc>
                <a:tc>
                  <a:txBody>
                    <a:bodyPr/>
                    <a:lstStyle/>
                    <a:p>
                      <a:r>
                        <a:rPr lang="en-GB" dirty="0" smtClean="0"/>
                        <a:t>&lt;022?&gt;</a:t>
                      </a:r>
                      <a:endParaRPr lang="en-GB" dirty="0"/>
                    </a:p>
                  </a:txBody>
                  <a:tcPr/>
                </a:tc>
                <a:tc>
                  <a:txBody>
                    <a:bodyPr/>
                    <a:lstStyle/>
                    <a:p>
                      <a:pPr algn="r"/>
                      <a:r>
                        <a:rPr lang="en-GB" dirty="0" smtClean="0"/>
                        <a:t>6.26</a:t>
                      </a:r>
                      <a:endParaRPr lang="en-GB" dirty="0"/>
                    </a:p>
                  </a:txBody>
                  <a:tcPr/>
                </a:tc>
              </a:tr>
              <a:tr h="609459">
                <a:tc>
                  <a:txBody>
                    <a:bodyPr/>
                    <a:lstStyle/>
                    <a:p>
                      <a:r>
                        <a:rPr lang="en-GB" dirty="0" smtClean="0"/>
                        <a:t>Mark turn as indeterminable</a:t>
                      </a:r>
                      <a:endParaRPr lang="en-GB" dirty="0"/>
                    </a:p>
                  </a:txBody>
                  <a:tcPr/>
                </a:tc>
                <a:tc>
                  <a:txBody>
                    <a:bodyPr/>
                    <a:lstStyle/>
                    <a:p>
                      <a:r>
                        <a:rPr lang="en-GB" dirty="0" smtClean="0"/>
                        <a:t>&lt;?&gt;</a:t>
                      </a:r>
                      <a:endParaRPr lang="en-GB" dirty="0"/>
                    </a:p>
                  </a:txBody>
                  <a:tcPr/>
                </a:tc>
                <a:tc>
                  <a:txBody>
                    <a:bodyPr/>
                    <a:lstStyle/>
                    <a:p>
                      <a:pPr algn="r"/>
                      <a:r>
                        <a:rPr lang="en-GB" dirty="0" smtClean="0"/>
                        <a:t>25.43</a:t>
                      </a:r>
                      <a:endParaRPr lang="en-GB" dirty="0"/>
                    </a:p>
                  </a:txBody>
                  <a:tcPr/>
                </a:tc>
              </a:tr>
            </a:tbl>
          </a:graphicData>
        </a:graphic>
      </p:graphicFrame>
      <p:sp>
        <p:nvSpPr>
          <p:cNvPr id="9" name="Content Placeholder 3"/>
          <p:cNvSpPr>
            <a:spLocks noGrp="1"/>
          </p:cNvSpPr>
          <p:nvPr>
            <p:ph idx="1"/>
          </p:nvPr>
        </p:nvSpPr>
        <p:spPr>
          <a:xfrm>
            <a:off x="457200" y="4725144"/>
            <a:ext cx="8229600" cy="1401019"/>
          </a:xfrm>
        </p:spPr>
        <p:txBody>
          <a:bodyPr>
            <a:normAutofit/>
          </a:bodyPr>
          <a:lstStyle/>
          <a:p>
            <a:r>
              <a:rPr lang="en-GB" dirty="0" smtClean="0"/>
              <a:t>Certainty a majority, but 25% indeterminable</a:t>
            </a:r>
          </a:p>
          <a:p>
            <a:r>
              <a:rPr lang="en-GB" dirty="0" smtClean="0"/>
              <a:t>No. of speakers?</a:t>
            </a:r>
          </a:p>
        </p:txBody>
      </p:sp>
    </p:spTree>
    <p:extLst>
      <p:ext uri="{BB962C8B-B14F-4D97-AF65-F5344CB8AC3E}">
        <p14:creationId xmlns:p14="http://schemas.microsoft.com/office/powerpoint/2010/main" val="21891538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Certainty (the pilot corpus)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hart 7"/>
          <p:cNvGraphicFramePr/>
          <p:nvPr>
            <p:extLst>
              <p:ext uri="{D42A27DB-BD31-4B8C-83A1-F6EECF244321}">
                <p14:modId xmlns:p14="http://schemas.microsoft.com/office/powerpoint/2010/main" val="3590028014"/>
              </p:ext>
            </p:extLst>
          </p:nvPr>
        </p:nvGraphicFramePr>
        <p:xfrm>
          <a:off x="467544" y="1628800"/>
          <a:ext cx="8136602" cy="44693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921125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Pilot #2</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Pilot #2 = </a:t>
            </a:r>
            <a:r>
              <a:rPr lang="en-GB" i="1" dirty="0" smtClean="0"/>
              <a:t>certainty</a:t>
            </a:r>
            <a:r>
              <a:rPr lang="en-GB" dirty="0" smtClean="0"/>
              <a:t> and </a:t>
            </a:r>
            <a:r>
              <a:rPr lang="en-GB" i="1" dirty="0" smtClean="0"/>
              <a:t>inter-</a:t>
            </a:r>
            <a:r>
              <a:rPr lang="en-GB" i="1" dirty="0" err="1" smtClean="0"/>
              <a:t>rater</a:t>
            </a:r>
            <a:r>
              <a:rPr lang="en-GB" i="1" dirty="0" smtClean="0"/>
              <a:t> agreement</a:t>
            </a:r>
            <a:r>
              <a:rPr lang="en-GB" dirty="0" smtClean="0"/>
              <a:t> in a legitimate Spoken BNC2014 recording</a:t>
            </a:r>
          </a:p>
          <a:p>
            <a:r>
              <a:rPr lang="en-GB" dirty="0" smtClean="0"/>
              <a:t>An example of the most difficult circumstance in the Spoken BNC2014 itself</a:t>
            </a:r>
          </a:p>
          <a:p>
            <a:r>
              <a:rPr lang="en-GB" dirty="0" smtClean="0"/>
              <a:t>9 speakers</a:t>
            </a:r>
          </a:p>
          <a:p>
            <a:r>
              <a:rPr lang="en-GB" dirty="0" smtClean="0"/>
              <a:t>1,080 turns</a:t>
            </a:r>
          </a:p>
          <a:p>
            <a:r>
              <a:rPr lang="en-GB" dirty="0" smtClean="0"/>
              <a:t>9,871 words</a:t>
            </a:r>
          </a:p>
          <a:p>
            <a:r>
              <a:rPr lang="en-GB" dirty="0" smtClean="0"/>
              <a:t>Spoken BNC2014 transcript compared with two CASS transcribers’ versions</a:t>
            </a:r>
          </a:p>
          <a:p>
            <a:r>
              <a:rPr lang="en-GB" dirty="0" smtClean="0"/>
              <a:t>One used ‘best guess’, one didn’t</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0387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rmAutofit fontScale="90000"/>
          </a:bodyPr>
          <a:lstStyle/>
          <a:p>
            <a:r>
              <a:rPr lang="en-GB" dirty="0" smtClean="0"/>
              <a:t>Certainty (legitimate Spoken BNC2014 recording)</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3505843932"/>
              </p:ext>
            </p:extLst>
          </p:nvPr>
        </p:nvGraphicFramePr>
        <p:xfrm>
          <a:off x="739771" y="1772816"/>
          <a:ext cx="7288612" cy="3992739"/>
        </p:xfrm>
        <a:graphic>
          <a:graphicData uri="http://schemas.openxmlformats.org/drawingml/2006/table">
            <a:tbl>
              <a:tblPr firstRow="1" bandRow="1">
                <a:tableStyleId>{5C22544A-7EE6-4342-B048-85BDC9FD1C3A}</a:tableStyleId>
              </a:tblPr>
              <a:tblGrid>
                <a:gridCol w="1726584"/>
                <a:gridCol w="1050277"/>
                <a:gridCol w="1503917"/>
                <a:gridCol w="1503917"/>
                <a:gridCol w="1503917"/>
              </a:tblGrid>
              <a:tr h="609459">
                <a:tc>
                  <a:txBody>
                    <a:bodyPr/>
                    <a:lstStyle/>
                    <a:p>
                      <a:r>
                        <a:rPr lang="en-GB" dirty="0" smtClean="0"/>
                        <a:t>Speaker identification action</a:t>
                      </a:r>
                      <a:endParaRPr lang="en-GB" dirty="0"/>
                    </a:p>
                  </a:txBody>
                  <a:tcPr/>
                </a:tc>
                <a:tc>
                  <a:txBody>
                    <a:bodyPr/>
                    <a:lstStyle/>
                    <a:p>
                      <a:r>
                        <a:rPr lang="en-GB" dirty="0" smtClean="0"/>
                        <a:t>Example speaker</a:t>
                      </a:r>
                      <a:r>
                        <a:rPr lang="en-GB" baseline="0" dirty="0" smtClean="0"/>
                        <a:t> ID code</a:t>
                      </a:r>
                      <a:endParaRPr lang="en-GB" dirty="0"/>
                    </a:p>
                  </a:txBody>
                  <a:tcPr/>
                </a:tc>
                <a:tc>
                  <a:txBody>
                    <a:bodyPr/>
                    <a:lstStyle/>
                    <a:p>
                      <a:r>
                        <a:rPr lang="en-GB" dirty="0" smtClean="0"/>
                        <a:t>% of turns in Spoken</a:t>
                      </a:r>
                      <a:r>
                        <a:rPr lang="en-GB" baseline="0" dirty="0" smtClean="0"/>
                        <a:t> BNC2014 transcript</a:t>
                      </a:r>
                      <a:endParaRPr lang="en-GB" dirty="0"/>
                    </a:p>
                  </a:txBody>
                  <a:tcPr/>
                </a:tc>
                <a:tc>
                  <a:txBody>
                    <a:bodyPr/>
                    <a:lstStyle/>
                    <a:p>
                      <a:r>
                        <a:rPr lang="en-GB" dirty="0" smtClean="0"/>
                        <a:t>% turns in CASS transcriber</a:t>
                      </a:r>
                      <a:r>
                        <a:rPr lang="en-GB" baseline="0" dirty="0" smtClean="0"/>
                        <a:t> </a:t>
                      </a:r>
                      <a:r>
                        <a:rPr lang="en-GB" dirty="0" smtClean="0"/>
                        <a:t>version</a:t>
                      </a:r>
                      <a:r>
                        <a:rPr lang="en-GB" baseline="0" dirty="0" smtClean="0"/>
                        <a:t> #1</a:t>
                      </a:r>
                      <a:endParaRPr lang="en-GB" dirty="0"/>
                    </a:p>
                  </a:txBody>
                  <a:tcPr/>
                </a:tc>
                <a:tc>
                  <a:txBody>
                    <a:bodyPr/>
                    <a:lstStyle/>
                    <a:p>
                      <a:r>
                        <a:rPr lang="en-GB" dirty="0" smtClean="0"/>
                        <a:t>% turns in CASS transcriber</a:t>
                      </a:r>
                      <a:r>
                        <a:rPr lang="en-GB" baseline="0" dirty="0" smtClean="0"/>
                        <a:t> version #2</a:t>
                      </a:r>
                      <a:endParaRPr lang="en-GB" dirty="0"/>
                    </a:p>
                  </a:txBody>
                  <a:tcPr/>
                </a:tc>
              </a:tr>
              <a:tr h="609459">
                <a:tc>
                  <a:txBody>
                    <a:bodyPr/>
                    <a:lstStyle/>
                    <a:p>
                      <a:r>
                        <a:rPr lang="en-GB" dirty="0" smtClean="0"/>
                        <a:t>Mark turn with speaker</a:t>
                      </a:r>
                      <a:r>
                        <a:rPr lang="en-GB" baseline="0" dirty="0" smtClean="0"/>
                        <a:t> ID code</a:t>
                      </a:r>
                      <a:endParaRPr lang="en-GB" dirty="0"/>
                    </a:p>
                  </a:txBody>
                  <a:tcPr/>
                </a:tc>
                <a:tc>
                  <a:txBody>
                    <a:bodyPr/>
                    <a:lstStyle/>
                    <a:p>
                      <a:r>
                        <a:rPr lang="en-GB" dirty="0" smtClean="0"/>
                        <a:t>&lt;022&gt;</a:t>
                      </a:r>
                      <a:endParaRPr lang="en-GB" dirty="0"/>
                    </a:p>
                  </a:txBody>
                  <a:tcPr/>
                </a:tc>
                <a:tc>
                  <a:txBody>
                    <a:bodyPr/>
                    <a:lstStyle/>
                    <a:p>
                      <a:pPr algn="r"/>
                      <a:r>
                        <a:rPr lang="en-GB" dirty="0" smtClean="0"/>
                        <a:t>94.35</a:t>
                      </a:r>
                      <a:endParaRPr lang="en-GB" dirty="0"/>
                    </a:p>
                  </a:txBody>
                  <a:tcPr/>
                </a:tc>
                <a:tc>
                  <a:txBody>
                    <a:bodyPr/>
                    <a:lstStyle/>
                    <a:p>
                      <a:pPr algn="r"/>
                      <a:r>
                        <a:rPr lang="en-GB" dirty="0" smtClean="0"/>
                        <a:t>18.06</a:t>
                      </a:r>
                      <a:endParaRPr lang="en-GB" dirty="0"/>
                    </a:p>
                  </a:txBody>
                  <a:tcPr/>
                </a:tc>
                <a:tc>
                  <a:txBody>
                    <a:bodyPr/>
                    <a:lstStyle/>
                    <a:p>
                      <a:pPr algn="r"/>
                      <a:r>
                        <a:rPr lang="en-GB" dirty="0" smtClean="0"/>
                        <a:t>70.09</a:t>
                      </a:r>
                      <a:endParaRPr lang="en-GB" dirty="0"/>
                    </a:p>
                  </a:txBody>
                  <a:tcPr/>
                </a:tc>
              </a:tr>
              <a:tr h="797306">
                <a:tc>
                  <a:txBody>
                    <a:bodyPr/>
                    <a:lstStyle/>
                    <a:p>
                      <a:r>
                        <a:rPr lang="en-GB" dirty="0" smtClean="0"/>
                        <a:t>Mark turn</a:t>
                      </a:r>
                      <a:r>
                        <a:rPr lang="en-GB" baseline="0" dirty="0" smtClean="0"/>
                        <a:t> with ‘best guess’ speaker ID code</a:t>
                      </a:r>
                      <a:endParaRPr lang="en-GB" dirty="0"/>
                    </a:p>
                  </a:txBody>
                  <a:tcPr/>
                </a:tc>
                <a:tc>
                  <a:txBody>
                    <a:bodyPr/>
                    <a:lstStyle/>
                    <a:p>
                      <a:r>
                        <a:rPr lang="en-GB" dirty="0" smtClean="0"/>
                        <a:t>&lt;022?&gt;</a:t>
                      </a:r>
                      <a:endParaRPr lang="en-GB" dirty="0"/>
                    </a:p>
                  </a:txBody>
                  <a:tcPr/>
                </a:tc>
                <a:tc>
                  <a:txBody>
                    <a:bodyPr/>
                    <a:lstStyle/>
                    <a:p>
                      <a:pPr algn="r"/>
                      <a:r>
                        <a:rPr lang="en-GB" dirty="0" smtClean="0"/>
                        <a:t>0.28</a:t>
                      </a:r>
                      <a:endParaRPr lang="en-GB" dirty="0"/>
                    </a:p>
                  </a:txBody>
                  <a:tcPr/>
                </a:tc>
                <a:tc>
                  <a:txBody>
                    <a:bodyPr/>
                    <a:lstStyle/>
                    <a:p>
                      <a:pPr algn="r"/>
                      <a:r>
                        <a:rPr lang="en-GB" dirty="0" smtClean="0"/>
                        <a:t>42.78</a:t>
                      </a:r>
                      <a:endParaRPr lang="en-GB" dirty="0"/>
                    </a:p>
                  </a:txBody>
                  <a:tcPr/>
                </a:tc>
                <a:tc>
                  <a:txBody>
                    <a:bodyPr/>
                    <a:lstStyle/>
                    <a:p>
                      <a:pPr algn="r"/>
                      <a:r>
                        <a:rPr lang="en-GB" dirty="0" smtClean="0"/>
                        <a:t>0.00</a:t>
                      </a:r>
                      <a:endParaRPr lang="en-GB" dirty="0"/>
                    </a:p>
                  </a:txBody>
                  <a:tcPr/>
                </a:tc>
              </a:tr>
              <a:tr h="609459">
                <a:tc>
                  <a:txBody>
                    <a:bodyPr/>
                    <a:lstStyle/>
                    <a:p>
                      <a:r>
                        <a:rPr lang="en-GB" dirty="0" smtClean="0"/>
                        <a:t>Mark turn as indeterminable</a:t>
                      </a:r>
                      <a:endParaRPr lang="en-GB" dirty="0"/>
                    </a:p>
                  </a:txBody>
                  <a:tcPr/>
                </a:tc>
                <a:tc>
                  <a:txBody>
                    <a:bodyPr/>
                    <a:lstStyle/>
                    <a:p>
                      <a:r>
                        <a:rPr lang="en-GB" dirty="0" smtClean="0"/>
                        <a:t>&lt;?&gt;</a:t>
                      </a:r>
                      <a:endParaRPr lang="en-GB" dirty="0"/>
                    </a:p>
                  </a:txBody>
                  <a:tcPr/>
                </a:tc>
                <a:tc>
                  <a:txBody>
                    <a:bodyPr/>
                    <a:lstStyle/>
                    <a:p>
                      <a:pPr algn="r"/>
                      <a:r>
                        <a:rPr lang="en-GB" dirty="0" smtClean="0"/>
                        <a:t>5.37</a:t>
                      </a:r>
                      <a:endParaRPr lang="en-GB" dirty="0"/>
                    </a:p>
                  </a:txBody>
                  <a:tcPr/>
                </a:tc>
                <a:tc>
                  <a:txBody>
                    <a:bodyPr/>
                    <a:lstStyle/>
                    <a:p>
                      <a:pPr algn="r"/>
                      <a:r>
                        <a:rPr lang="en-GB" dirty="0" smtClean="0"/>
                        <a:t>35.56</a:t>
                      </a:r>
                      <a:endParaRPr lang="en-GB" dirty="0"/>
                    </a:p>
                  </a:txBody>
                  <a:tcPr/>
                </a:tc>
                <a:tc>
                  <a:txBody>
                    <a:bodyPr/>
                    <a:lstStyle/>
                    <a:p>
                      <a:pPr algn="r"/>
                      <a:r>
                        <a:rPr lang="en-GB" dirty="0" smtClean="0"/>
                        <a:t>23.70</a:t>
                      </a:r>
                      <a:endParaRPr lang="en-GB" dirty="0"/>
                    </a:p>
                  </a:txBody>
                  <a:tcPr/>
                </a:tc>
              </a:tr>
              <a:tr h="609459">
                <a:tc>
                  <a:txBody>
                    <a:bodyPr/>
                    <a:lstStyle/>
                    <a:p>
                      <a:r>
                        <a:rPr lang="en-GB" i="1" dirty="0" smtClean="0"/>
                        <a:t>Not coded</a:t>
                      </a:r>
                      <a:endParaRPr lang="en-GB" i="1" dirty="0"/>
                    </a:p>
                  </a:txBody>
                  <a:tcPr/>
                </a:tc>
                <a:tc>
                  <a:txBody>
                    <a:bodyPr/>
                    <a:lstStyle/>
                    <a:p>
                      <a:r>
                        <a:rPr lang="en-GB" i="1" dirty="0" smtClean="0"/>
                        <a:t>N/A</a:t>
                      </a:r>
                      <a:endParaRPr lang="en-GB" i="1" dirty="0"/>
                    </a:p>
                  </a:txBody>
                  <a:tcPr/>
                </a:tc>
                <a:tc>
                  <a:txBody>
                    <a:bodyPr/>
                    <a:lstStyle/>
                    <a:p>
                      <a:pPr algn="r"/>
                      <a:r>
                        <a:rPr lang="en-GB" i="1" dirty="0" smtClean="0"/>
                        <a:t>0.00</a:t>
                      </a:r>
                      <a:endParaRPr lang="en-GB" i="1" dirty="0"/>
                    </a:p>
                  </a:txBody>
                  <a:tcPr/>
                </a:tc>
                <a:tc>
                  <a:txBody>
                    <a:bodyPr/>
                    <a:lstStyle/>
                    <a:p>
                      <a:pPr algn="r"/>
                      <a:r>
                        <a:rPr lang="en-GB" i="1" dirty="0" smtClean="0"/>
                        <a:t>3.61</a:t>
                      </a:r>
                      <a:endParaRPr lang="en-GB" i="1" dirty="0"/>
                    </a:p>
                  </a:txBody>
                  <a:tcPr/>
                </a:tc>
                <a:tc>
                  <a:txBody>
                    <a:bodyPr/>
                    <a:lstStyle/>
                    <a:p>
                      <a:pPr algn="r"/>
                      <a:r>
                        <a:rPr lang="en-GB" i="1" dirty="0" smtClean="0"/>
                        <a:t>6.20</a:t>
                      </a:r>
                      <a:endParaRPr lang="en-GB" i="1" dirty="0"/>
                    </a:p>
                  </a:txBody>
                  <a:tcPr/>
                </a:tc>
              </a:tr>
            </a:tbl>
          </a:graphicData>
        </a:graphic>
      </p:graphicFrame>
    </p:spTree>
    <p:extLst>
      <p:ext uri="{BB962C8B-B14F-4D97-AF65-F5344CB8AC3E}">
        <p14:creationId xmlns:p14="http://schemas.microsoft.com/office/powerpoint/2010/main" val="4190562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Certainty (legitimate Spoken BNC2014 recording)</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r>
              <a:rPr lang="en-GB" dirty="0" smtClean="0"/>
              <a:t>Was the original transcriber really as certain as the transcript implies?</a:t>
            </a:r>
          </a:p>
          <a:p>
            <a:r>
              <a:rPr lang="en-GB" dirty="0" smtClean="0"/>
              <a:t>Speaker identity in this recording appears to be far from clear</a:t>
            </a:r>
          </a:p>
          <a:p>
            <a:endParaRPr lang="en-GB" dirty="0"/>
          </a:p>
          <a:p>
            <a:r>
              <a:rPr lang="en-GB" dirty="0" smtClean="0"/>
              <a:t>What about inter-</a:t>
            </a:r>
            <a:r>
              <a:rPr lang="en-GB" dirty="0" err="1" smtClean="0"/>
              <a:t>rater</a:t>
            </a:r>
            <a:r>
              <a:rPr lang="en-GB" dirty="0" smtClean="0"/>
              <a:t> agreement?</a:t>
            </a:r>
          </a:p>
          <a:p>
            <a:r>
              <a:rPr lang="en-GB" dirty="0" smtClean="0"/>
              <a:t>1,019 turns in original transcript had speaker ID codes</a:t>
            </a:r>
            <a:endParaRPr lang="en-GB" dirty="0"/>
          </a:p>
        </p:txBody>
      </p:sp>
    </p:spTree>
    <p:extLst>
      <p:ext uri="{BB962C8B-B14F-4D97-AF65-F5344CB8AC3E}">
        <p14:creationId xmlns:p14="http://schemas.microsoft.com/office/powerpoint/2010/main" val="32750531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fontScale="90000"/>
          </a:bodyPr>
          <a:lstStyle/>
          <a:p>
            <a:r>
              <a:rPr lang="en-GB" dirty="0" smtClean="0"/>
              <a:t>Inter-</a:t>
            </a:r>
            <a:r>
              <a:rPr lang="en-GB" dirty="0" err="1" smtClean="0"/>
              <a:t>rater</a:t>
            </a:r>
            <a:r>
              <a:rPr lang="en-GB" dirty="0" smtClean="0"/>
              <a:t> agreement (legitimate Spoken BNC2014 recording)</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106148036"/>
              </p:ext>
            </p:extLst>
          </p:nvPr>
        </p:nvGraphicFramePr>
        <p:xfrm>
          <a:off x="739771" y="2348880"/>
          <a:ext cx="6989103" cy="2468880"/>
        </p:xfrm>
        <a:graphic>
          <a:graphicData uri="http://schemas.openxmlformats.org/drawingml/2006/table">
            <a:tbl>
              <a:tblPr firstRow="1" firstCol="1" bandRow="1">
                <a:tableStyleId>{5C22544A-7EE6-4342-B048-85BDC9FD1C3A}</a:tableStyleId>
              </a:tblPr>
              <a:tblGrid>
                <a:gridCol w="1924717"/>
                <a:gridCol w="1608002"/>
                <a:gridCol w="1728192"/>
                <a:gridCol w="1728192"/>
              </a:tblGrid>
              <a:tr h="389699">
                <a:tc gridSpan="2">
                  <a:txBody>
                    <a:bodyPr/>
                    <a:lstStyle/>
                    <a:p>
                      <a:pPr fontAlgn="auto" hangingPunct="1">
                        <a:lnSpc>
                          <a:spcPct val="150000"/>
                        </a:lnSpc>
                        <a:spcAft>
                          <a:spcPts val="0"/>
                        </a:spcAft>
                      </a:pPr>
                      <a:r>
                        <a:rPr lang="en-GB" sz="1800" dirty="0">
                          <a:effectLst/>
                        </a:rPr>
                        <a:t>Type of match</a:t>
                      </a:r>
                      <a:endParaRPr lang="en-GB" sz="1800" dirty="0">
                        <a:effectLst/>
                        <a:latin typeface="Times New Roman"/>
                        <a:ea typeface="Times New Roman"/>
                      </a:endParaRPr>
                    </a:p>
                  </a:txBody>
                  <a:tcPr marL="68580" marR="68580" marT="0" marB="0"/>
                </a:tc>
                <a:tc hMerge="1">
                  <a:txBody>
                    <a:bodyPr/>
                    <a:lstStyle/>
                    <a:p>
                      <a:endParaRPr lang="en-GB"/>
                    </a:p>
                  </a:txBody>
                  <a:tcPr/>
                </a:tc>
                <a:tc>
                  <a:txBody>
                    <a:bodyPr/>
                    <a:lstStyle/>
                    <a:p>
                      <a:r>
                        <a:rPr lang="en-GB" dirty="0" smtClean="0"/>
                        <a:t>% turns in CASS transcriber</a:t>
                      </a:r>
                      <a:r>
                        <a:rPr lang="en-GB" baseline="0" dirty="0" smtClean="0"/>
                        <a:t> </a:t>
                      </a:r>
                      <a:r>
                        <a:rPr lang="en-GB" dirty="0" smtClean="0"/>
                        <a:t>version</a:t>
                      </a:r>
                      <a:r>
                        <a:rPr lang="en-GB" baseline="0" dirty="0" smtClean="0"/>
                        <a:t> #1</a:t>
                      </a:r>
                      <a:endParaRPr lang="en-GB" dirty="0"/>
                    </a:p>
                  </a:txBody>
                  <a:tcPr marL="68580" marR="68580" marT="0" marB="0" anchor="b"/>
                </a:tc>
                <a:tc>
                  <a:txBody>
                    <a:bodyPr/>
                    <a:lstStyle/>
                    <a:p>
                      <a:r>
                        <a:rPr lang="en-GB" dirty="0" smtClean="0"/>
                        <a:t>% turns in CASS transcriber</a:t>
                      </a:r>
                      <a:r>
                        <a:rPr lang="en-GB" baseline="0" dirty="0" smtClean="0"/>
                        <a:t> version #2</a:t>
                      </a:r>
                      <a:endParaRPr lang="en-GB" dirty="0"/>
                    </a:p>
                  </a:txBody>
                  <a:tcPr marL="68580" marR="68580" marT="0" marB="0" anchor="b"/>
                </a:tc>
              </a:tr>
              <a:tr h="389699">
                <a:tc rowSpan="2">
                  <a:txBody>
                    <a:bodyPr/>
                    <a:lstStyle/>
                    <a:p>
                      <a:pPr fontAlgn="auto" hangingPunct="1">
                        <a:lnSpc>
                          <a:spcPct val="150000"/>
                        </a:lnSpc>
                        <a:spcAft>
                          <a:spcPts val="0"/>
                        </a:spcAft>
                      </a:pPr>
                      <a:r>
                        <a:rPr lang="en-GB" sz="1800" dirty="0">
                          <a:effectLst/>
                        </a:rPr>
                        <a:t>Match</a:t>
                      </a:r>
                      <a:endParaRPr lang="en-GB" sz="1800" dirty="0">
                        <a:effectLst/>
                        <a:latin typeface="Times New Roman"/>
                        <a:ea typeface="Times New Roman"/>
                      </a:endParaRPr>
                    </a:p>
                  </a:txBody>
                  <a:tcPr marL="68580" marR="68580" marT="0" marB="0"/>
                </a:tc>
                <a:tc>
                  <a:txBody>
                    <a:bodyPr/>
                    <a:lstStyle/>
                    <a:p>
                      <a:pPr fontAlgn="auto" hangingPunct="1">
                        <a:lnSpc>
                          <a:spcPct val="150000"/>
                        </a:lnSpc>
                        <a:spcAft>
                          <a:spcPts val="0"/>
                        </a:spcAft>
                      </a:pPr>
                      <a:r>
                        <a:rPr lang="en-GB" sz="1800">
                          <a:effectLst/>
                        </a:rPr>
                        <a:t>Exact</a:t>
                      </a:r>
                      <a:endParaRPr lang="en-GB" sz="180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a:effectLst/>
                        </a:rPr>
                        <a:t>15.09</a:t>
                      </a:r>
                      <a:endParaRPr lang="en-GB" sz="180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38.55</a:t>
                      </a:r>
                      <a:endParaRPr lang="en-GB" sz="1800" dirty="0">
                        <a:effectLst/>
                        <a:latin typeface="Times New Roman"/>
                        <a:ea typeface="Times New Roman"/>
                      </a:endParaRPr>
                    </a:p>
                  </a:txBody>
                  <a:tcPr marL="68580" marR="68580" marT="0" marB="0" anchor="b"/>
                </a:tc>
              </a:tr>
              <a:tr h="389699">
                <a:tc vMerge="1">
                  <a:txBody>
                    <a:bodyPr/>
                    <a:lstStyle/>
                    <a:p>
                      <a:endParaRPr lang="en-GB"/>
                    </a:p>
                  </a:txBody>
                  <a:tcPr/>
                </a:tc>
                <a:tc>
                  <a:txBody>
                    <a:bodyPr/>
                    <a:lstStyle/>
                    <a:p>
                      <a:pPr fontAlgn="auto" hangingPunct="1">
                        <a:lnSpc>
                          <a:spcPct val="150000"/>
                        </a:lnSpc>
                        <a:spcAft>
                          <a:spcPts val="0"/>
                        </a:spcAft>
                      </a:pPr>
                      <a:r>
                        <a:rPr lang="en-GB" sz="1800" dirty="0">
                          <a:effectLst/>
                        </a:rPr>
                        <a:t>Best guess</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17.54</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N/A</a:t>
                      </a:r>
                      <a:endParaRPr lang="en-GB" sz="1800" dirty="0">
                        <a:effectLst/>
                        <a:latin typeface="Times New Roman"/>
                        <a:ea typeface="Times New Roman"/>
                      </a:endParaRPr>
                    </a:p>
                  </a:txBody>
                  <a:tcPr marL="68580" marR="68580" marT="0" marB="0" anchor="b"/>
                </a:tc>
              </a:tr>
              <a:tr h="370304">
                <a:tc rowSpan="2">
                  <a:txBody>
                    <a:bodyPr/>
                    <a:lstStyle/>
                    <a:p>
                      <a:pPr fontAlgn="auto" hangingPunct="1">
                        <a:lnSpc>
                          <a:spcPct val="150000"/>
                        </a:lnSpc>
                        <a:spcAft>
                          <a:spcPts val="0"/>
                        </a:spcAft>
                      </a:pPr>
                      <a:r>
                        <a:rPr lang="en-GB" sz="1800">
                          <a:effectLst/>
                        </a:rPr>
                        <a:t>Non-match</a:t>
                      </a:r>
                      <a:endParaRPr lang="en-GB" sz="1800">
                        <a:effectLst/>
                        <a:latin typeface="Times New Roman"/>
                        <a:ea typeface="Times New Roman"/>
                      </a:endParaRPr>
                    </a:p>
                  </a:txBody>
                  <a:tcPr marL="68580" marR="68580" marT="0" marB="0"/>
                </a:tc>
                <a:tc>
                  <a:txBody>
                    <a:bodyPr/>
                    <a:lstStyle/>
                    <a:p>
                      <a:pPr fontAlgn="auto" hangingPunct="1">
                        <a:lnSpc>
                          <a:spcPct val="150000"/>
                        </a:lnSpc>
                        <a:spcAft>
                          <a:spcPts val="0"/>
                        </a:spcAft>
                      </a:pPr>
                      <a:r>
                        <a:rPr lang="en-GB" sz="1800" dirty="0" smtClean="0">
                          <a:effectLst/>
                        </a:rPr>
                        <a:t>Wrong code</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32.16</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35.77</a:t>
                      </a:r>
                      <a:endParaRPr lang="en-GB" sz="1800" dirty="0">
                        <a:effectLst/>
                        <a:latin typeface="Times New Roman"/>
                        <a:ea typeface="Times New Roman"/>
                      </a:endParaRPr>
                    </a:p>
                  </a:txBody>
                  <a:tcPr marL="68580" marR="68580" marT="0" marB="0" anchor="b"/>
                </a:tc>
              </a:tr>
              <a:tr h="389699">
                <a:tc vMerge="1">
                  <a:txBody>
                    <a:bodyPr/>
                    <a:lstStyle/>
                    <a:p>
                      <a:endParaRPr lang="en-GB"/>
                    </a:p>
                  </a:txBody>
                  <a:tcPr/>
                </a:tc>
                <a:tc>
                  <a:txBody>
                    <a:bodyPr/>
                    <a:lstStyle/>
                    <a:p>
                      <a:pPr fontAlgn="auto" hangingPunct="1">
                        <a:lnSpc>
                          <a:spcPct val="150000"/>
                        </a:lnSpc>
                        <a:spcAft>
                          <a:spcPts val="0"/>
                        </a:spcAft>
                      </a:pPr>
                      <a:r>
                        <a:rPr lang="en-GB" sz="1800" dirty="0">
                          <a:effectLst/>
                        </a:rPr>
                        <a:t>Indeterminable</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35.21</a:t>
                      </a:r>
                      <a:endParaRPr lang="en-GB" sz="1800" dirty="0">
                        <a:effectLst/>
                        <a:latin typeface="Times New Roman"/>
                        <a:ea typeface="Times New Roman"/>
                      </a:endParaRPr>
                    </a:p>
                  </a:txBody>
                  <a:tcPr marL="68580" marR="68580" marT="0" marB="0" anchor="b"/>
                </a:tc>
                <a:tc>
                  <a:txBody>
                    <a:bodyPr/>
                    <a:lstStyle/>
                    <a:p>
                      <a:pPr algn="r" fontAlgn="auto" hangingPunct="1">
                        <a:lnSpc>
                          <a:spcPct val="150000"/>
                        </a:lnSpc>
                        <a:spcAft>
                          <a:spcPts val="0"/>
                        </a:spcAft>
                      </a:pPr>
                      <a:r>
                        <a:rPr lang="en-GB" sz="1800" dirty="0">
                          <a:effectLst/>
                        </a:rPr>
                        <a:t>25.67</a:t>
                      </a:r>
                      <a:endParaRPr lang="en-GB" sz="1800" dirty="0">
                        <a:effectLst/>
                        <a:latin typeface="Times New Roman"/>
                        <a:ea typeface="Times New Roman"/>
                      </a:endParaRPr>
                    </a:p>
                  </a:txBody>
                  <a:tcPr marL="68580" marR="68580" marT="0" marB="0" anchor="b"/>
                </a:tc>
              </a:tr>
            </a:tbl>
          </a:graphicData>
        </a:graphic>
      </p:graphicFrame>
    </p:spTree>
    <p:extLst>
      <p:ext uri="{BB962C8B-B14F-4D97-AF65-F5344CB8AC3E}">
        <p14:creationId xmlns:p14="http://schemas.microsoft.com/office/powerpoint/2010/main" val="10744624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132856"/>
            <a:ext cx="8229600" cy="3705275"/>
          </a:xfrm>
        </p:spPr>
        <p:txBody>
          <a:bodyPr>
            <a:normAutofit/>
          </a:bodyPr>
          <a:lstStyle/>
          <a:p>
            <a:r>
              <a:rPr lang="en-GB" dirty="0"/>
              <a:t>When code given (i.e. ignoring indeterminable codes) chance of matching only just over </a:t>
            </a:r>
            <a:r>
              <a:rPr lang="en-GB" dirty="0" smtClean="0"/>
              <a:t>half</a:t>
            </a:r>
          </a:p>
          <a:p>
            <a:pPr lvl="0"/>
            <a:r>
              <a:rPr lang="en-GB" dirty="0" smtClean="0"/>
              <a:t>However, 99.4% of wrong codes at least got the gender right</a:t>
            </a:r>
            <a:endParaRPr lang="en-GB" dirty="0"/>
          </a:p>
          <a:p>
            <a:pPr lvl="0"/>
            <a:r>
              <a:rPr lang="en-GB" dirty="0" smtClean="0"/>
              <a:t>So, in BNC2014 transcription scheme, </a:t>
            </a:r>
            <a:r>
              <a:rPr lang="en-GB" i="1" dirty="0" smtClean="0"/>
              <a:t>indeterminable</a:t>
            </a:r>
            <a:r>
              <a:rPr lang="en-GB" dirty="0" smtClean="0"/>
              <a:t> replaced with minimum gender code (i.e</a:t>
            </a:r>
            <a:r>
              <a:rPr lang="en-GB" dirty="0"/>
              <a:t>.  &lt;M&gt; or &lt;F</a:t>
            </a:r>
            <a:r>
              <a:rPr lang="en-GB" dirty="0" smtClean="0"/>
              <a:t>&gt;)</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fontScale="90000"/>
          </a:bodyPr>
          <a:lstStyle/>
          <a:p>
            <a:r>
              <a:rPr lang="en-GB" dirty="0" smtClean="0"/>
              <a:t>Inter-</a:t>
            </a:r>
            <a:r>
              <a:rPr lang="en-GB" dirty="0" err="1" smtClean="0"/>
              <a:t>rater</a:t>
            </a:r>
            <a:r>
              <a:rPr lang="en-GB" dirty="0" smtClean="0"/>
              <a:t> agreement (legitimate Spoken BNC2014 recording)</a:t>
            </a:r>
            <a:endParaRPr lang="en-GB" dirty="0"/>
          </a:p>
        </p:txBody>
      </p:sp>
    </p:spTree>
    <p:extLst>
      <p:ext uri="{BB962C8B-B14F-4D97-AF65-F5344CB8AC3E}">
        <p14:creationId xmlns:p14="http://schemas.microsoft.com/office/powerpoint/2010/main" val="23713356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p:txBody>
          <a:bodyPr/>
          <a:lstStyle/>
          <a:p>
            <a:r>
              <a:rPr lang="en-GB" dirty="0" smtClean="0"/>
              <a:t>Speaker identification could be an problem worth paying attention to</a:t>
            </a:r>
          </a:p>
          <a:p>
            <a:r>
              <a:rPr lang="en-GB" dirty="0" smtClean="0"/>
              <a:t>Further investigation needed, within a reasonable limit</a:t>
            </a:r>
          </a:p>
          <a:p>
            <a:r>
              <a:rPr lang="en-GB" dirty="0" smtClean="0"/>
              <a:t>‘Speaker-heavy’ recordings = 20% of Spoken BNC2014 so far</a:t>
            </a:r>
          </a:p>
          <a:p>
            <a:r>
              <a:rPr lang="en-GB" i="1" dirty="0" smtClean="0"/>
              <a:t>ASSUMPTION: this is not a problem for 2-, 3-, 4-speaker recordings – to be checked!</a:t>
            </a:r>
          </a:p>
        </p:txBody>
      </p:sp>
      <p:sp>
        <p:nvSpPr>
          <p:cNvPr id="9" name="Title 8"/>
          <p:cNvSpPr>
            <a:spLocks noGrp="1"/>
          </p:cNvSpPr>
          <p:nvPr>
            <p:ph type="title"/>
          </p:nvPr>
        </p:nvSpPr>
        <p:spPr/>
        <p:txBody>
          <a:bodyPr/>
          <a:lstStyle/>
          <a:p>
            <a:r>
              <a:rPr lang="en-GB" dirty="0" smtClean="0"/>
              <a:t>Current work</a:t>
            </a:r>
            <a:endParaRPr lang="en-GB" dirty="0"/>
          </a:p>
        </p:txBody>
      </p:sp>
    </p:spTree>
    <p:extLst>
      <p:ext uri="{BB962C8B-B14F-4D97-AF65-F5344CB8AC3E}">
        <p14:creationId xmlns:p14="http://schemas.microsoft.com/office/powerpoint/2010/main" val="22986007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16832"/>
            <a:ext cx="8229600" cy="3705275"/>
          </a:xfrm>
        </p:spPr>
        <p:txBody>
          <a:bodyPr>
            <a:normAutofit lnSpcReduction="10000"/>
          </a:bodyPr>
          <a:lstStyle/>
          <a:p>
            <a:pPr lvl="0"/>
            <a:r>
              <a:rPr lang="en-GB" dirty="0" smtClean="0"/>
              <a:t>Assessing the actual Spoken BNC2014 transcribers (rather than CASS transcribers)</a:t>
            </a:r>
          </a:p>
          <a:p>
            <a:pPr marL="0" lvl="0" indent="0">
              <a:buNone/>
            </a:pPr>
            <a:endParaRPr lang="en-GB" dirty="0" smtClean="0"/>
          </a:p>
          <a:p>
            <a:r>
              <a:rPr lang="en-GB" dirty="0" smtClean="0"/>
              <a:t>Replicating pilot work on Spoken BNC2014 transcribers, plus:</a:t>
            </a:r>
          </a:p>
          <a:p>
            <a:pPr lvl="0"/>
            <a:r>
              <a:rPr lang="en-GB" dirty="0" smtClean="0"/>
              <a:t>Is there a ‘gold standard’?</a:t>
            </a:r>
            <a:endParaRPr lang="en-GB" dirty="0"/>
          </a:p>
          <a:p>
            <a:pPr lvl="0"/>
            <a:r>
              <a:rPr lang="en-GB" dirty="0" smtClean="0"/>
              <a:t>Can one be manufactured illegitimately?</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Current work</a:t>
            </a:r>
            <a:endParaRPr lang="en-GB" dirty="0"/>
          </a:p>
        </p:txBody>
      </p:sp>
    </p:spTree>
    <p:extLst>
      <p:ext uri="{BB962C8B-B14F-4D97-AF65-F5344CB8AC3E}">
        <p14:creationId xmlns:p14="http://schemas.microsoft.com/office/powerpoint/2010/main" val="7335590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16832"/>
            <a:ext cx="8229600" cy="3705275"/>
          </a:xfrm>
        </p:spPr>
        <p:txBody>
          <a:bodyPr>
            <a:normAutofit fontScale="92500" lnSpcReduction="20000"/>
          </a:bodyPr>
          <a:lstStyle/>
          <a:p>
            <a:r>
              <a:rPr lang="en-GB" dirty="0" smtClean="0"/>
              <a:t>Investigation #1 = legitimate Spoken BNC2014 recording</a:t>
            </a:r>
          </a:p>
          <a:p>
            <a:pPr marL="0" lvl="1" indent="0">
              <a:buNone/>
            </a:pPr>
            <a:r>
              <a:rPr lang="en-GB" sz="3200" i="1" dirty="0" smtClean="0"/>
              <a:t>	- certainty</a:t>
            </a:r>
          </a:p>
          <a:p>
            <a:pPr marL="0" lvl="1" indent="0">
              <a:buNone/>
            </a:pPr>
            <a:r>
              <a:rPr lang="en-GB" sz="3200" i="1" dirty="0"/>
              <a:t>	</a:t>
            </a:r>
            <a:r>
              <a:rPr lang="en-GB" sz="3200" i="1" dirty="0" smtClean="0"/>
              <a:t>- inter-</a:t>
            </a:r>
            <a:r>
              <a:rPr lang="en-GB" sz="3200" i="1" dirty="0" err="1" smtClean="0"/>
              <a:t>rater</a:t>
            </a:r>
            <a:r>
              <a:rPr lang="en-GB" sz="3200" i="1" dirty="0" smtClean="0"/>
              <a:t> agreement</a:t>
            </a:r>
            <a:r>
              <a:rPr lang="en-GB" sz="3200" dirty="0"/>
              <a:t> </a:t>
            </a:r>
            <a:r>
              <a:rPr lang="en-GB" sz="3200" dirty="0" smtClean="0"/>
              <a:t>with original 	transcript</a:t>
            </a:r>
            <a:endParaRPr lang="en-GB" sz="3200" i="1" dirty="0"/>
          </a:p>
          <a:p>
            <a:pPr marL="0" indent="0">
              <a:buNone/>
            </a:pPr>
            <a:endParaRPr lang="en-GB" dirty="0" smtClean="0"/>
          </a:p>
          <a:p>
            <a:r>
              <a:rPr lang="en-GB" dirty="0"/>
              <a:t>Investigation </a:t>
            </a:r>
            <a:r>
              <a:rPr lang="en-GB" dirty="0" smtClean="0"/>
              <a:t>#2 </a:t>
            </a:r>
            <a:r>
              <a:rPr lang="en-GB" dirty="0"/>
              <a:t>= fake gold standard </a:t>
            </a:r>
            <a:r>
              <a:rPr lang="en-GB" dirty="0" smtClean="0"/>
              <a:t>recording</a:t>
            </a:r>
          </a:p>
          <a:p>
            <a:pPr marL="0" indent="0">
              <a:buNone/>
            </a:pPr>
            <a:r>
              <a:rPr lang="en-GB" dirty="0"/>
              <a:t>	</a:t>
            </a:r>
            <a:r>
              <a:rPr lang="en-GB" i="1" dirty="0" smtClean="0"/>
              <a:t>- accuracy</a:t>
            </a:r>
            <a:endParaRPr lang="en-GB" i="1" dirty="0"/>
          </a:p>
          <a:p>
            <a:pPr lvl="0"/>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Current work</a:t>
            </a:r>
            <a:endParaRPr lang="en-GB" dirty="0"/>
          </a:p>
        </p:txBody>
      </p:sp>
    </p:spTree>
    <p:extLst>
      <p:ext uri="{BB962C8B-B14F-4D97-AF65-F5344CB8AC3E}">
        <p14:creationId xmlns:p14="http://schemas.microsoft.com/office/powerpoint/2010/main" val="31064800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16832"/>
            <a:ext cx="8229600" cy="3705275"/>
          </a:xfrm>
        </p:spPr>
        <p:txBody>
          <a:bodyPr>
            <a:normAutofit fontScale="92500" lnSpcReduction="10000"/>
          </a:bodyPr>
          <a:lstStyle/>
          <a:p>
            <a:pPr marL="0" indent="0">
              <a:buNone/>
            </a:pPr>
            <a:r>
              <a:rPr lang="en-GB" sz="3000" dirty="0" smtClean="0"/>
              <a:t>Investigation #1 = </a:t>
            </a:r>
            <a:r>
              <a:rPr lang="en-GB" sz="3000" i="1" dirty="0"/>
              <a:t>certainty</a:t>
            </a:r>
            <a:r>
              <a:rPr lang="en-GB" sz="3000" dirty="0"/>
              <a:t> and </a:t>
            </a:r>
            <a:r>
              <a:rPr lang="en-GB" sz="3000" i="1" dirty="0"/>
              <a:t>inter-</a:t>
            </a:r>
            <a:r>
              <a:rPr lang="en-GB" sz="3000" i="1" dirty="0" err="1"/>
              <a:t>rater</a:t>
            </a:r>
            <a:r>
              <a:rPr lang="en-GB" sz="3000" i="1" dirty="0"/>
              <a:t> agreement</a:t>
            </a:r>
            <a:r>
              <a:rPr lang="en-GB" sz="3000" dirty="0"/>
              <a:t> in a legitimate Spoken BNC2014 </a:t>
            </a:r>
            <a:r>
              <a:rPr lang="en-GB" sz="3000" dirty="0" smtClean="0"/>
              <a:t>recording</a:t>
            </a:r>
          </a:p>
          <a:p>
            <a:r>
              <a:rPr lang="en-GB" sz="3000" dirty="0" smtClean="0"/>
              <a:t>6 speakers, 32 minutes, 587 turns, 6,862 words</a:t>
            </a:r>
          </a:p>
          <a:p>
            <a:r>
              <a:rPr lang="en-GB" sz="3000" dirty="0" smtClean="0"/>
              <a:t>Original transcript + 6 ‘test’ transcripts</a:t>
            </a:r>
          </a:p>
          <a:p>
            <a:r>
              <a:rPr lang="en-GB" sz="3000" dirty="0" smtClean="0"/>
              <a:t>Average proportion of definite ID codes versus indefinite ID codes</a:t>
            </a:r>
          </a:p>
          <a:p>
            <a:r>
              <a:rPr lang="en-GB" sz="3000" dirty="0" smtClean="0"/>
              <a:t>Agreement on coding of specific ID codes between transcripts</a:t>
            </a:r>
            <a:endParaRPr lang="en-GB" sz="3000" dirty="0"/>
          </a:p>
          <a:p>
            <a:pPr lvl="0"/>
            <a:endParaRPr lang="en-GB" sz="3000"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Investigation #1</a:t>
            </a:r>
            <a:endParaRPr lang="en-GB" dirty="0"/>
          </a:p>
        </p:txBody>
      </p:sp>
    </p:spTree>
    <p:extLst>
      <p:ext uri="{BB962C8B-B14F-4D97-AF65-F5344CB8AC3E}">
        <p14:creationId xmlns:p14="http://schemas.microsoft.com/office/powerpoint/2010/main" val="31787783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16832"/>
            <a:ext cx="8229600" cy="3705275"/>
          </a:xfrm>
        </p:spPr>
        <p:txBody>
          <a:bodyPr>
            <a:normAutofit/>
          </a:bodyPr>
          <a:lstStyle/>
          <a:p>
            <a:pPr marL="0" indent="0">
              <a:buNone/>
            </a:pPr>
            <a:r>
              <a:rPr lang="en-GB" sz="3000" dirty="0" smtClean="0"/>
              <a:t>Investigation #2 = </a:t>
            </a:r>
            <a:r>
              <a:rPr lang="en-GB" sz="3000" i="1" dirty="0" smtClean="0"/>
              <a:t>accuracy </a:t>
            </a:r>
            <a:r>
              <a:rPr lang="en-GB" sz="3000" dirty="0" smtClean="0"/>
              <a:t>in </a:t>
            </a:r>
            <a:r>
              <a:rPr lang="en-GB" sz="3000" dirty="0"/>
              <a:t>a </a:t>
            </a:r>
            <a:r>
              <a:rPr lang="en-GB" sz="3000" dirty="0" smtClean="0"/>
              <a:t>fake gold standard recording</a:t>
            </a:r>
          </a:p>
          <a:p>
            <a:r>
              <a:rPr lang="en-GB" sz="3000" dirty="0"/>
              <a:t>8</a:t>
            </a:r>
            <a:r>
              <a:rPr lang="en-GB" sz="3000" dirty="0" smtClean="0"/>
              <a:t> speakers, 25 minutes, 775 turns, 4,886 words</a:t>
            </a:r>
          </a:p>
          <a:p>
            <a:r>
              <a:rPr lang="en-GB" sz="3000" dirty="0" smtClean="0"/>
              <a:t>My transcript (‘gold standard’) + </a:t>
            </a:r>
            <a:r>
              <a:rPr lang="en-GB" sz="3000" dirty="0"/>
              <a:t>8</a:t>
            </a:r>
            <a:r>
              <a:rPr lang="en-GB" sz="3000" dirty="0" smtClean="0"/>
              <a:t> ‘test’ transcripts</a:t>
            </a:r>
          </a:p>
          <a:p>
            <a:r>
              <a:rPr lang="en-GB" sz="3000" dirty="0" smtClean="0"/>
              <a:t>Same as </a:t>
            </a:r>
            <a:r>
              <a:rPr lang="en-GB" sz="3000" i="1" dirty="0" smtClean="0"/>
              <a:t>inter-</a:t>
            </a:r>
            <a:r>
              <a:rPr lang="en-GB" sz="3000" i="1" dirty="0" err="1" smtClean="0"/>
              <a:t>rater</a:t>
            </a:r>
            <a:r>
              <a:rPr lang="en-GB" sz="3000" i="1" dirty="0" smtClean="0"/>
              <a:t> agreement</a:t>
            </a:r>
            <a:r>
              <a:rPr lang="en-GB" sz="3000" dirty="0" smtClean="0"/>
              <a:t> test, but we can call this </a:t>
            </a:r>
            <a:r>
              <a:rPr lang="en-GB" sz="3000" i="1" dirty="0" smtClean="0"/>
              <a:t>accuracy</a:t>
            </a:r>
            <a:endParaRPr lang="en-GB" sz="3000" dirty="0"/>
          </a:p>
          <a:p>
            <a:pPr lvl="0"/>
            <a:endParaRPr lang="en-GB" sz="3000"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Investigation #2</a:t>
            </a:r>
            <a:endParaRPr lang="en-GB" dirty="0"/>
          </a:p>
        </p:txBody>
      </p:sp>
    </p:spTree>
    <p:extLst>
      <p:ext uri="{BB962C8B-B14F-4D97-AF65-F5344CB8AC3E}">
        <p14:creationId xmlns:p14="http://schemas.microsoft.com/office/powerpoint/2010/main" val="12497753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772816"/>
            <a:ext cx="8229600" cy="3705275"/>
          </a:xfrm>
        </p:spPr>
        <p:txBody>
          <a:bodyPr>
            <a:normAutofit/>
          </a:bodyPr>
          <a:lstStyle/>
          <a:p>
            <a:r>
              <a:rPr lang="en-GB" dirty="0" smtClean="0"/>
              <a:t>Both investigations asked the Spoken BNC2014 transcribers to transcribe the recordings from scratch</a:t>
            </a:r>
          </a:p>
          <a:p>
            <a:r>
              <a:rPr lang="en-GB" dirty="0" smtClean="0"/>
              <a:t>#1 was done ‘blind’; #2 was done explicitly</a:t>
            </a:r>
          </a:p>
          <a:p>
            <a:r>
              <a:rPr lang="en-GB" dirty="0" smtClean="0"/>
              <a:t>In both cases, transcripts had to be manually aligned</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Preparing the data</a:t>
            </a:r>
            <a:endParaRPr lang="en-GB" dirty="0"/>
          </a:p>
        </p:txBody>
      </p:sp>
    </p:spTree>
    <p:extLst>
      <p:ext uri="{BB962C8B-B14F-4D97-AF65-F5344CB8AC3E}">
        <p14:creationId xmlns:p14="http://schemas.microsoft.com/office/powerpoint/2010/main" val="40284979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692696"/>
            <a:ext cx="7283152" cy="1143000"/>
          </a:xfrm>
        </p:spPr>
        <p:txBody>
          <a:bodyPr>
            <a:normAutofit/>
          </a:bodyPr>
          <a:lstStyle/>
          <a:p>
            <a:r>
              <a:rPr lang="en-GB" dirty="0" smtClean="0"/>
              <a:t>Current work: overview</a:t>
            </a:r>
            <a:endParaRPr lang="en-GB" dirty="0"/>
          </a:p>
        </p:txBody>
      </p:sp>
      <p:sp>
        <p:nvSpPr>
          <p:cNvPr id="2" name="Oval 1"/>
          <p:cNvSpPr/>
          <p:nvPr/>
        </p:nvSpPr>
        <p:spPr>
          <a:xfrm>
            <a:off x="546665" y="1844824"/>
            <a:ext cx="1910931"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#1 CERTAINTY</a:t>
            </a:r>
            <a:endParaRPr lang="en-GB" b="1" dirty="0"/>
          </a:p>
        </p:txBody>
      </p:sp>
      <p:sp>
        <p:nvSpPr>
          <p:cNvPr id="8" name="Oval 7"/>
          <p:cNvSpPr/>
          <p:nvPr/>
        </p:nvSpPr>
        <p:spPr>
          <a:xfrm>
            <a:off x="2608317" y="1844824"/>
            <a:ext cx="2093607"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#1  AGREEMENT</a:t>
            </a:r>
            <a:endParaRPr lang="en-GB" b="1" dirty="0"/>
          </a:p>
        </p:txBody>
      </p:sp>
      <p:sp>
        <p:nvSpPr>
          <p:cNvPr id="10" name="Oval 9"/>
          <p:cNvSpPr/>
          <p:nvPr/>
        </p:nvSpPr>
        <p:spPr>
          <a:xfrm>
            <a:off x="6276146" y="1844824"/>
            <a:ext cx="1872208"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#2 ACCURACY</a:t>
            </a:r>
            <a:endParaRPr lang="en-GB" b="1" dirty="0"/>
          </a:p>
        </p:txBody>
      </p:sp>
      <p:cxnSp>
        <p:nvCxnSpPr>
          <p:cNvPr id="11" name="Straight Connector 10"/>
          <p:cNvCxnSpPr>
            <a:stCxn id="2" idx="4"/>
          </p:cNvCxnSpPr>
          <p:nvPr/>
        </p:nvCxnSpPr>
        <p:spPr>
          <a:xfrm>
            <a:off x="1502131" y="3645024"/>
            <a:ext cx="955465"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457596" y="3645024"/>
            <a:ext cx="1272220"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457596" y="4221088"/>
            <a:ext cx="139432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0" idx="4"/>
          </p:cNvCxnSpPr>
          <p:nvPr/>
        </p:nvCxnSpPr>
        <p:spPr>
          <a:xfrm flipH="1">
            <a:off x="5004048" y="3645024"/>
            <a:ext cx="2208202"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608317" y="4941168"/>
            <a:ext cx="352839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ESTIMATION OF ‘SPEAKER-HEAVY’ ACCURACY IN SPOKEN BNC2014</a:t>
            </a:r>
            <a:endParaRPr lang="en-GB" dirty="0"/>
          </a:p>
        </p:txBody>
      </p:sp>
    </p:spTree>
    <p:extLst>
      <p:ext uri="{BB962C8B-B14F-4D97-AF65-F5344CB8AC3E}">
        <p14:creationId xmlns:p14="http://schemas.microsoft.com/office/powerpoint/2010/main" val="5398978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Investigation #1 – findings so far</a:t>
            </a:r>
            <a:endParaRPr lang="en-GB" dirty="0"/>
          </a:p>
        </p:txBody>
      </p:sp>
      <p:sp>
        <p:nvSpPr>
          <p:cNvPr id="3" name="Content Placeholder 2"/>
          <p:cNvSpPr>
            <a:spLocks noGrp="1"/>
          </p:cNvSpPr>
          <p:nvPr>
            <p:ph idx="1"/>
          </p:nvPr>
        </p:nvSpPr>
        <p:spPr/>
        <p:txBody>
          <a:bodyPr>
            <a:normAutofit/>
          </a:bodyPr>
          <a:lstStyle/>
          <a:p>
            <a:r>
              <a:rPr lang="en-GB" dirty="0" smtClean="0"/>
              <a:t>Total 587 turns to compare</a:t>
            </a:r>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pPr marL="0" indent="0">
              <a:buNone/>
            </a:pPr>
            <a:endParaRPr lang="en-GB" dirty="0" smtClean="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62469030"/>
              </p:ext>
            </p:extLst>
          </p:nvPr>
        </p:nvGraphicFramePr>
        <p:xfrm>
          <a:off x="517294" y="2204864"/>
          <a:ext cx="8129791" cy="2961245"/>
        </p:xfrm>
        <a:graphic>
          <a:graphicData uri="http://schemas.openxmlformats.org/drawingml/2006/table">
            <a:tbl>
              <a:tblPr firstRow="1" bandRow="1">
                <a:tableStyleId>{5C22544A-7EE6-4342-B048-85BDC9FD1C3A}</a:tableStyleId>
              </a:tblPr>
              <a:tblGrid>
                <a:gridCol w="2426535"/>
                <a:gridCol w="1476056"/>
                <a:gridCol w="2113600"/>
                <a:gridCol w="2113600"/>
              </a:tblGrid>
              <a:tr h="609459">
                <a:tc>
                  <a:txBody>
                    <a:bodyPr/>
                    <a:lstStyle/>
                    <a:p>
                      <a:r>
                        <a:rPr lang="en-GB" dirty="0" smtClean="0"/>
                        <a:t>Speaker identification action</a:t>
                      </a:r>
                      <a:endParaRPr lang="en-GB" dirty="0"/>
                    </a:p>
                  </a:txBody>
                  <a:tcPr/>
                </a:tc>
                <a:tc>
                  <a:txBody>
                    <a:bodyPr/>
                    <a:lstStyle/>
                    <a:p>
                      <a:r>
                        <a:rPr lang="en-GB" dirty="0" smtClean="0"/>
                        <a:t>Example speaker</a:t>
                      </a:r>
                      <a:r>
                        <a:rPr lang="en-GB" baseline="0" dirty="0" smtClean="0"/>
                        <a:t> ID code</a:t>
                      </a:r>
                      <a:endParaRPr lang="en-GB" dirty="0"/>
                    </a:p>
                  </a:txBody>
                  <a:tcPr/>
                </a:tc>
                <a:tc>
                  <a:txBody>
                    <a:bodyPr/>
                    <a:lstStyle/>
                    <a:p>
                      <a:r>
                        <a:rPr lang="en-GB" dirty="0" smtClean="0"/>
                        <a:t>% of turns in Spoken</a:t>
                      </a:r>
                      <a:r>
                        <a:rPr lang="en-GB" baseline="0" dirty="0" smtClean="0"/>
                        <a:t> BNC2014 transcript</a:t>
                      </a:r>
                      <a:endParaRPr lang="en-GB" dirty="0"/>
                    </a:p>
                  </a:txBody>
                  <a:tcPr/>
                </a:tc>
                <a:tc>
                  <a:txBody>
                    <a:bodyPr/>
                    <a:lstStyle/>
                    <a:p>
                      <a:r>
                        <a:rPr lang="en-GB" dirty="0" smtClean="0"/>
                        <a:t>% turns in test transcripts</a:t>
                      </a:r>
                      <a:endParaRPr lang="en-GB" dirty="0"/>
                    </a:p>
                  </a:txBody>
                  <a:tcPr/>
                </a:tc>
              </a:tr>
              <a:tr h="609459">
                <a:tc>
                  <a:txBody>
                    <a:bodyPr/>
                    <a:lstStyle/>
                    <a:p>
                      <a:r>
                        <a:rPr lang="en-GB" dirty="0" smtClean="0"/>
                        <a:t>Mark turn with speaker</a:t>
                      </a:r>
                      <a:r>
                        <a:rPr lang="en-GB" baseline="0" dirty="0" smtClean="0"/>
                        <a:t> ID code</a:t>
                      </a:r>
                      <a:endParaRPr lang="en-GB" dirty="0"/>
                    </a:p>
                  </a:txBody>
                  <a:tcPr/>
                </a:tc>
                <a:tc>
                  <a:txBody>
                    <a:bodyPr/>
                    <a:lstStyle/>
                    <a:p>
                      <a:r>
                        <a:rPr lang="en-GB" dirty="0" smtClean="0"/>
                        <a:t>&lt;022&gt;</a:t>
                      </a:r>
                      <a:endParaRPr lang="en-GB" dirty="0"/>
                    </a:p>
                  </a:txBody>
                  <a:tcPr/>
                </a:tc>
                <a:tc>
                  <a:txBody>
                    <a:bodyPr/>
                    <a:lstStyle/>
                    <a:p>
                      <a:r>
                        <a:rPr lang="en-GB" dirty="0" smtClean="0"/>
                        <a:t>98.30</a:t>
                      </a:r>
                      <a:endParaRPr lang="en-GB" dirty="0"/>
                    </a:p>
                  </a:txBody>
                  <a:tcPr/>
                </a:tc>
                <a:tc>
                  <a:txBody>
                    <a:bodyPr/>
                    <a:lstStyle/>
                    <a:p>
                      <a:r>
                        <a:rPr lang="en-GB" dirty="0" smtClean="0"/>
                        <a:t>80.99</a:t>
                      </a:r>
                      <a:endParaRPr lang="en-GB" dirty="0"/>
                    </a:p>
                  </a:txBody>
                  <a:tcPr/>
                </a:tc>
              </a:tr>
              <a:tr h="797306">
                <a:tc>
                  <a:txBody>
                    <a:bodyPr/>
                    <a:lstStyle/>
                    <a:p>
                      <a:r>
                        <a:rPr lang="en-GB" dirty="0" smtClean="0"/>
                        <a:t>Mark turn</a:t>
                      </a:r>
                      <a:r>
                        <a:rPr lang="en-GB" baseline="0" dirty="0" smtClean="0"/>
                        <a:t> with ‘best guess’ speaker ID code</a:t>
                      </a:r>
                      <a:endParaRPr lang="en-GB" dirty="0"/>
                    </a:p>
                  </a:txBody>
                  <a:tcPr/>
                </a:tc>
                <a:tc>
                  <a:txBody>
                    <a:bodyPr/>
                    <a:lstStyle/>
                    <a:p>
                      <a:r>
                        <a:rPr lang="en-GB" dirty="0" smtClean="0"/>
                        <a:t>&lt;022?&gt;</a:t>
                      </a:r>
                      <a:endParaRPr lang="en-GB" dirty="0"/>
                    </a:p>
                  </a:txBody>
                  <a:tcPr/>
                </a:tc>
                <a:tc>
                  <a:txBody>
                    <a:bodyPr/>
                    <a:lstStyle/>
                    <a:p>
                      <a:r>
                        <a:rPr lang="en-GB" dirty="0" smtClean="0"/>
                        <a:t>1.53</a:t>
                      </a:r>
                      <a:endParaRPr lang="en-GB" dirty="0"/>
                    </a:p>
                  </a:txBody>
                  <a:tcPr/>
                </a:tc>
                <a:tc>
                  <a:txBody>
                    <a:bodyPr/>
                    <a:lstStyle/>
                    <a:p>
                      <a:r>
                        <a:rPr lang="en-GB" dirty="0" smtClean="0"/>
                        <a:t>0.56</a:t>
                      </a:r>
                      <a:endParaRPr lang="en-GB" dirty="0"/>
                    </a:p>
                  </a:txBody>
                  <a:tcPr/>
                </a:tc>
              </a:tr>
              <a:tr h="609459">
                <a:tc>
                  <a:txBody>
                    <a:bodyPr/>
                    <a:lstStyle/>
                    <a:p>
                      <a:r>
                        <a:rPr lang="en-GB" dirty="0" smtClean="0"/>
                        <a:t>Mark turn with gender</a:t>
                      </a:r>
                      <a:endParaRPr lang="en-GB" dirty="0"/>
                    </a:p>
                  </a:txBody>
                  <a:tcPr/>
                </a:tc>
                <a:tc>
                  <a:txBody>
                    <a:bodyPr/>
                    <a:lstStyle/>
                    <a:p>
                      <a:r>
                        <a:rPr lang="en-GB" dirty="0" smtClean="0"/>
                        <a:t>&lt;F&gt;</a:t>
                      </a:r>
                      <a:endParaRPr lang="en-GB" dirty="0"/>
                    </a:p>
                  </a:txBody>
                  <a:tcPr/>
                </a:tc>
                <a:tc>
                  <a:txBody>
                    <a:bodyPr/>
                    <a:lstStyle/>
                    <a:p>
                      <a:r>
                        <a:rPr lang="en-GB" dirty="0" smtClean="0"/>
                        <a:t>0.17</a:t>
                      </a:r>
                      <a:endParaRPr lang="en-GB" dirty="0"/>
                    </a:p>
                  </a:txBody>
                  <a:tcPr/>
                </a:tc>
                <a:tc>
                  <a:txBody>
                    <a:bodyPr/>
                    <a:lstStyle/>
                    <a:p>
                      <a:r>
                        <a:rPr lang="en-GB" dirty="0" smtClean="0"/>
                        <a:t>1.17</a:t>
                      </a:r>
                      <a:endParaRPr lang="en-GB" dirty="0"/>
                    </a:p>
                  </a:txBody>
                  <a:tcPr/>
                </a:tc>
              </a:tr>
            </a:tbl>
          </a:graphicData>
        </a:graphic>
      </p:graphicFrame>
      <p:sp>
        <p:nvSpPr>
          <p:cNvPr id="4" name="TextBox 3"/>
          <p:cNvSpPr txBox="1"/>
          <p:nvPr/>
        </p:nvSpPr>
        <p:spPr>
          <a:xfrm>
            <a:off x="546665" y="5397161"/>
            <a:ext cx="7985775" cy="954107"/>
          </a:xfrm>
          <a:prstGeom prst="rect">
            <a:avLst/>
          </a:prstGeom>
          <a:noFill/>
        </p:spPr>
        <p:txBody>
          <a:bodyPr wrap="square" rtlCol="0">
            <a:spAutoFit/>
          </a:bodyPr>
          <a:lstStyle/>
          <a:p>
            <a:pPr marL="285750" indent="-285750">
              <a:buFont typeface="Arial" panose="020B0604020202020204" pitchFamily="34" charset="0"/>
              <a:buChar char="•"/>
            </a:pPr>
            <a:r>
              <a:rPr lang="en-GB" sz="2800" dirty="0"/>
              <a:t>Not yet aligned – so some transcripts have more turns than </a:t>
            </a:r>
            <a:r>
              <a:rPr lang="en-GB" sz="2800" dirty="0" smtClean="0"/>
              <a:t>original</a:t>
            </a:r>
            <a:endParaRPr lang="en-GB" sz="2800" dirty="0"/>
          </a:p>
        </p:txBody>
      </p:sp>
    </p:spTree>
    <p:extLst>
      <p:ext uri="{BB962C8B-B14F-4D97-AF65-F5344CB8AC3E}">
        <p14:creationId xmlns:p14="http://schemas.microsoft.com/office/powerpoint/2010/main" val="13798126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1600200"/>
            <a:ext cx="8229600" cy="4525963"/>
          </a:xfrm>
        </p:spPr>
        <p:txBody>
          <a:bodyPr/>
          <a:lstStyle/>
          <a:p>
            <a:r>
              <a:rPr lang="en-GB" dirty="0" smtClean="0"/>
              <a:t>775 turns considered across all 8 speakers</a:t>
            </a:r>
            <a:endParaRPr lang="en-GB" dirty="0"/>
          </a:p>
        </p:txBody>
      </p:sp>
      <p:sp>
        <p:nvSpPr>
          <p:cNvPr id="2" name="Title 1"/>
          <p:cNvSpPr>
            <a:spLocks noGrp="1"/>
          </p:cNvSpPr>
          <p:nvPr>
            <p:ph type="title"/>
          </p:nvPr>
        </p:nvSpPr>
        <p:spPr/>
        <p:txBody>
          <a:bodyPr>
            <a:normAutofit fontScale="90000"/>
          </a:bodyPr>
          <a:lstStyle/>
          <a:p>
            <a:r>
              <a:rPr lang="en-GB" dirty="0" smtClean="0"/>
              <a:t>Investigation #2 – findings so far</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4141321969"/>
              </p:ext>
            </p:extLst>
          </p:nvPr>
        </p:nvGraphicFramePr>
        <p:xfrm>
          <a:off x="2267744" y="2448917"/>
          <a:ext cx="3888432" cy="3693160"/>
        </p:xfrm>
        <a:graphic>
          <a:graphicData uri="http://schemas.openxmlformats.org/drawingml/2006/table">
            <a:tbl>
              <a:tblPr firstRow="1" bandRow="1">
                <a:tableStyleId>{5C22544A-7EE6-4342-B048-85BDC9FD1C3A}</a:tableStyleId>
              </a:tblPr>
              <a:tblGrid>
                <a:gridCol w="1607840"/>
                <a:gridCol w="2280592"/>
              </a:tblGrid>
              <a:tr h="370840">
                <a:tc>
                  <a:txBody>
                    <a:bodyPr/>
                    <a:lstStyle/>
                    <a:p>
                      <a:r>
                        <a:rPr lang="en-GB" dirty="0" smtClean="0"/>
                        <a:t>Transcriber</a:t>
                      </a:r>
                      <a:endParaRPr lang="en-GB" dirty="0"/>
                    </a:p>
                  </a:txBody>
                  <a:tcPr/>
                </a:tc>
                <a:tc>
                  <a:txBody>
                    <a:bodyPr/>
                    <a:lstStyle/>
                    <a:p>
                      <a:r>
                        <a:rPr lang="en-GB" dirty="0" smtClean="0"/>
                        <a:t>% accurate</a:t>
                      </a:r>
                      <a:r>
                        <a:rPr lang="en-GB" baseline="0" dirty="0" smtClean="0"/>
                        <a:t> speaker ID</a:t>
                      </a:r>
                      <a:endParaRPr lang="en-GB" dirty="0"/>
                    </a:p>
                  </a:txBody>
                  <a:tcPr/>
                </a:tc>
              </a:tr>
              <a:tr h="370840">
                <a:tc>
                  <a:txBody>
                    <a:bodyPr/>
                    <a:lstStyle/>
                    <a:p>
                      <a:r>
                        <a:rPr lang="en-GB" dirty="0" smtClean="0"/>
                        <a:t>T01</a:t>
                      </a:r>
                      <a:endParaRPr lang="en-GB" dirty="0"/>
                    </a:p>
                  </a:txBody>
                  <a:tcPr/>
                </a:tc>
                <a:tc>
                  <a:txBody>
                    <a:bodyPr/>
                    <a:lstStyle/>
                    <a:p>
                      <a:pPr algn="r"/>
                      <a:r>
                        <a:rPr lang="en-GB" dirty="0" smtClean="0"/>
                        <a:t>38.87</a:t>
                      </a:r>
                      <a:endParaRPr lang="en-GB" dirty="0"/>
                    </a:p>
                  </a:txBody>
                  <a:tcPr/>
                </a:tc>
              </a:tr>
              <a:tr h="370840">
                <a:tc>
                  <a:txBody>
                    <a:bodyPr/>
                    <a:lstStyle/>
                    <a:p>
                      <a:r>
                        <a:rPr lang="en-GB" dirty="0" smtClean="0"/>
                        <a:t>T02</a:t>
                      </a:r>
                      <a:endParaRPr lang="en-GB" dirty="0"/>
                    </a:p>
                  </a:txBody>
                  <a:tcPr/>
                </a:tc>
                <a:tc>
                  <a:txBody>
                    <a:bodyPr/>
                    <a:lstStyle/>
                    <a:p>
                      <a:pPr algn="r"/>
                      <a:r>
                        <a:rPr lang="en-GB" dirty="0" smtClean="0"/>
                        <a:t>65.56</a:t>
                      </a:r>
                      <a:endParaRPr lang="en-GB" dirty="0"/>
                    </a:p>
                  </a:txBody>
                  <a:tcPr/>
                </a:tc>
              </a:tr>
              <a:tr h="370840">
                <a:tc>
                  <a:txBody>
                    <a:bodyPr/>
                    <a:lstStyle/>
                    <a:p>
                      <a:r>
                        <a:rPr lang="en-GB" dirty="0" smtClean="0"/>
                        <a:t>T03</a:t>
                      </a:r>
                      <a:endParaRPr lang="en-GB" dirty="0"/>
                    </a:p>
                  </a:txBody>
                  <a:tcPr/>
                </a:tc>
                <a:tc>
                  <a:txBody>
                    <a:bodyPr/>
                    <a:lstStyle/>
                    <a:p>
                      <a:pPr algn="r"/>
                      <a:r>
                        <a:rPr lang="en-GB" dirty="0" smtClean="0"/>
                        <a:t>51.24</a:t>
                      </a:r>
                      <a:endParaRPr lang="en-GB" dirty="0"/>
                    </a:p>
                  </a:txBody>
                  <a:tcPr/>
                </a:tc>
              </a:tr>
              <a:tr h="370840">
                <a:tc>
                  <a:txBody>
                    <a:bodyPr/>
                    <a:lstStyle/>
                    <a:p>
                      <a:r>
                        <a:rPr lang="en-GB" dirty="0" smtClean="0"/>
                        <a:t>T04</a:t>
                      </a:r>
                      <a:endParaRPr lang="en-GB" dirty="0"/>
                    </a:p>
                  </a:txBody>
                  <a:tcPr/>
                </a:tc>
                <a:tc>
                  <a:txBody>
                    <a:bodyPr/>
                    <a:lstStyle/>
                    <a:p>
                      <a:pPr algn="r"/>
                      <a:r>
                        <a:rPr lang="en-GB" dirty="0" smtClean="0"/>
                        <a:t>34.88</a:t>
                      </a:r>
                      <a:endParaRPr lang="en-GB" dirty="0"/>
                    </a:p>
                  </a:txBody>
                  <a:tcPr/>
                </a:tc>
              </a:tr>
              <a:tr h="370840">
                <a:tc>
                  <a:txBody>
                    <a:bodyPr/>
                    <a:lstStyle/>
                    <a:p>
                      <a:r>
                        <a:rPr lang="en-GB" dirty="0" smtClean="0"/>
                        <a:t>T05</a:t>
                      </a:r>
                      <a:endParaRPr lang="en-GB" dirty="0"/>
                    </a:p>
                  </a:txBody>
                  <a:tcPr/>
                </a:tc>
                <a:tc>
                  <a:txBody>
                    <a:bodyPr/>
                    <a:lstStyle/>
                    <a:p>
                      <a:pPr algn="r"/>
                      <a:r>
                        <a:rPr lang="en-GB" dirty="0" smtClean="0"/>
                        <a:t>76.99</a:t>
                      </a:r>
                      <a:endParaRPr lang="en-GB" dirty="0"/>
                    </a:p>
                  </a:txBody>
                  <a:tcPr/>
                </a:tc>
              </a:tr>
              <a:tr h="370840">
                <a:tc>
                  <a:txBody>
                    <a:bodyPr/>
                    <a:lstStyle/>
                    <a:p>
                      <a:r>
                        <a:rPr lang="en-GB" dirty="0" smtClean="0"/>
                        <a:t>T06</a:t>
                      </a:r>
                      <a:endParaRPr lang="en-GB" dirty="0"/>
                    </a:p>
                  </a:txBody>
                  <a:tcPr/>
                </a:tc>
                <a:tc>
                  <a:txBody>
                    <a:bodyPr/>
                    <a:lstStyle/>
                    <a:p>
                      <a:pPr algn="r"/>
                      <a:r>
                        <a:rPr lang="en-GB" dirty="0" smtClean="0"/>
                        <a:t>31.95</a:t>
                      </a:r>
                      <a:endParaRPr lang="en-GB" dirty="0"/>
                    </a:p>
                  </a:txBody>
                  <a:tcPr/>
                </a:tc>
              </a:tr>
              <a:tr h="185420">
                <a:tc>
                  <a:txBody>
                    <a:bodyPr/>
                    <a:lstStyle/>
                    <a:p>
                      <a:r>
                        <a:rPr lang="en-GB" dirty="0" smtClean="0"/>
                        <a:t>T07</a:t>
                      </a:r>
                      <a:endParaRPr lang="en-GB" dirty="0"/>
                    </a:p>
                  </a:txBody>
                  <a:tcPr/>
                </a:tc>
                <a:tc>
                  <a:txBody>
                    <a:bodyPr/>
                    <a:lstStyle/>
                    <a:p>
                      <a:pPr algn="r"/>
                      <a:r>
                        <a:rPr lang="en-GB" dirty="0" smtClean="0"/>
                        <a:t>70.45</a:t>
                      </a:r>
                      <a:endParaRPr lang="en-GB" dirty="0"/>
                    </a:p>
                  </a:txBody>
                  <a:tcPr/>
                </a:tc>
              </a:tr>
              <a:tr h="182880">
                <a:tc>
                  <a:txBody>
                    <a:bodyPr/>
                    <a:lstStyle/>
                    <a:p>
                      <a:r>
                        <a:rPr lang="en-GB" dirty="0" smtClean="0"/>
                        <a:t>T08</a:t>
                      </a:r>
                      <a:endParaRPr lang="en-GB" dirty="0"/>
                    </a:p>
                  </a:txBody>
                  <a:tcPr/>
                </a:tc>
                <a:tc>
                  <a:txBody>
                    <a:bodyPr/>
                    <a:lstStyle/>
                    <a:p>
                      <a:pPr algn="r"/>
                      <a:r>
                        <a:rPr lang="en-GB" dirty="0" smtClean="0"/>
                        <a:t>58.62</a:t>
                      </a:r>
                      <a:endParaRPr lang="en-GB" dirty="0"/>
                    </a:p>
                  </a:txBody>
                  <a:tcPr/>
                </a:tc>
              </a:tr>
              <a:tr h="182880">
                <a:tc>
                  <a:txBody>
                    <a:bodyPr/>
                    <a:lstStyle/>
                    <a:p>
                      <a:r>
                        <a:rPr lang="en-GB" b="1" dirty="0" smtClean="0"/>
                        <a:t>AVERAGE</a:t>
                      </a:r>
                      <a:endParaRPr lang="en-GB" b="1" dirty="0"/>
                    </a:p>
                  </a:txBody>
                  <a:tcPr/>
                </a:tc>
                <a:tc>
                  <a:txBody>
                    <a:bodyPr/>
                    <a:lstStyle/>
                    <a:p>
                      <a:pPr algn="r"/>
                      <a:r>
                        <a:rPr lang="en-GB" b="1" dirty="0" smtClean="0"/>
                        <a:t>53.57</a:t>
                      </a:r>
                      <a:endParaRPr lang="en-GB" b="1" dirty="0"/>
                    </a:p>
                  </a:txBody>
                  <a:tcPr/>
                </a:tc>
              </a:tr>
            </a:tbl>
          </a:graphicData>
        </a:graphic>
      </p:graphicFrame>
    </p:spTree>
    <p:extLst>
      <p:ext uri="{BB962C8B-B14F-4D97-AF65-F5344CB8AC3E}">
        <p14:creationId xmlns:p14="http://schemas.microsoft.com/office/powerpoint/2010/main" val="23626685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1600200"/>
            <a:ext cx="8229600" cy="4525963"/>
          </a:xfrm>
        </p:spPr>
        <p:txBody>
          <a:bodyPr/>
          <a:lstStyle/>
          <a:p>
            <a:r>
              <a:rPr lang="en-GB" dirty="0" smtClean="0"/>
              <a:t>775 turns considered across all 8 speakers</a:t>
            </a:r>
            <a:endParaRPr lang="en-GB" dirty="0"/>
          </a:p>
        </p:txBody>
      </p:sp>
      <p:sp>
        <p:nvSpPr>
          <p:cNvPr id="2" name="Title 1"/>
          <p:cNvSpPr>
            <a:spLocks noGrp="1"/>
          </p:cNvSpPr>
          <p:nvPr>
            <p:ph type="title"/>
          </p:nvPr>
        </p:nvSpPr>
        <p:spPr/>
        <p:txBody>
          <a:bodyPr>
            <a:normAutofit fontScale="90000"/>
          </a:bodyPr>
          <a:lstStyle/>
          <a:p>
            <a:r>
              <a:rPr lang="en-GB" dirty="0" smtClean="0"/>
              <a:t>Investigation #2 – findings so far</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3171704636"/>
              </p:ext>
            </p:extLst>
          </p:nvPr>
        </p:nvGraphicFramePr>
        <p:xfrm>
          <a:off x="1475656" y="2276872"/>
          <a:ext cx="5976664" cy="3962400"/>
        </p:xfrm>
        <a:graphic>
          <a:graphicData uri="http://schemas.openxmlformats.org/drawingml/2006/table">
            <a:tbl>
              <a:tblPr firstRow="1" bandRow="1">
                <a:tableStyleId>{5C22544A-7EE6-4342-B048-85BDC9FD1C3A}</a:tableStyleId>
              </a:tblPr>
              <a:tblGrid>
                <a:gridCol w="1080120"/>
                <a:gridCol w="2304256"/>
                <a:gridCol w="2592288"/>
              </a:tblGrid>
              <a:tr h="370840">
                <a:tc>
                  <a:txBody>
                    <a:bodyPr/>
                    <a:lstStyle/>
                    <a:p>
                      <a:r>
                        <a:rPr lang="en-GB" dirty="0" smtClean="0"/>
                        <a:t>Speaker</a:t>
                      </a:r>
                      <a:endParaRPr lang="en-GB" dirty="0"/>
                    </a:p>
                  </a:txBody>
                  <a:tcPr/>
                </a:tc>
                <a:tc>
                  <a:txBody>
                    <a:bodyPr/>
                    <a:lstStyle/>
                    <a:p>
                      <a:r>
                        <a:rPr lang="en-GB" dirty="0" smtClean="0"/>
                        <a:t>No. turns considered per speaker</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 accurate</a:t>
                      </a:r>
                      <a:r>
                        <a:rPr lang="en-GB" baseline="0" dirty="0" smtClean="0"/>
                        <a:t> speaker ID (all transcribers)</a:t>
                      </a:r>
                      <a:endParaRPr lang="en-GB" dirty="0" smtClean="0"/>
                    </a:p>
                  </a:txBody>
                  <a:tcPr/>
                </a:tc>
              </a:tr>
              <a:tr h="370840">
                <a:tc>
                  <a:txBody>
                    <a:bodyPr/>
                    <a:lstStyle/>
                    <a:p>
                      <a:r>
                        <a:rPr lang="en-GB" dirty="0" smtClean="0"/>
                        <a:t>S01</a:t>
                      </a:r>
                      <a:endParaRPr lang="en-GB" dirty="0"/>
                    </a:p>
                  </a:txBody>
                  <a:tcPr/>
                </a:tc>
                <a:tc>
                  <a:txBody>
                    <a:bodyPr/>
                    <a:lstStyle/>
                    <a:p>
                      <a:pPr algn="r"/>
                      <a:r>
                        <a:rPr lang="en-GB" dirty="0" smtClean="0"/>
                        <a:t>122</a:t>
                      </a:r>
                    </a:p>
                  </a:txBody>
                  <a:tcPr/>
                </a:tc>
                <a:tc>
                  <a:txBody>
                    <a:bodyPr/>
                    <a:lstStyle/>
                    <a:p>
                      <a:pPr algn="r"/>
                      <a:r>
                        <a:rPr lang="en-GB" dirty="0" smtClean="0"/>
                        <a:t>72.44</a:t>
                      </a:r>
                      <a:endParaRPr lang="en-GB" dirty="0"/>
                    </a:p>
                  </a:txBody>
                  <a:tcPr/>
                </a:tc>
              </a:tr>
              <a:tr h="370840">
                <a:tc>
                  <a:txBody>
                    <a:bodyPr/>
                    <a:lstStyle/>
                    <a:p>
                      <a:r>
                        <a:rPr lang="en-GB" dirty="0" smtClean="0"/>
                        <a:t>S02</a:t>
                      </a:r>
                      <a:endParaRPr lang="en-GB" dirty="0"/>
                    </a:p>
                  </a:txBody>
                  <a:tcPr/>
                </a:tc>
                <a:tc>
                  <a:txBody>
                    <a:bodyPr/>
                    <a:lstStyle/>
                    <a:p>
                      <a:pPr algn="r"/>
                      <a:r>
                        <a:rPr lang="en-GB" dirty="0" smtClean="0"/>
                        <a:t>59</a:t>
                      </a:r>
                      <a:endParaRPr lang="en-GB" dirty="0"/>
                    </a:p>
                  </a:txBody>
                  <a:tcPr/>
                </a:tc>
                <a:tc>
                  <a:txBody>
                    <a:bodyPr/>
                    <a:lstStyle/>
                    <a:p>
                      <a:pPr algn="r"/>
                      <a:r>
                        <a:rPr lang="en-GB" dirty="0" smtClean="0"/>
                        <a:t>33.90</a:t>
                      </a:r>
                      <a:endParaRPr lang="en-GB" dirty="0"/>
                    </a:p>
                  </a:txBody>
                  <a:tcPr/>
                </a:tc>
              </a:tr>
              <a:tr h="370840">
                <a:tc>
                  <a:txBody>
                    <a:bodyPr/>
                    <a:lstStyle/>
                    <a:p>
                      <a:r>
                        <a:rPr lang="en-GB" dirty="0" smtClean="0"/>
                        <a:t>S03</a:t>
                      </a:r>
                      <a:endParaRPr lang="en-GB" dirty="0"/>
                    </a:p>
                  </a:txBody>
                  <a:tcPr/>
                </a:tc>
                <a:tc>
                  <a:txBody>
                    <a:bodyPr/>
                    <a:lstStyle/>
                    <a:p>
                      <a:pPr algn="r"/>
                      <a:r>
                        <a:rPr lang="en-GB" dirty="0" smtClean="0"/>
                        <a:t>62</a:t>
                      </a:r>
                      <a:endParaRPr lang="en-GB" dirty="0"/>
                    </a:p>
                  </a:txBody>
                  <a:tcPr/>
                </a:tc>
                <a:tc>
                  <a:txBody>
                    <a:bodyPr/>
                    <a:lstStyle/>
                    <a:p>
                      <a:pPr algn="r"/>
                      <a:r>
                        <a:rPr lang="en-GB" b="1" dirty="0" smtClean="0"/>
                        <a:t>21.57</a:t>
                      </a:r>
                      <a:endParaRPr lang="en-GB" b="1" dirty="0"/>
                    </a:p>
                  </a:txBody>
                  <a:tcPr/>
                </a:tc>
              </a:tr>
              <a:tr h="370840">
                <a:tc>
                  <a:txBody>
                    <a:bodyPr/>
                    <a:lstStyle/>
                    <a:p>
                      <a:r>
                        <a:rPr lang="en-GB" dirty="0" smtClean="0"/>
                        <a:t>S04</a:t>
                      </a:r>
                      <a:endParaRPr lang="en-GB" dirty="0"/>
                    </a:p>
                  </a:txBody>
                  <a:tcPr/>
                </a:tc>
                <a:tc>
                  <a:txBody>
                    <a:bodyPr/>
                    <a:lstStyle/>
                    <a:p>
                      <a:pPr algn="r"/>
                      <a:r>
                        <a:rPr lang="en-GB" dirty="0" smtClean="0"/>
                        <a:t>107</a:t>
                      </a:r>
                      <a:endParaRPr lang="en-GB" dirty="0"/>
                    </a:p>
                  </a:txBody>
                  <a:tcPr/>
                </a:tc>
                <a:tc>
                  <a:txBody>
                    <a:bodyPr/>
                    <a:lstStyle/>
                    <a:p>
                      <a:pPr algn="r"/>
                      <a:r>
                        <a:rPr lang="en-GB" dirty="0" smtClean="0"/>
                        <a:t>57.13</a:t>
                      </a:r>
                      <a:endParaRPr lang="en-GB" dirty="0"/>
                    </a:p>
                  </a:txBody>
                  <a:tcPr/>
                </a:tc>
              </a:tr>
              <a:tr h="370840">
                <a:tc>
                  <a:txBody>
                    <a:bodyPr/>
                    <a:lstStyle/>
                    <a:p>
                      <a:r>
                        <a:rPr lang="en-GB" dirty="0" smtClean="0"/>
                        <a:t>S05</a:t>
                      </a:r>
                      <a:endParaRPr lang="en-GB" dirty="0"/>
                    </a:p>
                  </a:txBody>
                  <a:tcPr/>
                </a:tc>
                <a:tc>
                  <a:txBody>
                    <a:bodyPr/>
                    <a:lstStyle/>
                    <a:p>
                      <a:pPr algn="r"/>
                      <a:r>
                        <a:rPr lang="en-GB" dirty="0" smtClean="0"/>
                        <a:t>115</a:t>
                      </a:r>
                      <a:endParaRPr lang="en-GB" dirty="0"/>
                    </a:p>
                  </a:txBody>
                  <a:tcPr/>
                </a:tc>
                <a:tc>
                  <a:txBody>
                    <a:bodyPr/>
                    <a:lstStyle/>
                    <a:p>
                      <a:pPr algn="r"/>
                      <a:r>
                        <a:rPr lang="en-GB" dirty="0" smtClean="0"/>
                        <a:t>55.98</a:t>
                      </a:r>
                      <a:endParaRPr lang="en-GB" dirty="0"/>
                    </a:p>
                  </a:txBody>
                  <a:tcPr/>
                </a:tc>
              </a:tr>
              <a:tr h="370840">
                <a:tc>
                  <a:txBody>
                    <a:bodyPr/>
                    <a:lstStyle/>
                    <a:p>
                      <a:r>
                        <a:rPr lang="en-GB" dirty="0" smtClean="0"/>
                        <a:t>S06</a:t>
                      </a:r>
                      <a:endParaRPr lang="en-GB" dirty="0"/>
                    </a:p>
                  </a:txBody>
                  <a:tcPr/>
                </a:tc>
                <a:tc>
                  <a:txBody>
                    <a:bodyPr/>
                    <a:lstStyle/>
                    <a:p>
                      <a:pPr algn="r"/>
                      <a:r>
                        <a:rPr lang="en-GB" dirty="0" smtClean="0"/>
                        <a:t>110</a:t>
                      </a:r>
                      <a:endParaRPr lang="en-GB" dirty="0"/>
                    </a:p>
                  </a:txBody>
                  <a:tcPr/>
                </a:tc>
                <a:tc>
                  <a:txBody>
                    <a:bodyPr/>
                    <a:lstStyle/>
                    <a:p>
                      <a:pPr algn="r"/>
                      <a:r>
                        <a:rPr lang="en-GB" b="1" dirty="0" smtClean="0"/>
                        <a:t>83.52</a:t>
                      </a:r>
                      <a:endParaRPr lang="en-GB" b="1" dirty="0"/>
                    </a:p>
                  </a:txBody>
                  <a:tcPr/>
                </a:tc>
              </a:tr>
              <a:tr h="185420">
                <a:tc>
                  <a:txBody>
                    <a:bodyPr/>
                    <a:lstStyle/>
                    <a:p>
                      <a:r>
                        <a:rPr lang="en-GB" dirty="0" smtClean="0"/>
                        <a:t>S07</a:t>
                      </a:r>
                      <a:endParaRPr lang="en-GB" dirty="0"/>
                    </a:p>
                  </a:txBody>
                  <a:tcPr/>
                </a:tc>
                <a:tc>
                  <a:txBody>
                    <a:bodyPr/>
                    <a:lstStyle/>
                    <a:p>
                      <a:pPr algn="r"/>
                      <a:r>
                        <a:rPr lang="en-GB" dirty="0" smtClean="0"/>
                        <a:t>79</a:t>
                      </a:r>
                      <a:endParaRPr lang="en-GB" dirty="0"/>
                    </a:p>
                  </a:txBody>
                  <a:tcPr/>
                </a:tc>
                <a:tc>
                  <a:txBody>
                    <a:bodyPr/>
                    <a:lstStyle/>
                    <a:p>
                      <a:pPr algn="r"/>
                      <a:r>
                        <a:rPr lang="en-GB" dirty="0" smtClean="0"/>
                        <a:t>33.54</a:t>
                      </a:r>
                      <a:endParaRPr lang="en-GB" dirty="0"/>
                    </a:p>
                  </a:txBody>
                  <a:tcPr/>
                </a:tc>
              </a:tr>
              <a:tr h="182880">
                <a:tc>
                  <a:txBody>
                    <a:bodyPr/>
                    <a:lstStyle/>
                    <a:p>
                      <a:r>
                        <a:rPr lang="en-GB" dirty="0" smtClean="0"/>
                        <a:t>S08</a:t>
                      </a:r>
                      <a:endParaRPr lang="en-GB" dirty="0"/>
                    </a:p>
                  </a:txBody>
                  <a:tcPr/>
                </a:tc>
                <a:tc>
                  <a:txBody>
                    <a:bodyPr/>
                    <a:lstStyle/>
                    <a:p>
                      <a:pPr algn="r"/>
                      <a:r>
                        <a:rPr lang="en-GB" dirty="0" smtClean="0"/>
                        <a:t>121</a:t>
                      </a:r>
                      <a:endParaRPr lang="en-GB" dirty="0"/>
                    </a:p>
                  </a:txBody>
                  <a:tcPr/>
                </a:tc>
                <a:tc>
                  <a:txBody>
                    <a:bodyPr/>
                    <a:lstStyle/>
                    <a:p>
                      <a:pPr algn="r"/>
                      <a:r>
                        <a:rPr lang="en-GB" dirty="0" smtClean="0"/>
                        <a:t>70.45</a:t>
                      </a:r>
                      <a:endParaRPr lang="en-GB" dirty="0"/>
                    </a:p>
                  </a:txBody>
                  <a:tcPr/>
                </a:tc>
              </a:tr>
              <a:tr h="182880">
                <a:tc>
                  <a:txBody>
                    <a:bodyPr/>
                    <a:lstStyle/>
                    <a:p>
                      <a:endParaRPr lang="en-GB"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b="1" dirty="0" smtClean="0"/>
                        <a:t>775</a:t>
                      </a:r>
                      <a:r>
                        <a:rPr lang="en-GB" b="1" baseline="0" dirty="0" smtClean="0"/>
                        <a:t> (total)</a:t>
                      </a:r>
                      <a:endParaRPr lang="en-GB" b="1" dirty="0" smtClean="0"/>
                    </a:p>
                  </a:txBody>
                  <a:tcPr/>
                </a:tc>
                <a:tc>
                  <a:txBody>
                    <a:bodyPr/>
                    <a:lstStyle/>
                    <a:p>
                      <a:pPr algn="r"/>
                      <a:r>
                        <a:rPr lang="en-GB" b="1" dirty="0" smtClean="0"/>
                        <a:t>53.57 (average)</a:t>
                      </a:r>
                      <a:endParaRPr lang="en-GB" b="1" dirty="0"/>
                    </a:p>
                  </a:txBody>
                  <a:tcPr/>
                </a:tc>
              </a:tr>
            </a:tbl>
          </a:graphicData>
        </a:graphic>
      </p:graphicFrame>
    </p:spTree>
    <p:extLst>
      <p:ext uri="{BB962C8B-B14F-4D97-AF65-F5344CB8AC3E}">
        <p14:creationId xmlns:p14="http://schemas.microsoft.com/office/powerpoint/2010/main" val="6574748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Speaker identification – conclusions so far</a:t>
            </a:r>
            <a:endParaRPr lang="en-GB" dirty="0"/>
          </a:p>
        </p:txBody>
      </p:sp>
      <p:sp>
        <p:nvSpPr>
          <p:cNvPr id="3" name="Content Placeholder 2"/>
          <p:cNvSpPr>
            <a:spLocks noGrp="1"/>
          </p:cNvSpPr>
          <p:nvPr>
            <p:ph idx="1"/>
          </p:nvPr>
        </p:nvSpPr>
        <p:spPr/>
        <p:txBody>
          <a:bodyPr/>
          <a:lstStyle/>
          <a:p>
            <a:r>
              <a:rPr lang="en-GB" dirty="0" smtClean="0"/>
              <a:t>Variation between transcribers in certainty over same recording (Spoken BNC2014 transcript)</a:t>
            </a:r>
          </a:p>
          <a:p>
            <a:pPr marL="0" indent="0">
              <a:buNone/>
            </a:pPr>
            <a:endParaRPr lang="en-GB" dirty="0" smtClean="0"/>
          </a:p>
          <a:p>
            <a:r>
              <a:rPr lang="en-GB" dirty="0" smtClean="0"/>
              <a:t>Accuracy in gold standard only just over 50%, proving difficulty of this</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1041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
            </a:r>
            <a:r>
              <a:rPr lang="en-GB" dirty="0" smtClean="0"/>
              <a:t>ext steps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Transcription development</a:t>
            </a:r>
          </a:p>
          <a:p>
            <a:pPr lvl="1"/>
            <a:r>
              <a:rPr lang="en-GB" dirty="0" smtClean="0"/>
              <a:t>Transcribe the rest and monitor audio-checking/proofreading procedure</a:t>
            </a:r>
            <a:endParaRPr lang="en-GB" dirty="0"/>
          </a:p>
          <a:p>
            <a:r>
              <a:rPr lang="en-GB" dirty="0" smtClean="0"/>
              <a:t>Speaker identification</a:t>
            </a:r>
          </a:p>
          <a:p>
            <a:pPr lvl="1"/>
            <a:r>
              <a:rPr lang="en-GB" dirty="0" smtClean="0"/>
              <a:t>Check that ‘speaker-light’ recordings (c. 80% of corpus) are not affected by this problem</a:t>
            </a:r>
          </a:p>
          <a:p>
            <a:pPr lvl="1"/>
            <a:r>
              <a:rPr lang="en-GB" dirty="0" smtClean="0"/>
              <a:t>Put appropriate warning label on finished corpus, ability to exclude ‘high risk’ recordings</a:t>
            </a:r>
          </a:p>
          <a:p>
            <a:pPr lvl="1"/>
            <a:r>
              <a:rPr lang="en-GB" dirty="0" smtClean="0"/>
              <a:t>Argue that this is worth paying attention to</a:t>
            </a:r>
          </a:p>
          <a:p>
            <a:pPr lvl="1"/>
            <a:r>
              <a:rPr lang="en-GB" dirty="0" smtClean="0"/>
              <a:t>Historical assessment of implications for previous spoken corpora/research</a:t>
            </a:r>
            <a:endParaRPr lang="en-GB" dirty="0"/>
          </a:p>
          <a:p>
            <a:pPr marL="0" indent="0">
              <a:buNone/>
            </a:pP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4480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Participate!</a:t>
            </a:r>
            <a:endParaRPr lang="en-GB" dirty="0"/>
          </a:p>
        </p:txBody>
      </p:sp>
      <p:sp>
        <p:nvSpPr>
          <p:cNvPr id="3" name="Content Placeholder 2"/>
          <p:cNvSpPr>
            <a:spLocks noGrp="1"/>
          </p:cNvSpPr>
          <p:nvPr>
            <p:ph idx="1"/>
          </p:nvPr>
        </p:nvSpPr>
        <p:spPr/>
        <p:txBody>
          <a:bodyPr/>
          <a:lstStyle/>
          <a:p>
            <a:r>
              <a:rPr lang="en-GB" dirty="0" smtClean="0"/>
              <a:t>Data collection is ongoing</a:t>
            </a:r>
          </a:p>
          <a:p>
            <a:endParaRPr lang="en-GB" dirty="0"/>
          </a:p>
          <a:p>
            <a:pPr marL="0" indent="0">
              <a:buNone/>
            </a:pPr>
            <a:r>
              <a:rPr lang="en-GB" b="1" dirty="0" smtClean="0">
                <a:hlinkClick r:id="rId2"/>
              </a:rPr>
              <a:t>corpus@cambridge.org</a:t>
            </a:r>
            <a:endParaRPr lang="en-GB" b="1" dirty="0" smtClean="0"/>
          </a:p>
          <a:p>
            <a:endParaRPr lang="en-GB" dirty="0"/>
          </a:p>
          <a:p>
            <a:pPr marL="0" indent="0">
              <a:buNone/>
            </a:pP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4870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55000" lnSpcReduction="20000"/>
          </a:bodyPr>
          <a:lstStyle/>
          <a:p>
            <a:r>
              <a:rPr lang="en-US" dirty="0"/>
              <a:t>Aston, G. &amp; </a:t>
            </a:r>
            <a:r>
              <a:rPr lang="en-US" dirty="0" err="1"/>
              <a:t>Burnard</a:t>
            </a:r>
            <a:r>
              <a:rPr lang="en-US" dirty="0"/>
              <a:t>, L. 1997. The BNC handbook. Exploring the BNC with SARA. Edinburgh: Edinburgh University Press</a:t>
            </a:r>
            <a:r>
              <a:rPr lang="en-US" dirty="0" smtClean="0"/>
              <a:t>.</a:t>
            </a:r>
          </a:p>
          <a:p>
            <a:r>
              <a:rPr lang="en-GB" dirty="0"/>
              <a:t>Atkins, A., Clear, J., &amp; </a:t>
            </a:r>
            <a:r>
              <a:rPr lang="en-GB" dirty="0" err="1"/>
              <a:t>Ostler</a:t>
            </a:r>
            <a:r>
              <a:rPr lang="en-GB" dirty="0"/>
              <a:t>, N. (1992). Corpus Design Criteria. </a:t>
            </a:r>
            <a:r>
              <a:rPr lang="en-GB" i="1" dirty="0"/>
              <a:t>Literary and Linguistic Computing, 7</a:t>
            </a:r>
            <a:r>
              <a:rPr lang="en-GB" dirty="0"/>
              <a:t>(1), 1-16</a:t>
            </a:r>
            <a:r>
              <a:rPr lang="en-GB" dirty="0" smtClean="0"/>
              <a:t>.</a:t>
            </a:r>
            <a:endParaRPr lang="en-US" dirty="0" smtClean="0"/>
          </a:p>
          <a:p>
            <a:r>
              <a:rPr lang="en-US" dirty="0" smtClean="0"/>
              <a:t>Brezina</a:t>
            </a:r>
            <a:r>
              <a:rPr lang="en-US" dirty="0"/>
              <a:t>, V., &amp; </a:t>
            </a:r>
            <a:r>
              <a:rPr lang="en-US" dirty="0" err="1"/>
              <a:t>Meyerhoff</a:t>
            </a:r>
            <a:r>
              <a:rPr lang="en-US" dirty="0"/>
              <a:t>, M. (2014). Significant or random? A critical review of sociolinguistic </a:t>
            </a:r>
            <a:r>
              <a:rPr lang="en-US" dirty="0" err="1"/>
              <a:t>generalisations</a:t>
            </a:r>
            <a:r>
              <a:rPr lang="en-US" dirty="0"/>
              <a:t> based on large corpora. International Journal of Corpus Linguistics, 19(1), 1-28. </a:t>
            </a:r>
            <a:r>
              <a:rPr lang="en-US" dirty="0" smtClean="0"/>
              <a:t>doi:10.1075/ijcl.19.1.01bre</a:t>
            </a:r>
            <a:endParaRPr lang="en-GB" dirty="0" smtClean="0"/>
          </a:p>
          <a:p>
            <a:r>
              <a:rPr lang="en-GB" dirty="0" err="1" smtClean="0"/>
              <a:t>Crowdy</a:t>
            </a:r>
            <a:r>
              <a:rPr lang="en-GB" dirty="0"/>
              <a:t>, S. (1994). Spoken Corpus Transcription. Literary and Linguistic Computing, 9(1), 25-28.</a:t>
            </a:r>
          </a:p>
          <a:p>
            <a:r>
              <a:rPr lang="en-GB" dirty="0"/>
              <a:t>Gablasova, D., Brezina, V., </a:t>
            </a:r>
            <a:r>
              <a:rPr lang="en-GB" dirty="0" err="1"/>
              <a:t>McEnery</a:t>
            </a:r>
            <a:r>
              <a:rPr lang="en-GB" dirty="0"/>
              <a:t>, T. &amp; Boyd, E. (under review) Epistemic stance in spoken L2 English: The effect of task type and speaker style, submitted to Applied Linguistics.</a:t>
            </a:r>
          </a:p>
          <a:p>
            <a:r>
              <a:rPr lang="en-GB" dirty="0"/>
              <a:t>Hardie, A. (2014). Modest XML for corpora: not a standard, but a suggestion. ICAME Journal, 38, 73-103.</a:t>
            </a:r>
          </a:p>
          <a:p>
            <a:r>
              <a:rPr lang="en-GB" dirty="0"/>
              <a:t>Leech, G. (1993). 100 million words of English. English Today, 9-15. </a:t>
            </a:r>
            <a:r>
              <a:rPr lang="en-GB" dirty="0" smtClean="0"/>
              <a:t>doi:10.1017/S0266078400006854</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936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Robbie Love - UCREL CRS March 20th 2015">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Robbie Love - UCREL CRS March 20th 2015</Template>
  <TotalTime>1707</TotalTime>
  <Words>3174</Words>
  <Application>Microsoft Office PowerPoint</Application>
  <PresentationFormat>On-screen Show (4:3)</PresentationFormat>
  <Paragraphs>666</Paragraphs>
  <Slides>63</Slides>
  <Notes>5</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Robbie Love - UCREL CRS March 20th 2015</vt:lpstr>
      <vt:lpstr>Critical issues in spoken corpus development: the Spoken BNC2014 transcription scheme and speaker identification</vt:lpstr>
      <vt:lpstr>Today’s talk</vt:lpstr>
      <vt:lpstr>Some history: the BNC (1994)</vt:lpstr>
      <vt:lpstr>Some history: the BNC (1994)</vt:lpstr>
      <vt:lpstr>Some history: the BNC (1994)</vt:lpstr>
      <vt:lpstr>Some history: the BNC (1994)</vt:lpstr>
      <vt:lpstr>The BNC2014</vt:lpstr>
      <vt:lpstr>The Spoken BNC2014</vt:lpstr>
      <vt:lpstr>People</vt:lpstr>
      <vt:lpstr>The Spoken BNC2014</vt:lpstr>
      <vt:lpstr>The Spoken BNC2014</vt:lpstr>
      <vt:lpstr>The Spoken BNC2014</vt:lpstr>
      <vt:lpstr>The Lancaster pilot study (Love 2014)</vt:lpstr>
      <vt:lpstr>The Lancaster pilot study (Love 2014)</vt:lpstr>
      <vt:lpstr>Transcription scheme development</vt:lpstr>
      <vt:lpstr>Why not simply reuse the original?</vt:lpstr>
      <vt:lpstr>Why not simply reuse the original?</vt:lpstr>
      <vt:lpstr>Why not simply reuse the original?</vt:lpstr>
      <vt:lpstr>Trinity Lancaster corpus scheme</vt:lpstr>
      <vt:lpstr>Trinity Lancaster corpus scheme</vt:lpstr>
      <vt:lpstr>Revising the Trinity Lancaster scheme</vt:lpstr>
      <vt:lpstr>Revising the Trinity Lancaster scheme</vt:lpstr>
      <vt:lpstr>Revising the Trinity Lancaster scheme</vt:lpstr>
      <vt:lpstr>Revising the Trinity Lancaster scheme</vt:lpstr>
      <vt:lpstr>Revising the Trinity Lancaster scheme</vt:lpstr>
      <vt:lpstr>Pilot with CASS transcribers</vt:lpstr>
      <vt:lpstr>Pilot with CASS transcribers</vt:lpstr>
      <vt:lpstr>Pilot with CASS transcribers</vt:lpstr>
      <vt:lpstr>Pilot with CASS transcribers</vt:lpstr>
      <vt:lpstr>Review with Cambridge</vt:lpstr>
      <vt:lpstr>Resulting scheme</vt:lpstr>
      <vt:lpstr>The bird’s eye view</vt:lpstr>
      <vt:lpstr>The bird’s eye view</vt:lpstr>
      <vt:lpstr>eXtensible Markup Language (XML)</vt:lpstr>
      <vt:lpstr>A fresh problem</vt:lpstr>
      <vt:lpstr>Speaker identification  = who said that?</vt:lpstr>
      <vt:lpstr>Speaker identification</vt:lpstr>
      <vt:lpstr> Major assumption</vt:lpstr>
      <vt:lpstr>Major assumption</vt:lpstr>
      <vt:lpstr>Importance of speaker identification</vt:lpstr>
      <vt:lpstr>Pilot study (Love 2014)</vt:lpstr>
      <vt:lpstr>Pilot #1</vt:lpstr>
      <vt:lpstr>Certainty (the pilot corpus)</vt:lpstr>
      <vt:lpstr>Certainty (the pilot corpus)</vt:lpstr>
      <vt:lpstr>Pilot #2</vt:lpstr>
      <vt:lpstr>Certainty (legitimate Spoken BNC2014 recording)</vt:lpstr>
      <vt:lpstr>Certainty (legitimate Spoken BNC2014 recording)</vt:lpstr>
      <vt:lpstr>Inter-rater agreement (legitimate Spoken BNC2014 recording)</vt:lpstr>
      <vt:lpstr>Inter-rater agreement (legitimate Spoken BNC2014 recording)</vt:lpstr>
      <vt:lpstr>Current work</vt:lpstr>
      <vt:lpstr>Current work</vt:lpstr>
      <vt:lpstr>Current work</vt:lpstr>
      <vt:lpstr>Investigation #1</vt:lpstr>
      <vt:lpstr>Investigation #2</vt:lpstr>
      <vt:lpstr>Preparing the data</vt:lpstr>
      <vt:lpstr>Current work: overview</vt:lpstr>
      <vt:lpstr>Investigation #1 – findings so far</vt:lpstr>
      <vt:lpstr>Investigation #2 – findings so far</vt:lpstr>
      <vt:lpstr>Investigation #2 – findings so far</vt:lpstr>
      <vt:lpstr>Speaker identification – conclusions so far</vt:lpstr>
      <vt:lpstr>Next steps</vt:lpstr>
      <vt:lpstr>Participate!</vt:lpstr>
      <vt:lpstr>References</vt:lpstr>
    </vt:vector>
  </TitlesOfParts>
  <Company>Lancaster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issues in spoken corpus development: the Spoken BNC2014 transcription scheme and speaker identification</dc:title>
  <dc:creator>Robbie Love</dc:creator>
  <cp:lastModifiedBy>Robbie Love</cp:lastModifiedBy>
  <cp:revision>188</cp:revision>
  <dcterms:created xsi:type="dcterms:W3CDTF">2015-03-10T11:45:33Z</dcterms:created>
  <dcterms:modified xsi:type="dcterms:W3CDTF">2015-03-19T15:18:09Z</dcterms:modified>
</cp:coreProperties>
</file>