
<file path=[Content_Types].xml><?xml version="1.0" encoding="utf-8"?>
<Types xmlns="http://schemas.openxmlformats.org/package/2006/content-types">
  <Default Extension="png" ContentType="image/png"/>
  <Default Extension="png&amp;ehk=fF2MUuzmSTGKoEgfe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63" r:id="rId3"/>
    <p:sldId id="564" r:id="rId4"/>
    <p:sldId id="567" r:id="rId5"/>
    <p:sldId id="601" r:id="rId6"/>
    <p:sldId id="568" r:id="rId7"/>
    <p:sldId id="569" r:id="rId8"/>
    <p:sldId id="570" r:id="rId9"/>
    <p:sldId id="571" r:id="rId10"/>
    <p:sldId id="595" r:id="rId11"/>
    <p:sldId id="552" r:id="rId12"/>
    <p:sldId id="594" r:id="rId13"/>
    <p:sldId id="575" r:id="rId14"/>
    <p:sldId id="590" r:id="rId15"/>
    <p:sldId id="596" r:id="rId16"/>
    <p:sldId id="577" r:id="rId17"/>
    <p:sldId id="583" r:id="rId18"/>
    <p:sldId id="584" r:id="rId19"/>
    <p:sldId id="597" r:id="rId20"/>
    <p:sldId id="598" r:id="rId21"/>
    <p:sldId id="599" r:id="rId22"/>
    <p:sldId id="578" r:id="rId23"/>
    <p:sldId id="574" r:id="rId24"/>
    <p:sldId id="576" r:id="rId25"/>
    <p:sldId id="581" r:id="rId26"/>
    <p:sldId id="600" r:id="rId27"/>
    <p:sldId id="582" r:id="rId28"/>
    <p:sldId id="591" r:id="rId29"/>
    <p:sldId id="579" r:id="rId30"/>
    <p:sldId id="587" r:id="rId31"/>
    <p:sldId id="586" r:id="rId32"/>
    <p:sldId id="589" r:id="rId33"/>
    <p:sldId id="580" r:id="rId34"/>
    <p:sldId id="572" r:id="rId35"/>
    <p:sldId id="592" r:id="rId36"/>
    <p:sldId id="398" r:id="rId37"/>
    <p:sldId id="339" r:id="rId38"/>
    <p:sldId id="565" r:id="rId39"/>
    <p:sldId id="593" r:id="rId40"/>
    <p:sldId id="573" r:id="rId4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1" autoAdjust="0"/>
    <p:restoredTop sz="94458" autoAdjust="0"/>
  </p:normalViewPr>
  <p:slideViewPr>
    <p:cSldViewPr>
      <p:cViewPr varScale="1">
        <p:scale>
          <a:sx n="107" d="100"/>
          <a:sy n="107" d="100"/>
        </p:scale>
        <p:origin x="-9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Work\20170724%20CL2017%20conference\Spoken%20BNC2014%20word%20cou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age!$E$2:$E$8</c:f>
              <c:strCache>
                <c:ptCount val="7"/>
                <c:pt idx="0">
                  <c:v>0-14</c:v>
                </c:pt>
                <c:pt idx="1">
                  <c:v>15-24</c:v>
                </c:pt>
                <c:pt idx="2">
                  <c:v>25-34</c:v>
                </c:pt>
                <c:pt idx="3">
                  <c:v>35-44</c:v>
                </c:pt>
                <c:pt idx="4">
                  <c:v>45-59</c:v>
                </c:pt>
                <c:pt idx="5">
                  <c:v>60+</c:v>
                </c:pt>
                <c:pt idx="6">
                  <c:v>Unknown</c:v>
                </c:pt>
              </c:strCache>
            </c:strRef>
          </c:cat>
          <c:val>
            <c:numRef>
              <c:f>age!$G$2:$G$8</c:f>
              <c:numCache>
                <c:formatCode>General</c:formatCode>
                <c:ptCount val="7"/>
                <c:pt idx="0">
                  <c:v>309178</c:v>
                </c:pt>
                <c:pt idx="1">
                  <c:v>2777762</c:v>
                </c:pt>
                <c:pt idx="2">
                  <c:v>1622318</c:v>
                </c:pt>
                <c:pt idx="3">
                  <c:v>1379783</c:v>
                </c:pt>
                <c:pt idx="4">
                  <c:v>2194465</c:v>
                </c:pt>
                <c:pt idx="5">
                  <c:v>1845577</c:v>
                </c:pt>
                <c:pt idx="6">
                  <c:v>1293528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EF-4BBF-9E7C-CC78F58D3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658048"/>
        <c:axId val="254777600"/>
      </c:barChart>
      <c:catAx>
        <c:axId val="254658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4777600"/>
        <c:crosses val="autoZero"/>
        <c:auto val="1"/>
        <c:lblAlgn val="ctr"/>
        <c:lblOffset val="100"/>
        <c:noMultiLvlLbl val="0"/>
      </c:catAx>
      <c:valAx>
        <c:axId val="254777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4658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age!$E$10:$E$20</c:f>
              <c:strCache>
                <c:ptCount val="11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90-99</c:v>
                </c:pt>
                <c:pt idx="10">
                  <c:v>Unknown</c:v>
                </c:pt>
              </c:strCache>
            </c:strRef>
          </c:cat>
          <c:val>
            <c:numRef>
              <c:f>age!$G$10:$G$20</c:f>
              <c:numCache>
                <c:formatCode>General</c:formatCode>
                <c:ptCount val="11"/>
                <c:pt idx="0">
                  <c:v>144274</c:v>
                </c:pt>
                <c:pt idx="1">
                  <c:v>696919</c:v>
                </c:pt>
                <c:pt idx="2">
                  <c:v>4192329</c:v>
                </c:pt>
                <c:pt idx="3">
                  <c:v>1661116</c:v>
                </c:pt>
                <c:pt idx="4">
                  <c:v>1630520</c:v>
                </c:pt>
                <c:pt idx="5">
                  <c:v>1166898</c:v>
                </c:pt>
                <c:pt idx="6">
                  <c:v>1065120</c:v>
                </c:pt>
                <c:pt idx="7">
                  <c:v>575721</c:v>
                </c:pt>
                <c:pt idx="8">
                  <c:v>119823</c:v>
                </c:pt>
                <c:pt idx="9">
                  <c:v>84913</c:v>
                </c:pt>
                <c:pt idx="10">
                  <c:v>84978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27-4AAC-93FE-4390990B1C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5362816"/>
        <c:axId val="265368704"/>
      </c:barChart>
      <c:catAx>
        <c:axId val="265362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5368704"/>
        <c:crosses val="autoZero"/>
        <c:auto val="1"/>
        <c:lblAlgn val="ctr"/>
        <c:lblOffset val="100"/>
        <c:noMultiLvlLbl val="0"/>
      </c:catAx>
      <c:valAx>
        <c:axId val="265368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5362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dialect!$D$1:$D$2</c:f>
              <c:strCache>
                <c:ptCount val="2"/>
                <c:pt idx="0">
                  <c:v>uk</c:v>
                </c:pt>
                <c:pt idx="1">
                  <c:v>non_uk</c:v>
                </c:pt>
              </c:strCache>
            </c:strRef>
          </c:cat>
          <c:val>
            <c:numRef>
              <c:f>dialect!$G$1:$G$2</c:f>
              <c:numCache>
                <c:formatCode>General</c:formatCode>
                <c:ptCount val="2"/>
                <c:pt idx="0">
                  <c:v>9932390</c:v>
                </c:pt>
                <c:pt idx="1">
                  <c:v>159016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70-495E-92A3-FCD29FA76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5382144"/>
        <c:axId val="265396224"/>
      </c:barChart>
      <c:catAx>
        <c:axId val="265382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5396224"/>
        <c:crosses val="autoZero"/>
        <c:auto val="1"/>
        <c:lblAlgn val="ctr"/>
        <c:lblOffset val="100"/>
        <c:noMultiLvlLbl val="0"/>
      </c:catAx>
      <c:valAx>
        <c:axId val="265396224"/>
        <c:scaling>
          <c:orientation val="minMax"/>
          <c:max val="10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5382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dialect!$D$5:$D$9</c:f>
              <c:strCache>
                <c:ptCount val="5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n_ireland</c:v>
                </c:pt>
                <c:pt idx="4">
                  <c:v>r_ireland</c:v>
                </c:pt>
              </c:strCache>
            </c:strRef>
          </c:cat>
          <c:val>
            <c:numRef>
              <c:f>dialect!$G$5:$G$9</c:f>
              <c:numCache>
                <c:formatCode>General</c:formatCode>
                <c:ptCount val="5"/>
                <c:pt idx="0">
                  <c:v>9587394</c:v>
                </c:pt>
                <c:pt idx="1">
                  <c:v>33101</c:v>
                </c:pt>
                <c:pt idx="2">
                  <c:v>201257</c:v>
                </c:pt>
                <c:pt idx="3">
                  <c:v>861</c:v>
                </c:pt>
                <c:pt idx="4">
                  <c:v>29907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C9-496A-A2E6-5950081BC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891584"/>
        <c:axId val="47893120"/>
      </c:barChart>
      <c:catAx>
        <c:axId val="47891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7893120"/>
        <c:crosses val="autoZero"/>
        <c:auto val="1"/>
        <c:lblAlgn val="ctr"/>
        <c:lblOffset val="100"/>
        <c:noMultiLvlLbl val="0"/>
      </c:catAx>
      <c:valAx>
        <c:axId val="47893120"/>
        <c:scaling>
          <c:orientation val="minMax"/>
          <c:max val="10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891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dialect!$D$13:$D$15</c:f>
              <c:strCache>
                <c:ptCount val="3"/>
                <c:pt idx="0">
                  <c:v>north</c:v>
                </c:pt>
                <c:pt idx="1">
                  <c:v>midlands</c:v>
                </c:pt>
                <c:pt idx="2">
                  <c:v>south</c:v>
                </c:pt>
              </c:strCache>
            </c:strRef>
          </c:cat>
          <c:val>
            <c:numRef>
              <c:f>dialect!$G$13:$G$15</c:f>
              <c:numCache>
                <c:formatCode>General</c:formatCode>
                <c:ptCount val="3"/>
                <c:pt idx="0">
                  <c:v>2208481</c:v>
                </c:pt>
                <c:pt idx="1">
                  <c:v>1025304</c:v>
                </c:pt>
                <c:pt idx="2">
                  <c:v>4982758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3C-4C4F-91E5-2A3A8A37D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241152"/>
        <c:axId val="264242688"/>
      </c:barChart>
      <c:catAx>
        <c:axId val="26424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4242688"/>
        <c:crosses val="autoZero"/>
        <c:auto val="1"/>
        <c:lblAlgn val="ctr"/>
        <c:lblOffset val="100"/>
        <c:noMultiLvlLbl val="0"/>
      </c:catAx>
      <c:valAx>
        <c:axId val="264242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4241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dialect!$D$23:$D$32</c:f>
              <c:strCache>
                <c:ptCount val="10"/>
                <c:pt idx="0">
                  <c:v>northeast</c:v>
                </c:pt>
                <c:pt idx="1">
                  <c:v>yorkshire</c:v>
                </c:pt>
                <c:pt idx="2">
                  <c:v>northwest</c:v>
                </c:pt>
                <c:pt idx="3">
                  <c:v>liverpool</c:v>
                </c:pt>
                <c:pt idx="4">
                  <c:v>e_midlands</c:v>
                </c:pt>
                <c:pt idx="5">
                  <c:v>w_midlands</c:v>
                </c:pt>
                <c:pt idx="6">
                  <c:v>eastern_engl</c:v>
                </c:pt>
                <c:pt idx="7">
                  <c:v>southwest</c:v>
                </c:pt>
                <c:pt idx="8">
                  <c:v>southeast</c:v>
                </c:pt>
                <c:pt idx="9">
                  <c:v>london</c:v>
                </c:pt>
              </c:strCache>
            </c:strRef>
          </c:cat>
          <c:val>
            <c:numRef>
              <c:f>dialect!$G$23:$G$32</c:f>
              <c:numCache>
                <c:formatCode>General</c:formatCode>
                <c:ptCount val="10"/>
                <c:pt idx="0">
                  <c:v>409078</c:v>
                </c:pt>
                <c:pt idx="1">
                  <c:v>697335</c:v>
                </c:pt>
                <c:pt idx="2">
                  <c:v>752289</c:v>
                </c:pt>
                <c:pt idx="3">
                  <c:v>157342</c:v>
                </c:pt>
                <c:pt idx="4">
                  <c:v>75676</c:v>
                </c:pt>
                <c:pt idx="5">
                  <c:v>197633</c:v>
                </c:pt>
                <c:pt idx="6">
                  <c:v>823235</c:v>
                </c:pt>
                <c:pt idx="7">
                  <c:v>261365</c:v>
                </c:pt>
                <c:pt idx="8">
                  <c:v>501397</c:v>
                </c:pt>
                <c:pt idx="9">
                  <c:v>363240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30-454E-BF1C-FFFCD9867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6345088"/>
        <c:axId val="266367360"/>
      </c:barChart>
      <c:catAx>
        <c:axId val="26634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6367360"/>
        <c:crosses val="autoZero"/>
        <c:auto val="1"/>
        <c:lblAlgn val="ctr"/>
        <c:lblOffset val="100"/>
        <c:noMultiLvlLbl val="0"/>
      </c:catAx>
      <c:valAx>
        <c:axId val="266367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6345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edu!$E$1:$E$6</c:f>
              <c:strCache>
                <c:ptCount val="6"/>
                <c:pt idx="0">
                  <c:v>Primary</c:v>
                </c:pt>
                <c:pt idx="1">
                  <c:v>Secondary</c:v>
                </c:pt>
                <c:pt idx="2">
                  <c:v>Sixth-form</c:v>
                </c:pt>
                <c:pt idx="3">
                  <c:v>Graduate</c:v>
                </c:pt>
                <c:pt idx="4">
                  <c:v>Postgraduate</c:v>
                </c:pt>
                <c:pt idx="5">
                  <c:v>Unknown</c:v>
                </c:pt>
              </c:strCache>
            </c:strRef>
          </c:cat>
          <c:val>
            <c:numRef>
              <c:f>edu!$G$1:$G$6</c:f>
              <c:numCache>
                <c:formatCode>General</c:formatCode>
                <c:ptCount val="6"/>
                <c:pt idx="0">
                  <c:v>122290</c:v>
                </c:pt>
                <c:pt idx="1">
                  <c:v>1279961</c:v>
                </c:pt>
                <c:pt idx="2">
                  <c:v>2083241</c:v>
                </c:pt>
                <c:pt idx="3">
                  <c:v>4405177</c:v>
                </c:pt>
                <c:pt idx="4">
                  <c:v>3226769</c:v>
                </c:pt>
                <c:pt idx="5">
                  <c:v>305173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0C-44B3-9189-EB554C49D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891264"/>
        <c:axId val="354892800"/>
      </c:barChart>
      <c:catAx>
        <c:axId val="35489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4892800"/>
        <c:crosses val="autoZero"/>
        <c:auto val="1"/>
        <c:lblAlgn val="ctr"/>
        <c:lblOffset val="100"/>
        <c:noMultiLvlLbl val="0"/>
      </c:catAx>
      <c:valAx>
        <c:axId val="354892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4891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gender!$E$1:$E$2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gender!$G$1:$G$2</c:f>
              <c:numCache>
                <c:formatCode>General</c:formatCode>
                <c:ptCount val="2"/>
                <c:pt idx="0">
                  <c:v>7072250</c:v>
                </c:pt>
                <c:pt idx="1">
                  <c:v>4348986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60-422F-810F-610F4BECF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926976"/>
        <c:axId val="354928512"/>
      </c:barChart>
      <c:catAx>
        <c:axId val="354926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4928512"/>
        <c:crosses val="autoZero"/>
        <c:auto val="1"/>
        <c:lblAlgn val="ctr"/>
        <c:lblOffset val="100"/>
        <c:noMultiLvlLbl val="0"/>
      </c:catAx>
      <c:valAx>
        <c:axId val="354928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4926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Sheet6!$E$1:$E$11</c:f>
              <c:strCache>
                <c:ptCount val="11"/>
                <c:pt idx="0">
                  <c:v>1.1</c:v>
                </c:pt>
                <c:pt idx="1">
                  <c:v>2.2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* (uncategorised)</c:v>
                </c:pt>
                <c:pt idx="10">
                  <c:v>unknown</c:v>
                </c:pt>
              </c:strCache>
            </c:strRef>
          </c:cat>
          <c:val>
            <c:numRef>
              <c:f>Sheet6!$G$1:$G$11</c:f>
              <c:numCache>
                <c:formatCode>General</c:formatCode>
                <c:ptCount val="11"/>
                <c:pt idx="0">
                  <c:v>267251</c:v>
                </c:pt>
                <c:pt idx="1">
                  <c:v>1672342</c:v>
                </c:pt>
                <c:pt idx="2">
                  <c:v>2919178</c:v>
                </c:pt>
                <c:pt idx="3">
                  <c:v>1340412</c:v>
                </c:pt>
                <c:pt idx="4">
                  <c:v>169957</c:v>
                </c:pt>
                <c:pt idx="5">
                  <c:v>176686</c:v>
                </c:pt>
                <c:pt idx="6">
                  <c:v>547223</c:v>
                </c:pt>
                <c:pt idx="7">
                  <c:v>87332</c:v>
                </c:pt>
                <c:pt idx="8">
                  <c:v>1546711</c:v>
                </c:pt>
                <c:pt idx="9">
                  <c:v>2308623</c:v>
                </c:pt>
                <c:pt idx="10">
                  <c:v>386896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B9-4ACC-9559-7CAC23B74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950144"/>
        <c:axId val="354976512"/>
      </c:barChart>
      <c:catAx>
        <c:axId val="354950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4976512"/>
        <c:crosses val="autoZero"/>
        <c:auto val="1"/>
        <c:lblAlgn val="ctr"/>
        <c:lblOffset val="100"/>
        <c:noMultiLvlLbl val="0"/>
      </c:catAx>
      <c:valAx>
        <c:axId val="354976512"/>
        <c:scaling>
          <c:orientation val="minMax"/>
          <c:max val="3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4950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SES!$D$13:$D$19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C1</c:v>
                </c:pt>
                <c:pt idx="3">
                  <c:v>C2</c:v>
                </c:pt>
                <c:pt idx="4">
                  <c:v>D</c:v>
                </c:pt>
                <c:pt idx="5">
                  <c:v>E</c:v>
                </c:pt>
                <c:pt idx="6">
                  <c:v>unknown</c:v>
                </c:pt>
              </c:strCache>
            </c:strRef>
          </c:cat>
          <c:val>
            <c:numRef>
              <c:f>SES!$G$13:$G$19</c:f>
              <c:numCache>
                <c:formatCode>General</c:formatCode>
                <c:ptCount val="7"/>
                <c:pt idx="0">
                  <c:v>1939593</c:v>
                </c:pt>
                <c:pt idx="1">
                  <c:v>2919178</c:v>
                </c:pt>
                <c:pt idx="2">
                  <c:v>1510369</c:v>
                </c:pt>
                <c:pt idx="3">
                  <c:v>176686</c:v>
                </c:pt>
                <c:pt idx="4">
                  <c:v>634555</c:v>
                </c:pt>
                <c:pt idx="5">
                  <c:v>3855334</c:v>
                </c:pt>
                <c:pt idx="6">
                  <c:v>386896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1B-4236-8934-5A9876984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280768"/>
        <c:axId val="355282304"/>
      </c:barChart>
      <c:catAx>
        <c:axId val="355280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5282304"/>
        <c:crosses val="autoZero"/>
        <c:auto val="1"/>
        <c:lblAlgn val="ctr"/>
        <c:lblOffset val="100"/>
        <c:noMultiLvlLbl val="0"/>
      </c:catAx>
      <c:valAx>
        <c:axId val="355282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2807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'inout core'!$E$1:$E$2</c:f>
              <c:strCache>
                <c:ptCount val="2"/>
                <c:pt idx="0">
                  <c:v>In core set</c:v>
                </c:pt>
                <c:pt idx="1">
                  <c:v>Not in core set</c:v>
                </c:pt>
              </c:strCache>
            </c:strRef>
          </c:cat>
          <c:val>
            <c:numRef>
              <c:f>'inout core'!$G$1:$G$2</c:f>
              <c:numCache>
                <c:formatCode>General</c:formatCode>
                <c:ptCount val="2"/>
                <c:pt idx="0">
                  <c:v>6169299</c:v>
                </c:pt>
                <c:pt idx="1">
                  <c:v>5253312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48-423A-A506-400FAE5CB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316480"/>
        <c:axId val="355318016"/>
      </c:barChart>
      <c:catAx>
        <c:axId val="355316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5318016"/>
        <c:crosses val="autoZero"/>
        <c:auto val="1"/>
        <c:lblAlgn val="ctr"/>
        <c:lblOffset val="100"/>
        <c:noMultiLvlLbl val="0"/>
      </c:catAx>
      <c:valAx>
        <c:axId val="355318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316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conventions!$D$3:$D$4</c:f>
              <c:strCache>
                <c:ptCount val="2"/>
                <c:pt idx="0">
                  <c:v>original</c:v>
                </c:pt>
                <c:pt idx="1">
                  <c:v>revised</c:v>
                </c:pt>
              </c:strCache>
            </c:strRef>
          </c:cat>
          <c:val>
            <c:numRef>
              <c:f>conventions!$E$3:$E$4</c:f>
              <c:numCache>
                <c:formatCode>General</c:formatCode>
                <c:ptCount val="2"/>
                <c:pt idx="0">
                  <c:v>220</c:v>
                </c:pt>
                <c:pt idx="1">
                  <c:v>1031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D4-47E7-BED6-A12A8B828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327360"/>
        <c:axId val="355615872"/>
      </c:barChart>
      <c:catAx>
        <c:axId val="355327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5615872"/>
        <c:crosses val="autoZero"/>
        <c:auto val="1"/>
        <c:lblAlgn val="ctr"/>
        <c:lblOffset val="100"/>
        <c:noMultiLvlLbl val="0"/>
      </c:catAx>
      <c:valAx>
        <c:axId val="355615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3273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sample!$D$2:$D$3</c:f>
              <c:strCache>
                <c:ptCount val="2"/>
                <c:pt idx="0">
                  <c:v>sample release</c:v>
                </c:pt>
                <c:pt idx="1">
                  <c:v>not in sample release</c:v>
                </c:pt>
              </c:strCache>
            </c:strRef>
          </c:cat>
          <c:val>
            <c:numRef>
              <c:f>sample!$E$2:$E$3</c:f>
              <c:numCache>
                <c:formatCode>General</c:formatCode>
                <c:ptCount val="2"/>
                <c:pt idx="0">
                  <c:v>567</c:v>
                </c:pt>
                <c:pt idx="1">
                  <c:v>684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07-401E-8195-5000F6FAD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670272"/>
        <c:axId val="355672064"/>
      </c:barChart>
      <c:catAx>
        <c:axId val="355670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5672064"/>
        <c:crosses val="autoZero"/>
        <c:auto val="1"/>
        <c:lblAlgn val="ctr"/>
        <c:lblOffset val="100"/>
        <c:noMultiLvlLbl val="0"/>
      </c:catAx>
      <c:valAx>
        <c:axId val="355672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670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speakers!$E$4:$E$12</c:f>
              <c:strCache>
                <c:ptCount val="9"/>
                <c:pt idx="0">
                  <c:v>two</c:v>
                </c:pt>
                <c:pt idx="1">
                  <c:v>three</c:v>
                </c:pt>
                <c:pt idx="2">
                  <c:v>four</c:v>
                </c:pt>
                <c:pt idx="3">
                  <c:v>five</c:v>
                </c:pt>
                <c:pt idx="4">
                  <c:v>six</c:v>
                </c:pt>
                <c:pt idx="5">
                  <c:v>seven</c:v>
                </c:pt>
                <c:pt idx="6">
                  <c:v>eight</c:v>
                </c:pt>
                <c:pt idx="7">
                  <c:v>nine</c:v>
                </c:pt>
                <c:pt idx="8">
                  <c:v>twelve</c:v>
                </c:pt>
              </c:strCache>
            </c:strRef>
          </c:cat>
          <c:val>
            <c:numRef>
              <c:f>speakers!$F$4:$F$12</c:f>
              <c:numCache>
                <c:formatCode>General</c:formatCode>
                <c:ptCount val="9"/>
                <c:pt idx="0">
                  <c:v>622</c:v>
                </c:pt>
                <c:pt idx="1">
                  <c:v>335</c:v>
                </c:pt>
                <c:pt idx="2">
                  <c:v>198</c:v>
                </c:pt>
                <c:pt idx="3">
                  <c:v>54</c:v>
                </c:pt>
                <c:pt idx="4">
                  <c:v>25</c:v>
                </c:pt>
                <c:pt idx="5">
                  <c:v>11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A6-4380-8569-A0749DB2D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710080"/>
        <c:axId val="355711616"/>
      </c:barChart>
      <c:catAx>
        <c:axId val="355710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5711616"/>
        <c:crosses val="autoZero"/>
        <c:auto val="1"/>
        <c:lblAlgn val="ctr"/>
        <c:lblOffset val="100"/>
        <c:noMultiLvlLbl val="0"/>
      </c:catAx>
      <c:valAx>
        <c:axId val="355711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710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year!$E$5:$E$9</c:f>
              <c:strCache>
                <c:ptCount val="5"/>
                <c:pt idx="0">
                  <c:v>twelve</c:v>
                </c:pt>
                <c:pt idx="1">
                  <c:v>thirteen</c:v>
                </c:pt>
                <c:pt idx="2">
                  <c:v>fourteen</c:v>
                </c:pt>
                <c:pt idx="3">
                  <c:v>fifteen</c:v>
                </c:pt>
                <c:pt idx="4">
                  <c:v>sixteen</c:v>
                </c:pt>
              </c:strCache>
            </c:strRef>
          </c:cat>
          <c:val>
            <c:numRef>
              <c:f>year!$F$5:$F$9</c:f>
              <c:numCache>
                <c:formatCode>General</c:formatCode>
                <c:ptCount val="5"/>
                <c:pt idx="0">
                  <c:v>220</c:v>
                </c:pt>
                <c:pt idx="1">
                  <c:v>3</c:v>
                </c:pt>
                <c:pt idx="2">
                  <c:v>328</c:v>
                </c:pt>
                <c:pt idx="3">
                  <c:v>447</c:v>
                </c:pt>
                <c:pt idx="4">
                  <c:v>253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01-45F9-A43E-09550DC46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094528"/>
        <c:axId val="355096064"/>
      </c:barChart>
      <c:catAx>
        <c:axId val="355094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5096064"/>
        <c:crosses val="autoZero"/>
        <c:auto val="1"/>
        <c:lblAlgn val="ctr"/>
        <c:lblOffset val="100"/>
        <c:noMultiLvlLbl val="0"/>
      </c:catAx>
      <c:valAx>
        <c:axId val="355096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094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transcriber!$E$4:$E$23</c:f>
              <c:strCache>
                <c:ptCount val="20"/>
                <c:pt idx="0">
                  <c:v>T10</c:v>
                </c:pt>
                <c:pt idx="1">
                  <c:v>T15</c:v>
                </c:pt>
                <c:pt idx="2">
                  <c:v>T09</c:v>
                </c:pt>
                <c:pt idx="3">
                  <c:v>T02</c:v>
                </c:pt>
                <c:pt idx="4">
                  <c:v>T18</c:v>
                </c:pt>
                <c:pt idx="5">
                  <c:v>T11</c:v>
                </c:pt>
                <c:pt idx="6">
                  <c:v>T04</c:v>
                </c:pt>
                <c:pt idx="7">
                  <c:v>T19</c:v>
                </c:pt>
                <c:pt idx="8">
                  <c:v>T03</c:v>
                </c:pt>
                <c:pt idx="9">
                  <c:v>T06</c:v>
                </c:pt>
                <c:pt idx="10">
                  <c:v>T20</c:v>
                </c:pt>
                <c:pt idx="11">
                  <c:v>T13</c:v>
                </c:pt>
                <c:pt idx="12">
                  <c:v>T01</c:v>
                </c:pt>
                <c:pt idx="13">
                  <c:v>T05</c:v>
                </c:pt>
                <c:pt idx="14">
                  <c:v>T14</c:v>
                </c:pt>
                <c:pt idx="15">
                  <c:v>T07</c:v>
                </c:pt>
                <c:pt idx="16">
                  <c:v>T08</c:v>
                </c:pt>
                <c:pt idx="17">
                  <c:v>T12</c:v>
                </c:pt>
                <c:pt idx="18">
                  <c:v>T17</c:v>
                </c:pt>
                <c:pt idx="19">
                  <c:v>T16</c:v>
                </c:pt>
              </c:strCache>
            </c:strRef>
          </c:cat>
          <c:val>
            <c:numRef>
              <c:f>transcriber!$F$4:$F$23</c:f>
              <c:numCache>
                <c:formatCode>General</c:formatCode>
                <c:ptCount val="20"/>
                <c:pt idx="0">
                  <c:v>351</c:v>
                </c:pt>
                <c:pt idx="1">
                  <c:v>181</c:v>
                </c:pt>
                <c:pt idx="2">
                  <c:v>179</c:v>
                </c:pt>
                <c:pt idx="3">
                  <c:v>162</c:v>
                </c:pt>
                <c:pt idx="4">
                  <c:v>86</c:v>
                </c:pt>
                <c:pt idx="5">
                  <c:v>64</c:v>
                </c:pt>
                <c:pt idx="6">
                  <c:v>49</c:v>
                </c:pt>
                <c:pt idx="7">
                  <c:v>48</c:v>
                </c:pt>
                <c:pt idx="8">
                  <c:v>32</c:v>
                </c:pt>
                <c:pt idx="9">
                  <c:v>32</c:v>
                </c:pt>
                <c:pt idx="10">
                  <c:v>29</c:v>
                </c:pt>
                <c:pt idx="11">
                  <c:v>15</c:v>
                </c:pt>
                <c:pt idx="12">
                  <c:v>8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F5E-4620-94CA-25DB9D935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113600"/>
        <c:axId val="355119488"/>
      </c:barChart>
      <c:catAx>
        <c:axId val="355113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5119488"/>
        <c:crosses val="autoZero"/>
        <c:auto val="1"/>
        <c:lblAlgn val="ctr"/>
        <c:lblOffset val="100"/>
        <c:noMultiLvlLbl val="0"/>
      </c:catAx>
      <c:valAx>
        <c:axId val="355119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113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31/07/2017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31/07/2017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47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79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407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31/07/2017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673" y="260648"/>
            <a:ext cx="1377260" cy="114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31/07/2017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31/07/2017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31/07/2017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31/07/2017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31/07/2017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31/07/2017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31/07/2017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31/07/2017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31/07/2017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31/07/2017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31/07/2017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&amp;ehk=fF2MUuzmSTGKoEgfe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Introducing the Spoken BNC2014 </a:t>
            </a:r>
            <a:r>
              <a:rPr lang="en-GB" sz="2800" i="1" dirty="0"/>
              <a:t>Explore the data yourself!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7" y="3886200"/>
            <a:ext cx="6048673" cy="1847056"/>
          </a:xfrm>
        </p:spPr>
        <p:txBody>
          <a:bodyPr>
            <a:noAutofit/>
          </a:bodyPr>
          <a:lstStyle/>
          <a:p>
            <a:r>
              <a:rPr lang="en-GB" sz="2800" b="1" dirty="0"/>
              <a:t>Robbie Love </a:t>
            </a:r>
          </a:p>
          <a:p>
            <a:r>
              <a:rPr lang="en-GB" sz="2800" dirty="0"/>
              <a:t>Cambridge English / Lancaster University</a:t>
            </a:r>
          </a:p>
          <a:p>
            <a:r>
              <a:rPr lang="en-GB" sz="2800" b="1" dirty="0"/>
              <a:t>Andrew Hardie</a:t>
            </a:r>
          </a:p>
          <a:p>
            <a:r>
              <a:rPr lang="en-GB" sz="2800" dirty="0"/>
              <a:t>Lancaster University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2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Workshop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1. Robbie</a:t>
            </a:r>
          </a:p>
          <a:p>
            <a:pPr lvl="1"/>
            <a:r>
              <a:rPr lang="en-GB" dirty="0"/>
              <a:t>Background – compiling the corpus</a:t>
            </a:r>
          </a:p>
          <a:p>
            <a:pPr lvl="1"/>
            <a:r>
              <a:rPr lang="en-GB" dirty="0"/>
              <a:t>Speaker &amp; text metadata</a:t>
            </a:r>
          </a:p>
          <a:p>
            <a:pPr marL="0" indent="0">
              <a:buNone/>
            </a:pPr>
            <a:r>
              <a:rPr lang="en-GB" dirty="0"/>
              <a:t>2. Andrew</a:t>
            </a:r>
          </a:p>
          <a:p>
            <a:pPr lvl="1"/>
            <a:r>
              <a:rPr lang="en-GB" dirty="0"/>
              <a:t>Exploring the Spoken BNC2014 with </a:t>
            </a:r>
            <a:r>
              <a:rPr lang="en-GB" dirty="0" err="1"/>
              <a:t>CQPweb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3. You!</a:t>
            </a:r>
          </a:p>
          <a:p>
            <a:pPr lvl="1"/>
            <a:r>
              <a:rPr lang="en-GB" dirty="0"/>
              <a:t>Practical session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0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Introducing the Spoken BNC2014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7" y="3886200"/>
            <a:ext cx="6048673" cy="1847056"/>
          </a:xfrm>
        </p:spPr>
        <p:txBody>
          <a:bodyPr>
            <a:noAutofit/>
          </a:bodyPr>
          <a:lstStyle/>
          <a:p>
            <a:r>
              <a:rPr lang="en-GB" sz="2800" b="1" dirty="0"/>
              <a:t>Robbie Love </a:t>
            </a:r>
          </a:p>
          <a:p>
            <a:r>
              <a:rPr lang="en-GB" sz="2800" dirty="0"/>
              <a:t>Cambridge English / Lancaster University</a:t>
            </a:r>
          </a:p>
          <a:p>
            <a:r>
              <a:rPr lang="en-GB" sz="2800" dirty="0"/>
              <a:t>r.m.love@lancaster.ac.uk</a:t>
            </a:r>
          </a:p>
          <a:p>
            <a:r>
              <a:rPr lang="en-GB" sz="2800" dirty="0"/>
              <a:t>Twitter: </a:t>
            </a:r>
            <a:r>
              <a:rPr lang="en-GB" sz="2800" dirty="0" err="1"/>
              <a:t>lovermob</a:t>
            </a:r>
            <a:endParaRPr lang="en-GB" sz="2800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2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541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5279279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BNC1994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61421" y="527927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BNC2014</a:t>
            </a: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3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508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Who built the Spoken BNC2014?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3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Lancaster University:</a:t>
            </a:r>
          </a:p>
          <a:p>
            <a:r>
              <a:rPr lang="en-GB" sz="2400" dirty="0"/>
              <a:t>Robbie Love, Andrew </a:t>
            </a:r>
            <a:r>
              <a:rPr lang="en-GB" sz="2400" dirty="0" err="1"/>
              <a:t>Hardie</a:t>
            </a:r>
            <a:r>
              <a:rPr lang="en-GB" sz="2400" dirty="0"/>
              <a:t>, Vaclav Brezina, Tony McEnery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Cambridge University Press:</a:t>
            </a:r>
          </a:p>
          <a:p>
            <a:r>
              <a:rPr lang="en-GB" sz="2400" dirty="0"/>
              <a:t>Claire Dembry</a:t>
            </a:r>
          </a:p>
          <a:p>
            <a:r>
              <a:rPr lang="en-GB" sz="2400" dirty="0"/>
              <a:t>Olivia Goodman, Imogen Dickens, Sarah Grieves, Laura Grimes, Samantha Owen, 20 transcribers</a:t>
            </a:r>
          </a:p>
        </p:txBody>
      </p:sp>
    </p:spTree>
    <p:extLst>
      <p:ext uri="{BB962C8B-B14F-4D97-AF65-F5344CB8AC3E}">
        <p14:creationId xmlns:p14="http://schemas.microsoft.com/office/powerpoint/2010/main" val="3613474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Spoken BNC2014</a:t>
            </a:r>
            <a:br>
              <a:rPr lang="en-GB" sz="2400" dirty="0"/>
            </a:br>
            <a:r>
              <a:rPr lang="en-GB" sz="2400" dirty="0"/>
              <a:t>Lancaster University + Cambridge University 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818" y="1297608"/>
            <a:ext cx="5338936" cy="50105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b="1" dirty="0"/>
              <a:t>Lancaster &amp; CUP</a:t>
            </a:r>
          </a:p>
          <a:p>
            <a:r>
              <a:rPr lang="en-GB" dirty="0"/>
              <a:t>Plan &amp; design</a:t>
            </a:r>
          </a:p>
          <a:p>
            <a:r>
              <a:rPr lang="en-GB" dirty="0"/>
              <a:t>Encourage participation – media campaigns</a:t>
            </a:r>
          </a:p>
          <a:p>
            <a:r>
              <a:rPr lang="en-GB" dirty="0"/>
              <a:t>Disseminate information</a:t>
            </a:r>
          </a:p>
          <a:p>
            <a:r>
              <a:rPr lang="en-GB" dirty="0"/>
              <a:t>Fund project equally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CUP – </a:t>
            </a:r>
            <a:r>
              <a:rPr lang="en-GB" b="1" i="1" dirty="0"/>
              <a:t>Claire Dembry &amp; team</a:t>
            </a:r>
          </a:p>
          <a:p>
            <a:r>
              <a:rPr lang="en-GB" dirty="0"/>
              <a:t>Corresponds with contributors</a:t>
            </a:r>
          </a:p>
          <a:p>
            <a:r>
              <a:rPr lang="en-GB" dirty="0"/>
              <a:t>Collects &amp; transcribes recordings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Lancaster – </a:t>
            </a:r>
            <a:r>
              <a:rPr lang="en-GB" b="1" i="1" dirty="0"/>
              <a:t>Robbie Love, Andrew Hardie, Vaclav Brezina, Tony McEnery</a:t>
            </a:r>
          </a:p>
          <a:p>
            <a:r>
              <a:rPr lang="en-GB" dirty="0"/>
              <a:t>Documents the compilation of the corpus</a:t>
            </a:r>
          </a:p>
          <a:p>
            <a:r>
              <a:rPr lang="en-GB" dirty="0"/>
              <a:t>Carries out methodological investigations</a:t>
            </a:r>
          </a:p>
          <a:p>
            <a:r>
              <a:rPr lang="en-GB" dirty="0"/>
              <a:t>Converts transcripts to XML, encoding</a:t>
            </a:r>
          </a:p>
          <a:p>
            <a:r>
              <a:rPr lang="en-GB" dirty="0"/>
              <a:t>Annotates corpus</a:t>
            </a:r>
          </a:p>
          <a:p>
            <a:r>
              <a:rPr lang="en-GB" dirty="0"/>
              <a:t>Initial analysis</a:t>
            </a:r>
          </a:p>
          <a:p>
            <a:r>
              <a:rPr lang="en-GB" dirty="0"/>
              <a:t>Prepares for public release/hosts corpus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0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185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 collection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310" y="1844824"/>
            <a:ext cx="1954815" cy="3469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support.apple.com/content/dam/edam/applecare/images/en_US/iphone/featured-content-iphone-transfer-content-ios10_2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920" y="1506730"/>
            <a:ext cx="1867574" cy="186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.vox-cdn.com/thumbor/bSK6BLsJTFkqYpq9MfAP1SNp_mw=/0x0:1500x1000/1200x800/filters:focal(630x380:870x620)/cdn.vox-cdn.com/uploads/chorus_image/image/53818565/s8.149013254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6" t="5807" r="25101" b="8102"/>
          <a:stretch/>
        </p:blipFill>
        <p:spPr bwMode="auto">
          <a:xfrm>
            <a:off x="546665" y="3751806"/>
            <a:ext cx="1545918" cy="17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dn.ttgtmedia.com/ITKE/cwblogs/inspect-a-gadget/nokia-lumia-625R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1603"/>
            <a:ext cx="2163763" cy="214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50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Transcription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47" y="2356039"/>
            <a:ext cx="1800200" cy="1800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345270"/>
            <a:ext cx="1899199" cy="1777678"/>
          </a:xfrm>
          <a:prstGeom prst="rect">
            <a:avLst/>
          </a:prstGeom>
        </p:spPr>
      </p:pic>
      <p:pic>
        <p:nvPicPr>
          <p:cNvPr id="10" name="Graphic 9" descr="Two M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4952" y="2356039"/>
            <a:ext cx="1766909" cy="1766909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2555776" y="3212976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24128" y="3231470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1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87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Processing --&gt; </a:t>
            </a:r>
            <a:r>
              <a:rPr lang="en-GB" dirty="0" err="1"/>
              <a:t>CQPweb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1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" t="10054" r="2254" b="6360"/>
          <a:stretch/>
        </p:blipFill>
        <p:spPr bwMode="auto">
          <a:xfrm>
            <a:off x="1619672" y="1556791"/>
            <a:ext cx="5583339" cy="373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109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Spoken BNC2014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004" y="1997279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31840" y="1628800"/>
            <a:ext cx="1569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SPOKEN</a:t>
            </a:r>
          </a:p>
        </p:txBody>
      </p:sp>
    </p:spTree>
    <p:extLst>
      <p:ext uri="{BB962C8B-B14F-4D97-AF65-F5344CB8AC3E}">
        <p14:creationId xmlns:p14="http://schemas.microsoft.com/office/powerpoint/2010/main" val="3609678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Spoken BNC2014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Conversational, L1 British English</a:t>
            </a:r>
          </a:p>
          <a:p>
            <a:r>
              <a:rPr lang="en-GB" dirty="0"/>
              <a:t>2012-2016</a:t>
            </a:r>
          </a:p>
          <a:p>
            <a:r>
              <a:rPr lang="en-GB" dirty="0"/>
              <a:t>672 speakers</a:t>
            </a:r>
          </a:p>
          <a:p>
            <a:r>
              <a:rPr lang="en-GB" dirty="0"/>
              <a:t>1,251 texts</a:t>
            </a:r>
          </a:p>
          <a:p>
            <a:r>
              <a:rPr lang="en-GB" dirty="0"/>
              <a:t>11,422,622 words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6863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Metadata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145121" cy="3196951"/>
          </a:xfrm>
        </p:spPr>
        <p:txBody>
          <a:bodyPr>
            <a:normAutofit/>
          </a:bodyPr>
          <a:lstStyle/>
          <a:p>
            <a:r>
              <a:rPr lang="en-GB" sz="2800" dirty="0"/>
              <a:t>Speaker metadata provided by speakers as part of consent form 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Text metadata provided by contributors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2" t="13087" r="26213" b="1121"/>
          <a:stretch/>
        </p:blipFill>
        <p:spPr bwMode="auto">
          <a:xfrm>
            <a:off x="5148064" y="1412776"/>
            <a:ext cx="1944216" cy="2376265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2" t="12796" r="26310" b="940"/>
          <a:stretch/>
        </p:blipFill>
        <p:spPr bwMode="auto">
          <a:xfrm>
            <a:off x="6372200" y="2567619"/>
            <a:ext cx="2046799" cy="2592288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7050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Speaker metadata: 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075240" cy="3960440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000000"/>
                </a:solidFill>
              </a:rPr>
              <a:t>BNC1994 categorisation scheme:</a:t>
            </a:r>
          </a:p>
          <a:p>
            <a:pPr marL="0" indent="0">
              <a:buNone/>
            </a:pPr>
            <a:r>
              <a:rPr lang="en-GB" sz="2800" u="sng" dirty="0"/>
              <a:t>0-14</a:t>
            </a:r>
            <a:r>
              <a:rPr lang="en-GB" sz="2800" dirty="0"/>
              <a:t>|</a:t>
            </a:r>
            <a:r>
              <a:rPr lang="en-GB" sz="2800" u="sng" dirty="0"/>
              <a:t>15-24</a:t>
            </a:r>
            <a:r>
              <a:rPr lang="en-GB" sz="2800" dirty="0"/>
              <a:t>|</a:t>
            </a:r>
            <a:r>
              <a:rPr lang="en-GB" sz="2800" u="sng" dirty="0"/>
              <a:t>25-34</a:t>
            </a:r>
            <a:r>
              <a:rPr lang="en-GB" sz="2800" dirty="0"/>
              <a:t>|</a:t>
            </a:r>
            <a:r>
              <a:rPr lang="en-GB" sz="2800" u="sng" dirty="0"/>
              <a:t>35-44</a:t>
            </a:r>
            <a:r>
              <a:rPr lang="en-GB" sz="2800" dirty="0"/>
              <a:t>|</a:t>
            </a:r>
            <a:r>
              <a:rPr lang="en-GB" sz="2800" u="sng" dirty="0"/>
              <a:t>45-59</a:t>
            </a:r>
            <a:r>
              <a:rPr lang="en-GB" sz="2800" dirty="0"/>
              <a:t>|</a:t>
            </a:r>
            <a:r>
              <a:rPr lang="en-GB" sz="2800" u="sng" dirty="0"/>
              <a:t>60+</a:t>
            </a:r>
            <a:r>
              <a:rPr lang="en-GB" sz="2800" dirty="0"/>
              <a:t>|</a:t>
            </a:r>
            <a:r>
              <a:rPr lang="en-GB" sz="2800" u="sng" dirty="0"/>
              <a:t>Unknown</a:t>
            </a: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800" u="sng" dirty="0">
              <a:solidFill>
                <a:srgbClr val="000000"/>
              </a:solidFill>
            </a:endParaRPr>
          </a:p>
          <a:p>
            <a:r>
              <a:rPr lang="en-GB" sz="2800" dirty="0">
                <a:solidFill>
                  <a:srgbClr val="000000"/>
                </a:solidFill>
              </a:rPr>
              <a:t>BNC2014 offers two schemes – the original, plus:</a:t>
            </a:r>
          </a:p>
          <a:p>
            <a:pPr marL="0" indent="0">
              <a:buNone/>
            </a:pPr>
            <a:r>
              <a:rPr lang="en-GB" sz="2800" u="sng" dirty="0"/>
              <a:t>0-10</a:t>
            </a:r>
            <a:r>
              <a:rPr lang="en-GB" sz="2800" dirty="0"/>
              <a:t>|</a:t>
            </a:r>
            <a:r>
              <a:rPr lang="en-GB" sz="2800" u="sng" dirty="0"/>
              <a:t>11-18</a:t>
            </a:r>
            <a:r>
              <a:rPr lang="en-GB" sz="2800" dirty="0"/>
              <a:t>|</a:t>
            </a:r>
            <a:r>
              <a:rPr lang="en-GB" sz="2800" u="sng" dirty="0"/>
              <a:t>19-29</a:t>
            </a:r>
            <a:r>
              <a:rPr lang="en-GB" sz="2800" dirty="0"/>
              <a:t>|</a:t>
            </a:r>
            <a:r>
              <a:rPr lang="en-GB" sz="2800" u="sng" dirty="0"/>
              <a:t>30-39</a:t>
            </a:r>
            <a:r>
              <a:rPr lang="en-GB" sz="2800" dirty="0"/>
              <a:t>|</a:t>
            </a:r>
            <a:r>
              <a:rPr lang="en-GB" sz="2800" u="sng" dirty="0"/>
              <a:t>40-49</a:t>
            </a:r>
            <a:r>
              <a:rPr lang="en-GB" sz="2800" dirty="0"/>
              <a:t>|</a:t>
            </a:r>
            <a:r>
              <a:rPr lang="en-GB" sz="2800" u="sng" dirty="0"/>
              <a:t>50-59</a:t>
            </a:r>
            <a:r>
              <a:rPr lang="en-GB" sz="2800" dirty="0"/>
              <a:t>|</a:t>
            </a:r>
            <a:r>
              <a:rPr lang="en-GB" sz="2800" u="sng" dirty="0"/>
              <a:t>60-69</a:t>
            </a:r>
            <a:r>
              <a:rPr lang="en-GB" sz="2800" dirty="0"/>
              <a:t>|</a:t>
            </a:r>
          </a:p>
          <a:p>
            <a:pPr marL="0" indent="0">
              <a:buNone/>
            </a:pPr>
            <a:r>
              <a:rPr lang="en-GB" sz="2800" u="sng" dirty="0"/>
              <a:t>70-79</a:t>
            </a:r>
            <a:r>
              <a:rPr lang="en-GB" sz="2800" dirty="0"/>
              <a:t>|</a:t>
            </a:r>
            <a:r>
              <a:rPr lang="en-GB" sz="2800" u="sng" dirty="0"/>
              <a:t>80-89</a:t>
            </a:r>
            <a:r>
              <a:rPr lang="en-GB" sz="2800" dirty="0"/>
              <a:t>|</a:t>
            </a:r>
            <a:r>
              <a:rPr lang="en-GB" sz="2800" u="sng" dirty="0"/>
              <a:t>90-99</a:t>
            </a:r>
            <a:r>
              <a:rPr lang="en-GB" sz="2800" dirty="0"/>
              <a:t>|</a:t>
            </a:r>
            <a:r>
              <a:rPr lang="en-GB" sz="2800" u="sng" dirty="0"/>
              <a:t>Unknown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80048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age </a:t>
            </a:r>
            <a:br>
              <a:rPr lang="en-GB" dirty="0"/>
            </a:br>
            <a:r>
              <a:rPr lang="en-GB" dirty="0"/>
              <a:t>(1994 scheme)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324755"/>
              </p:ext>
            </p:extLst>
          </p:nvPr>
        </p:nvGraphicFramePr>
        <p:xfrm>
          <a:off x="546665" y="1556792"/>
          <a:ext cx="7504637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4200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age </a:t>
            </a:r>
            <a:br>
              <a:rPr lang="en-GB" dirty="0"/>
            </a:br>
            <a:r>
              <a:rPr lang="en-GB" dirty="0"/>
              <a:t>(new scheme)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579394"/>
              </p:ext>
            </p:extLst>
          </p:nvPr>
        </p:nvGraphicFramePr>
        <p:xfrm>
          <a:off x="471708" y="1556792"/>
          <a:ext cx="798872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9369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Speaker metadata: dialect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Purely objective metadata seems insufficient</a:t>
            </a:r>
          </a:p>
          <a:p>
            <a:r>
              <a:rPr lang="en-GB" dirty="0"/>
              <a:t>Subjective metadata offers an imperfect solution:</a:t>
            </a:r>
          </a:p>
          <a:p>
            <a:pPr marL="0" indent="0">
              <a:buNone/>
            </a:pPr>
            <a:r>
              <a:rPr lang="en-GB" b="1" dirty="0"/>
              <a:t>Self-reported dialect</a:t>
            </a:r>
          </a:p>
          <a:p>
            <a:r>
              <a:rPr lang="en-GB" dirty="0"/>
              <a:t>E.g. “Geordie” = north east England</a:t>
            </a:r>
          </a:p>
        </p:txBody>
      </p:sp>
    </p:spTree>
    <p:extLst>
      <p:ext uri="{BB962C8B-B14F-4D97-AF65-F5344CB8AC3E}">
        <p14:creationId xmlns:p14="http://schemas.microsoft.com/office/powerpoint/2010/main" val="3888191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Speaker metadata: dialect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265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dialect</a:t>
            </a:r>
            <a:br>
              <a:rPr lang="en-GB" dirty="0"/>
            </a:br>
            <a:r>
              <a:rPr lang="en-GB" dirty="0"/>
              <a:t>(level 1 – global)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166432"/>
              </p:ext>
            </p:extLst>
          </p:nvPr>
        </p:nvGraphicFramePr>
        <p:xfrm>
          <a:off x="546664" y="1628800"/>
          <a:ext cx="7697743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7740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dialect</a:t>
            </a:r>
            <a:br>
              <a:rPr lang="en-GB" dirty="0"/>
            </a:br>
            <a:r>
              <a:rPr lang="en-GB" dirty="0"/>
              <a:t>(level 2 – country)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201653"/>
              </p:ext>
            </p:extLst>
          </p:nvPr>
        </p:nvGraphicFramePr>
        <p:xfrm>
          <a:off x="471708" y="1484784"/>
          <a:ext cx="813274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2694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dialect</a:t>
            </a:r>
            <a:br>
              <a:rPr lang="en-GB" dirty="0"/>
            </a:br>
            <a:r>
              <a:rPr lang="en-GB" dirty="0"/>
              <a:t>(level 3 – supra-region)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6010535"/>
              </p:ext>
            </p:extLst>
          </p:nvPr>
        </p:nvGraphicFramePr>
        <p:xfrm>
          <a:off x="569346" y="1556792"/>
          <a:ext cx="7603053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15929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dialect</a:t>
            </a:r>
            <a:br>
              <a:rPr lang="en-GB" dirty="0"/>
            </a:br>
            <a:r>
              <a:rPr lang="en-GB" dirty="0"/>
              <a:t>(level 4 – region)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3847846"/>
              </p:ext>
            </p:extLst>
          </p:nvPr>
        </p:nvGraphicFramePr>
        <p:xfrm>
          <a:off x="546665" y="1484784"/>
          <a:ext cx="776975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0615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Speaker metadata: highest qualification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892267"/>
              </p:ext>
            </p:extLst>
          </p:nvPr>
        </p:nvGraphicFramePr>
        <p:xfrm>
          <a:off x="546664" y="1556792"/>
          <a:ext cx="7841759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924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Speaker metadata: gender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227434"/>
              </p:ext>
            </p:extLst>
          </p:nvPr>
        </p:nvGraphicFramePr>
        <p:xfrm>
          <a:off x="546664" y="1340768"/>
          <a:ext cx="7553727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6109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socio-economic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Occupation --&gt; socio-economic status</a:t>
            </a:r>
          </a:p>
          <a:p>
            <a:r>
              <a:rPr lang="en-GB" dirty="0"/>
              <a:t>BNC1994: Social Grade</a:t>
            </a:r>
          </a:p>
          <a:p>
            <a:pPr marL="0" indent="0">
              <a:buNone/>
            </a:pPr>
            <a:r>
              <a:rPr lang="en-GB" u="sng" dirty="0"/>
              <a:t>AB</a:t>
            </a:r>
            <a:r>
              <a:rPr lang="en-GB" dirty="0"/>
              <a:t>|</a:t>
            </a:r>
            <a:r>
              <a:rPr lang="en-GB" u="sng" dirty="0"/>
              <a:t>C1</a:t>
            </a:r>
            <a:r>
              <a:rPr lang="en-GB" dirty="0"/>
              <a:t>|</a:t>
            </a:r>
            <a:r>
              <a:rPr lang="en-GB" u="sng" dirty="0"/>
              <a:t>C2</a:t>
            </a:r>
            <a:r>
              <a:rPr lang="en-GB" dirty="0"/>
              <a:t>|</a:t>
            </a:r>
            <a:r>
              <a:rPr lang="en-GB" u="sng" dirty="0"/>
              <a:t>DE</a:t>
            </a:r>
            <a:r>
              <a:rPr lang="en-GB" dirty="0"/>
              <a:t>|</a:t>
            </a:r>
            <a:r>
              <a:rPr lang="en-GB" u="sng" dirty="0"/>
              <a:t>Unknown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BNC2014: NS-SEC (--&gt; Social Grade)</a:t>
            </a:r>
          </a:p>
          <a:p>
            <a:pPr marL="0" indent="0">
              <a:buNone/>
            </a:pPr>
            <a:r>
              <a:rPr lang="en-GB" u="sng" dirty="0"/>
              <a:t>1.1</a:t>
            </a:r>
            <a:r>
              <a:rPr lang="en-GB" dirty="0"/>
              <a:t>|</a:t>
            </a:r>
            <a:r>
              <a:rPr lang="en-GB" u="sng" dirty="0"/>
              <a:t>1.2</a:t>
            </a:r>
            <a:r>
              <a:rPr lang="en-GB" dirty="0"/>
              <a:t>|</a:t>
            </a:r>
            <a:r>
              <a:rPr lang="en-GB" u="sng" dirty="0"/>
              <a:t>2</a:t>
            </a:r>
            <a:r>
              <a:rPr lang="en-GB" dirty="0"/>
              <a:t>|</a:t>
            </a:r>
            <a:r>
              <a:rPr lang="en-GB" u="sng" dirty="0"/>
              <a:t>3</a:t>
            </a:r>
            <a:r>
              <a:rPr lang="en-GB" dirty="0"/>
              <a:t>|</a:t>
            </a:r>
            <a:r>
              <a:rPr lang="en-GB" u="sng" dirty="0"/>
              <a:t>4</a:t>
            </a:r>
            <a:r>
              <a:rPr lang="en-GB" dirty="0"/>
              <a:t>|</a:t>
            </a:r>
            <a:r>
              <a:rPr lang="en-GB" u="sng" dirty="0"/>
              <a:t>5</a:t>
            </a:r>
            <a:r>
              <a:rPr lang="en-GB" dirty="0"/>
              <a:t>|</a:t>
            </a:r>
            <a:r>
              <a:rPr lang="en-GB" u="sng" dirty="0"/>
              <a:t>6</a:t>
            </a:r>
            <a:r>
              <a:rPr lang="en-GB" dirty="0"/>
              <a:t>|</a:t>
            </a:r>
            <a:r>
              <a:rPr lang="en-GB" u="sng" dirty="0"/>
              <a:t>7</a:t>
            </a:r>
            <a:r>
              <a:rPr lang="en-GB" dirty="0"/>
              <a:t>|</a:t>
            </a:r>
            <a:r>
              <a:rPr lang="en-GB" u="sng" dirty="0"/>
              <a:t>8</a:t>
            </a:r>
            <a:r>
              <a:rPr lang="en-GB" dirty="0"/>
              <a:t>|</a:t>
            </a:r>
            <a:r>
              <a:rPr lang="en-GB" u="sng" dirty="0"/>
              <a:t>*</a:t>
            </a:r>
            <a:r>
              <a:rPr lang="en-GB" dirty="0"/>
              <a:t>|</a:t>
            </a:r>
            <a:r>
              <a:rPr lang="en-GB" u="sng" dirty="0"/>
              <a:t>Unknown</a:t>
            </a:r>
          </a:p>
        </p:txBody>
      </p:sp>
    </p:spTree>
    <p:extLst>
      <p:ext uri="{BB962C8B-B14F-4D97-AF65-F5344CB8AC3E}">
        <p14:creationId xmlns:p14="http://schemas.microsoft.com/office/powerpoint/2010/main" val="3380079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socio-economic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098954"/>
              </p:ext>
            </p:extLst>
          </p:nvPr>
        </p:nvGraphicFramePr>
        <p:xfrm>
          <a:off x="251520" y="1628800"/>
          <a:ext cx="8229601" cy="37719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651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659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4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41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06420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4560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NS-SEC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 anchor="b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Description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 anchor="b"/>
                </a:tc>
                <a:tc rowSpan="12">
                  <a:txBody>
                    <a:bodyPr/>
                    <a:lstStyle/>
                    <a:p>
                      <a:pPr marL="71755" marR="71755"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MAPS ON TO…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 vert="vert27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Social Grade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 anchor="b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Description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Higher managerial, administrative and professional occupations:</a:t>
                      </a:r>
                      <a:r>
                        <a:rPr lang="en-GB" sz="1100" baseline="30000" dirty="0">
                          <a:effectLst/>
                        </a:rPr>
                        <a:t>8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A</a:t>
                      </a:r>
                      <a:endParaRPr lang="en-GB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Higher managerial, administrative and professional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pPr algn="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1.1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Large employers and higher managerial and administrative occupations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algn="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1.2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Higher professional occupations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Lower managerial, administrative and professional occupations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B</a:t>
                      </a:r>
                      <a:endParaRPr lang="en-GB" sz="11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Intermediate managerial, administrative and professional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3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Intermediate occupations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C1</a:t>
                      </a:r>
                      <a:endParaRPr lang="en-GB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Supervisory, clerical and junior managerial, administrative and professional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4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Small employers and own account workers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5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Lower supervisory and technical occupations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C2</a:t>
                      </a:r>
                      <a:endParaRPr lang="en-GB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Skilled manual workers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6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Semi-routine occupations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D</a:t>
                      </a:r>
                      <a:endParaRPr lang="en-GB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Semi-skilled and unskilled manual workers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Routine occupations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8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Never worked and long-term unemployed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E</a:t>
                      </a:r>
                      <a:endParaRPr lang="en-GB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State pensioners, casual and lowest grade workers, unemployed with state benefits only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560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*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Students/unclassifiable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402" marR="61402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045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socio-economic status (2014 scheme)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26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841348"/>
              </p:ext>
            </p:extLst>
          </p:nvPr>
        </p:nvGraphicFramePr>
        <p:xfrm>
          <a:off x="525946" y="1556792"/>
          <a:ext cx="793448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3135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Speaker metadata: socio-economic status (1994 scheme)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27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6305389"/>
              </p:ext>
            </p:extLst>
          </p:nvPr>
        </p:nvGraphicFramePr>
        <p:xfrm>
          <a:off x="522988" y="1484784"/>
          <a:ext cx="736138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6838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Speaker metadata: core 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28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5200087"/>
              </p:ext>
            </p:extLst>
          </p:nvPr>
        </p:nvGraphicFramePr>
        <p:xfrm>
          <a:off x="709188" y="1340768"/>
          <a:ext cx="72471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847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Text metadata: conventions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29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381399"/>
              </p:ext>
            </p:extLst>
          </p:nvPr>
        </p:nvGraphicFramePr>
        <p:xfrm>
          <a:off x="817658" y="1412776"/>
          <a:ext cx="706671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8009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Text metadata: sample release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30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026709"/>
              </p:ext>
            </p:extLst>
          </p:nvPr>
        </p:nvGraphicFramePr>
        <p:xfrm>
          <a:off x="1043608" y="1412776"/>
          <a:ext cx="648072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1833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Text metadata: no. of speakers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31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333697"/>
              </p:ext>
            </p:extLst>
          </p:nvPr>
        </p:nvGraphicFramePr>
        <p:xfrm>
          <a:off x="567376" y="1340768"/>
          <a:ext cx="753301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2795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Text metadata: year of recording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32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901102"/>
              </p:ext>
            </p:extLst>
          </p:nvPr>
        </p:nvGraphicFramePr>
        <p:xfrm>
          <a:off x="739770" y="1412776"/>
          <a:ext cx="750463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9305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Text metadata: transcriber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33</a:t>
            </a:fld>
            <a:endParaRPr lang="en-GB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387325"/>
              </p:ext>
            </p:extLst>
          </p:nvPr>
        </p:nvGraphicFramePr>
        <p:xfrm>
          <a:off x="471708" y="1412776"/>
          <a:ext cx="777270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5110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1348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</a:rPr>
              <a:t>International Journal of Corpus Linguistics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Spoken BNC2014 special issue, eds. McEnery, Love &amp; Brezina 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Love, Dembry, Hardie, Brezina &amp; McEnery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Fuchs; Laws et al.; </a:t>
            </a:r>
            <a:r>
              <a:rPr lang="en-GB" sz="2400" dirty="0" err="1">
                <a:solidFill>
                  <a:srgbClr val="000000"/>
                </a:solidFill>
              </a:rPr>
              <a:t>Hessner</a:t>
            </a:r>
            <a:r>
              <a:rPr lang="en-GB" sz="2400" dirty="0">
                <a:solidFill>
                  <a:srgbClr val="000000"/>
                </a:solidFill>
              </a:rPr>
              <a:t> &amp; </a:t>
            </a:r>
            <a:r>
              <a:rPr lang="en-GB" sz="2400" dirty="0" err="1">
                <a:solidFill>
                  <a:srgbClr val="000000"/>
                </a:solidFill>
              </a:rPr>
              <a:t>Gawlitzek</a:t>
            </a:r>
            <a:r>
              <a:rPr lang="en-GB" sz="2400" dirty="0">
                <a:solidFill>
                  <a:srgbClr val="000000"/>
                </a:solidFill>
              </a:rPr>
              <a:t>; </a:t>
            </a:r>
            <a:r>
              <a:rPr lang="en-GB" sz="2400" dirty="0" err="1">
                <a:solidFill>
                  <a:srgbClr val="000000"/>
                </a:solidFill>
              </a:rPr>
              <a:t>Calude</a:t>
            </a:r>
            <a:endParaRPr lang="en-GB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</a:rPr>
              <a:t>Routledge Advances in Corpus Linguistics book</a:t>
            </a:r>
          </a:p>
          <a:p>
            <a:pPr lvl="1"/>
            <a:r>
              <a:rPr lang="en-GB" sz="2400" i="1" dirty="0">
                <a:solidFill>
                  <a:srgbClr val="000000"/>
                </a:solidFill>
              </a:rPr>
              <a:t>Corpus Approaches to Contemporary British Speech </a:t>
            </a:r>
            <a:r>
              <a:rPr lang="en-GB" sz="2400" dirty="0">
                <a:solidFill>
                  <a:srgbClr val="000000"/>
                </a:solidFill>
              </a:rPr>
              <a:t>eds. Brezina, Love &amp; </a:t>
            </a:r>
            <a:r>
              <a:rPr lang="en-GB" sz="2400" dirty="0" err="1">
                <a:solidFill>
                  <a:srgbClr val="000000"/>
                </a:solidFill>
              </a:rPr>
              <a:t>Aijmer</a:t>
            </a:r>
            <a:endParaRPr lang="en-GB" sz="2400" dirty="0">
              <a:solidFill>
                <a:srgbClr val="000000"/>
              </a:solidFill>
            </a:endParaRP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Wong &amp; Kruger; Culpeper &amp; </a:t>
            </a:r>
            <a:r>
              <a:rPr lang="en-GB" sz="2400" dirty="0" err="1">
                <a:solidFill>
                  <a:srgbClr val="000000"/>
                </a:solidFill>
              </a:rPr>
              <a:t>Gillings</a:t>
            </a:r>
            <a:r>
              <a:rPr lang="en-GB" sz="2400" dirty="0">
                <a:solidFill>
                  <a:srgbClr val="000000"/>
                </a:solidFill>
              </a:rPr>
              <a:t>; </a:t>
            </a:r>
            <a:r>
              <a:rPr lang="en-GB" sz="2400" dirty="0" err="1">
                <a:solidFill>
                  <a:srgbClr val="000000"/>
                </a:solidFill>
              </a:rPr>
              <a:t>Aijmer</a:t>
            </a:r>
            <a:r>
              <a:rPr lang="en-GB" sz="2400" dirty="0">
                <a:solidFill>
                  <a:srgbClr val="000000"/>
                </a:solidFill>
              </a:rPr>
              <a:t>; </a:t>
            </a:r>
            <a:r>
              <a:rPr lang="en-GB" sz="2400" dirty="0" err="1">
                <a:solidFill>
                  <a:srgbClr val="000000"/>
                </a:solidFill>
              </a:rPr>
              <a:t>Jenset</a:t>
            </a:r>
            <a:r>
              <a:rPr lang="en-GB" sz="2400" dirty="0">
                <a:solidFill>
                  <a:srgbClr val="000000"/>
                </a:solidFill>
              </a:rPr>
              <a:t> et al.; Caines et al.; Paterson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0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644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 date for your diary…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0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41" y="2106434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05064" y="3300663"/>
            <a:ext cx="457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25 SEPTEMBER 2017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877" y="1737955"/>
            <a:ext cx="1569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SPOKEN</a:t>
            </a:r>
          </a:p>
        </p:txBody>
      </p:sp>
    </p:spTree>
    <p:extLst>
      <p:ext uri="{BB962C8B-B14F-4D97-AF65-F5344CB8AC3E}">
        <p14:creationId xmlns:p14="http://schemas.microsoft.com/office/powerpoint/2010/main" val="295011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4248472"/>
          </a:xfrm>
        </p:spPr>
        <p:txBody>
          <a:bodyPr>
            <a:noAutofit/>
          </a:bodyPr>
          <a:lstStyle/>
          <a:p>
            <a:pPr lvl="0"/>
            <a:r>
              <a:rPr lang="en-GB" sz="1800" dirty="0"/>
              <a:t>Brezina, V., R. Love and K. Aijmer (eds.). (forthcoming). </a:t>
            </a:r>
            <a:r>
              <a:rPr lang="en-US" sz="1800" dirty="0"/>
              <a:t>Corpus Approaches to Contemporary British Speech: Sociolinguistic Studies of the Spoken BNC2014. </a:t>
            </a:r>
            <a:r>
              <a:rPr lang="en-GB" sz="1800" dirty="0"/>
              <a:t>New York: Routledge.</a:t>
            </a:r>
          </a:p>
          <a:p>
            <a:pPr lvl="0"/>
            <a:r>
              <a:rPr lang="en-GB" sz="1800" dirty="0"/>
              <a:t>Hardie, A. (2012). </a:t>
            </a:r>
            <a:r>
              <a:rPr lang="en-GB" sz="1800" dirty="0" err="1"/>
              <a:t>CQPweb</a:t>
            </a:r>
            <a:r>
              <a:rPr lang="en-GB" sz="1800" dirty="0"/>
              <a:t> – combining power, flexibility and usability in a corpus analysis tool. International Journal of Corpus Linguistics 17 (3): 380-409.</a:t>
            </a:r>
          </a:p>
          <a:p>
            <a:pPr lvl="0"/>
            <a:r>
              <a:rPr lang="en-GB" sz="1800" dirty="0"/>
              <a:t>Love, R., Dembry, C., Hardie, A., Brezina, V. and McEnery, T. (2017 fc). The Spoken BNC2014: designing and building a spoken corpus of everyday conversations. In International Journal of Corpus Linguistics, 22:3.</a:t>
            </a:r>
          </a:p>
          <a:p>
            <a:pPr lvl="0"/>
            <a:r>
              <a:rPr lang="en-GB" sz="1800" dirty="0"/>
              <a:t>McEnery, T., Love, R. and Brezina, V. (eds.). (2017, forthcoming). International Journal of Corpus Linguistics, 22:3, Special Issue.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36</a:t>
            </a:fld>
            <a:endParaRPr lang="en-GB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0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r.m.love@lancaster.ac.uk</a:t>
            </a:r>
          </a:p>
          <a:p>
            <a:pPr marL="0" indent="0" algn="ctr">
              <a:buNone/>
            </a:pPr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@BNC_2014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37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2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314096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4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Exploring the Spoken BNC2014 with </a:t>
            </a:r>
            <a:r>
              <a:rPr lang="en-GB" sz="4000" dirty="0" err="1"/>
              <a:t>CQPweb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7" y="3886200"/>
            <a:ext cx="6048673" cy="1847056"/>
          </a:xfrm>
        </p:spPr>
        <p:txBody>
          <a:bodyPr>
            <a:noAutofit/>
          </a:bodyPr>
          <a:lstStyle/>
          <a:p>
            <a:r>
              <a:rPr lang="en-GB" sz="2800" b="1" dirty="0"/>
              <a:t>Andrew Hardie</a:t>
            </a:r>
          </a:p>
          <a:p>
            <a:r>
              <a:rPr lang="en-GB" sz="2800" dirty="0"/>
              <a:t>Lancaster University</a:t>
            </a:r>
          </a:p>
          <a:p>
            <a:r>
              <a:rPr lang="en-GB" sz="2800" dirty="0"/>
              <a:t>a.hardie@lancaster.ac.uk</a:t>
            </a:r>
          </a:p>
          <a:p>
            <a:r>
              <a:rPr lang="en-GB" sz="2800" dirty="0"/>
              <a:t>Twitter: </a:t>
            </a:r>
            <a:r>
              <a:rPr lang="en-GB" sz="2800" dirty="0" err="1"/>
              <a:t>HardieResearch</a:t>
            </a:r>
            <a:endParaRPr lang="en-GB" sz="2800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2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786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Login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134879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GB" sz="4000" dirty="0">
                <a:solidFill>
                  <a:srgbClr val="000000"/>
                </a:solidFill>
              </a:rPr>
              <a:t>Go to: 		</a:t>
            </a:r>
            <a:r>
              <a:rPr lang="en-GB" sz="4000" b="1" dirty="0">
                <a:solidFill>
                  <a:srgbClr val="000000"/>
                </a:solidFill>
              </a:rPr>
              <a:t>cqpweb.lancs.ac.uk</a:t>
            </a:r>
          </a:p>
          <a:p>
            <a:pPr marL="742950" indent="-742950">
              <a:buAutoNum type="arabicPeriod"/>
            </a:pPr>
            <a:r>
              <a:rPr lang="en-GB" sz="4000" dirty="0">
                <a:solidFill>
                  <a:srgbClr val="000000"/>
                </a:solidFill>
              </a:rPr>
              <a:t>Username:	</a:t>
            </a:r>
            <a:r>
              <a:rPr lang="en-GB" sz="4000" dirty="0" err="1">
                <a:solidFill>
                  <a:srgbClr val="000000"/>
                </a:solidFill>
              </a:rPr>
              <a:t>spokbnc</a:t>
            </a:r>
            <a:r>
              <a:rPr lang="en-GB" sz="4000" dirty="0">
                <a:solidFill>
                  <a:srgbClr val="000000"/>
                </a:solidFill>
              </a:rPr>
              <a:t>[1-50]</a:t>
            </a:r>
          </a:p>
          <a:p>
            <a:pPr marL="742950" indent="-742950">
              <a:buAutoNum type="arabicPeriod"/>
            </a:pPr>
            <a:r>
              <a:rPr lang="en-GB" sz="4000" dirty="0">
                <a:solidFill>
                  <a:srgbClr val="000000"/>
                </a:solidFill>
              </a:rPr>
              <a:t>Password:	cl2017</a:t>
            </a:r>
          </a:p>
          <a:p>
            <a:pPr marL="742950" indent="-742950">
              <a:buAutoNum type="arabicPeriod"/>
            </a:pPr>
            <a:r>
              <a:rPr lang="en-GB" sz="4000" dirty="0">
                <a:solidFill>
                  <a:srgbClr val="000000"/>
                </a:solidFill>
              </a:rPr>
              <a:t>Then go to:	</a:t>
            </a:r>
            <a:r>
              <a:rPr lang="en-GB" sz="4000" b="1" dirty="0">
                <a:solidFill>
                  <a:srgbClr val="00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GB" sz="4000" dirty="0">
                <a:solidFill>
                  <a:srgbClr val="000000"/>
                </a:solidFill>
              </a:rPr>
              <a:t>cqpweb.lancs.ac.uk</a:t>
            </a:r>
            <a:r>
              <a:rPr lang="en-GB" sz="4000" b="1" dirty="0">
                <a:solidFill>
                  <a:srgbClr val="000000"/>
                </a:solidFill>
              </a:rPr>
              <a:t>/bnc2014spoken</a:t>
            </a:r>
            <a:endParaRPr lang="en-GB" sz="40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0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8464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Please give us your feedback!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#CL2017bham #BNC2014</a:t>
            </a:r>
          </a:p>
        </p:txBody>
      </p:sp>
      <p:pic>
        <p:nvPicPr>
          <p:cNvPr id="10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7" t="12653" r="7107" b="5206"/>
          <a:stretch/>
        </p:blipFill>
        <p:spPr bwMode="auto">
          <a:xfrm>
            <a:off x="2051720" y="2060848"/>
            <a:ext cx="4622517" cy="342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445463" y="1340768"/>
            <a:ext cx="3675477" cy="43204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sz="2800" b="1" dirty="0">
                <a:solidFill>
                  <a:srgbClr val="000000"/>
                </a:solidFill>
              </a:rPr>
              <a:t>tinyurl.com/</a:t>
            </a:r>
            <a:r>
              <a:rPr lang="en-GB" sz="2800" b="1" dirty="0" err="1">
                <a:solidFill>
                  <a:srgbClr val="000000"/>
                </a:solidFill>
              </a:rPr>
              <a:t>bncworkshop</a:t>
            </a:r>
            <a:endParaRPr lang="en-GB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81920"/>
      </p:ext>
    </p:extLst>
  </p:cSld>
  <p:clrMapOvr>
    <a:masterClrMapping/>
  </p:clrMapOvr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610</TotalTime>
  <Words>1102</Words>
  <Application>Microsoft Office PowerPoint</Application>
  <PresentationFormat>On-screen Show (4:3)</PresentationFormat>
  <Paragraphs>336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Robbie Love - UCREL CRS March 20th 2015</vt:lpstr>
      <vt:lpstr>Introducing the Spoken BNC2014 Explore the data yourself!</vt:lpstr>
      <vt:lpstr>Workshop structure</vt:lpstr>
      <vt:lpstr>Introducing the Spoken BNC2014</vt:lpstr>
      <vt:lpstr>Why build a new Spoken BNC?</vt:lpstr>
      <vt:lpstr>Who built the Spoken BNC2014?</vt:lpstr>
      <vt:lpstr>The Spoken BNC2014 Lancaster University + Cambridge University Press</vt:lpstr>
      <vt:lpstr>Data collection</vt:lpstr>
      <vt:lpstr>Transcription</vt:lpstr>
      <vt:lpstr>Processing --&gt; CQPweb</vt:lpstr>
      <vt:lpstr>The Spoken BNC2014</vt:lpstr>
      <vt:lpstr>The Spoken BNC2014</vt:lpstr>
      <vt:lpstr>Metadata</vt:lpstr>
      <vt:lpstr>Speaker metadata: age</vt:lpstr>
      <vt:lpstr>Speaker metadata: age  (1994 scheme)</vt:lpstr>
      <vt:lpstr>Speaker metadata: age  (new scheme)</vt:lpstr>
      <vt:lpstr>Speaker metadata: dialect</vt:lpstr>
      <vt:lpstr>Speaker metadata: dialect</vt:lpstr>
      <vt:lpstr>Speaker metadata: dialect (level 1 – global)</vt:lpstr>
      <vt:lpstr>Speaker metadata: dialect (level 2 – country)</vt:lpstr>
      <vt:lpstr>Speaker metadata: dialect (level 3 – supra-region)</vt:lpstr>
      <vt:lpstr>Speaker metadata: dialect (level 4 – region)</vt:lpstr>
      <vt:lpstr>Speaker metadata: highest qualification</vt:lpstr>
      <vt:lpstr>Speaker metadata: gender</vt:lpstr>
      <vt:lpstr>Speaker metadata: socio-economic status</vt:lpstr>
      <vt:lpstr>Speaker metadata: socio-economic status</vt:lpstr>
      <vt:lpstr>Speaker metadata: socio-economic status (2014 scheme)</vt:lpstr>
      <vt:lpstr>Speaker metadata: socio-economic status (1994 scheme)</vt:lpstr>
      <vt:lpstr>Speaker metadata: core set</vt:lpstr>
      <vt:lpstr>Text metadata: conventions</vt:lpstr>
      <vt:lpstr>Text metadata: sample release</vt:lpstr>
      <vt:lpstr>Text metadata: no. of speakers</vt:lpstr>
      <vt:lpstr>Text metadata: year of recording</vt:lpstr>
      <vt:lpstr>Text metadata: transcriber</vt:lpstr>
      <vt:lpstr>Publications</vt:lpstr>
      <vt:lpstr>A date for your diary…</vt:lpstr>
      <vt:lpstr>References</vt:lpstr>
      <vt:lpstr>PowerPoint Presentation</vt:lpstr>
      <vt:lpstr>Exploring the Spoken BNC2014 with CQPweb</vt:lpstr>
      <vt:lpstr>Login details</vt:lpstr>
      <vt:lpstr>Please give us your feedback!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 language in the Spoken BNC2014</dc:title>
  <dc:creator>Robbie Love</dc:creator>
  <cp:lastModifiedBy>Robbie Love</cp:lastModifiedBy>
  <cp:revision>650</cp:revision>
  <cp:lastPrinted>2016-06-09T10:52:27Z</cp:lastPrinted>
  <dcterms:created xsi:type="dcterms:W3CDTF">2015-03-10T11:45:33Z</dcterms:created>
  <dcterms:modified xsi:type="dcterms:W3CDTF">2017-07-31T12:11:09Z</dcterms:modified>
</cp:coreProperties>
</file>