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2">
  <p:sldMasterIdLst>
    <p:sldMasterId id="2147483648" r:id="rId1"/>
  </p:sldMasterIdLst>
  <p:notesMasterIdLst>
    <p:notesMasterId r:id="rId44"/>
  </p:notesMasterIdLst>
  <p:handoutMasterIdLst>
    <p:handoutMasterId r:id="rId45"/>
  </p:handoutMasterIdLst>
  <p:sldIdLst>
    <p:sldId id="256" r:id="rId2"/>
    <p:sldId id="363" r:id="rId3"/>
    <p:sldId id="401" r:id="rId4"/>
    <p:sldId id="373" r:id="rId5"/>
    <p:sldId id="370" r:id="rId6"/>
    <p:sldId id="371" r:id="rId7"/>
    <p:sldId id="372" r:id="rId8"/>
    <p:sldId id="405" r:id="rId9"/>
    <p:sldId id="402" r:id="rId10"/>
    <p:sldId id="403" r:id="rId11"/>
    <p:sldId id="407" r:id="rId12"/>
    <p:sldId id="406" r:id="rId13"/>
    <p:sldId id="410" r:id="rId14"/>
    <p:sldId id="411" r:id="rId15"/>
    <p:sldId id="409" r:id="rId16"/>
    <p:sldId id="408" r:id="rId17"/>
    <p:sldId id="417" r:id="rId18"/>
    <p:sldId id="416" r:id="rId19"/>
    <p:sldId id="418" r:id="rId20"/>
    <p:sldId id="420" r:id="rId21"/>
    <p:sldId id="421" r:id="rId22"/>
    <p:sldId id="422" r:id="rId23"/>
    <p:sldId id="436" r:id="rId24"/>
    <p:sldId id="419" r:id="rId25"/>
    <p:sldId id="415" r:id="rId26"/>
    <p:sldId id="429" r:id="rId27"/>
    <p:sldId id="412" r:id="rId28"/>
    <p:sldId id="424" r:id="rId29"/>
    <p:sldId id="425" r:id="rId30"/>
    <p:sldId id="426" r:id="rId31"/>
    <p:sldId id="427" r:id="rId32"/>
    <p:sldId id="428" r:id="rId33"/>
    <p:sldId id="433" r:id="rId34"/>
    <p:sldId id="430" r:id="rId35"/>
    <p:sldId id="434" r:id="rId36"/>
    <p:sldId id="435" r:id="rId37"/>
    <p:sldId id="437" r:id="rId38"/>
    <p:sldId id="438" r:id="rId39"/>
    <p:sldId id="439" r:id="rId40"/>
    <p:sldId id="376" r:id="rId41"/>
    <p:sldId id="398" r:id="rId42"/>
    <p:sldId id="339" r:id="rId43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3127">
          <p15:clr>
            <a:srgbClr val="A4A3A4"/>
          </p15:clr>
        </p15:guide>
        <p15:guide id="4" pos="214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Robbie Love" initials="RML" lastIdx="2" clrIdx="0"/>
  <p:cmAuthor id="1" name="Robbie Love" initials="RL" lastIdx="3" clrIdx="1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31" autoAdjust="0"/>
    <p:restoredTop sz="94458" autoAdjust="0"/>
  </p:normalViewPr>
  <p:slideViewPr>
    <p:cSldViewPr>
      <p:cViewPr varScale="1">
        <p:scale>
          <a:sx n="110" d="100"/>
          <a:sy n="110" d="100"/>
        </p:scale>
        <p:origin x="-164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6" d="100"/>
          <a:sy n="86" d="100"/>
        </p:scale>
        <p:origin x="-684" y="-84"/>
      </p:cViewPr>
      <p:guideLst>
        <p:guide orient="horz" pos="2880"/>
        <p:guide orient="horz" pos="3127"/>
        <p:guide pos="2160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overm\Dropbox\University\03%20CASS\Spoken%20BNC2014\Data%20grants\BNC2014%20EAS%20WORD%20COUNTS%20METADATA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overm\Dropbox\University\03%20CASS\Spoken%20BNC2014\Data%20grants\BNC2014%20EAS%20WORD%20COUNTS%20METADATA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overm\Dropbox\University\03%20CASS\Spoken%20BNC2014\Data%20grants\BNC2014%20EAS%20WORD%20COUNTS%20METADATA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overm\Dropbox\University\03%20CASS\Spoken%20BNC2014\Data%20grants\BNC1994%20SPOKEN%20WORD%20COUNTS%20METADATA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cat>
            <c:strRef>
              <c:f>'Dialect (4)'!$C$6:$C$20</c:f>
              <c:strCache>
                <c:ptCount val="15"/>
                <c:pt idx="0">
                  <c:v>North East</c:v>
                </c:pt>
                <c:pt idx="1">
                  <c:v>Yorkshire &amp; Humberside</c:v>
                </c:pt>
                <c:pt idx="2">
                  <c:v>North West (not Merseyside)</c:v>
                </c:pt>
                <c:pt idx="3">
                  <c:v>Merseyside</c:v>
                </c:pt>
                <c:pt idx="4">
                  <c:v>East Midlands</c:v>
                </c:pt>
                <c:pt idx="5">
                  <c:v>West Midlands</c:v>
                </c:pt>
                <c:pt idx="6">
                  <c:v>Eastern</c:v>
                </c:pt>
                <c:pt idx="7">
                  <c:v>South West</c:v>
                </c:pt>
                <c:pt idx="8">
                  <c:v>South East (not London)</c:v>
                </c:pt>
                <c:pt idx="9">
                  <c:v>London</c:v>
                </c:pt>
                <c:pt idx="10">
                  <c:v>Scottish</c:v>
                </c:pt>
                <c:pt idx="11">
                  <c:v>Welsh</c:v>
                </c:pt>
                <c:pt idx="12">
                  <c:v>Northern Irish</c:v>
                </c:pt>
                <c:pt idx="13">
                  <c:v>Irish</c:v>
                </c:pt>
                <c:pt idx="14">
                  <c:v>Non-UK</c:v>
                </c:pt>
              </c:strCache>
            </c:strRef>
          </c:cat>
          <c:val>
            <c:numRef>
              <c:f>'Dialect (4)'!$D$6:$D$20</c:f>
              <c:numCache>
                <c:formatCode>General</c:formatCode>
                <c:ptCount val="15"/>
                <c:pt idx="0">
                  <c:v>320464</c:v>
                </c:pt>
                <c:pt idx="1">
                  <c:v>478268</c:v>
                </c:pt>
                <c:pt idx="2">
                  <c:v>155552</c:v>
                </c:pt>
                <c:pt idx="3">
                  <c:v>116420</c:v>
                </c:pt>
                <c:pt idx="4">
                  <c:v>28178</c:v>
                </c:pt>
                <c:pt idx="5">
                  <c:v>58880</c:v>
                </c:pt>
                <c:pt idx="6">
                  <c:v>378065</c:v>
                </c:pt>
                <c:pt idx="7">
                  <c:v>33104</c:v>
                </c:pt>
                <c:pt idx="8">
                  <c:v>215420</c:v>
                </c:pt>
                <c:pt idx="9">
                  <c:v>188188</c:v>
                </c:pt>
                <c:pt idx="10">
                  <c:v>10440</c:v>
                </c:pt>
                <c:pt idx="11">
                  <c:v>40843</c:v>
                </c:pt>
                <c:pt idx="12">
                  <c:v>0</c:v>
                </c:pt>
                <c:pt idx="13">
                  <c:v>12462</c:v>
                </c:pt>
                <c:pt idx="14">
                  <c:v>61752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AC1-4528-99B1-1DDB00873D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0882688"/>
        <c:axId val="83501824"/>
      </c:barChart>
      <c:catAx>
        <c:axId val="8088268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83501824"/>
        <c:crosses val="autoZero"/>
        <c:auto val="1"/>
        <c:lblAlgn val="ctr"/>
        <c:lblOffset val="100"/>
        <c:noMultiLvlLbl val="0"/>
      </c:catAx>
      <c:valAx>
        <c:axId val="8350182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8088268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cat>
            <c:strRef>
              <c:f>'Social class'!$B$5:$B$15</c:f>
              <c:strCache>
                <c:ptCount val="11"/>
                <c:pt idx="0">
                  <c:v>1.1</c:v>
                </c:pt>
                <c:pt idx="1">
                  <c:v>1.2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Uncat</c:v>
                </c:pt>
                <c:pt idx="10">
                  <c:v>Unknown</c:v>
                </c:pt>
              </c:strCache>
            </c:strRef>
          </c:cat>
          <c:val>
            <c:numRef>
              <c:f>'Social class'!$C$5:$C$15</c:f>
              <c:numCache>
                <c:formatCode>General</c:formatCode>
                <c:ptCount val="11"/>
                <c:pt idx="0">
                  <c:v>81728</c:v>
                </c:pt>
                <c:pt idx="1">
                  <c:v>1060691</c:v>
                </c:pt>
                <c:pt idx="2">
                  <c:v>1498777</c:v>
                </c:pt>
                <c:pt idx="3">
                  <c:v>527335</c:v>
                </c:pt>
                <c:pt idx="4">
                  <c:v>95523</c:v>
                </c:pt>
                <c:pt idx="5">
                  <c:v>93005</c:v>
                </c:pt>
                <c:pt idx="6">
                  <c:v>78227</c:v>
                </c:pt>
                <c:pt idx="7">
                  <c:v>40390</c:v>
                </c:pt>
                <c:pt idx="8">
                  <c:v>668608</c:v>
                </c:pt>
                <c:pt idx="9">
                  <c:v>614721</c:v>
                </c:pt>
                <c:pt idx="10">
                  <c:v>25687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153-4ACF-8376-5EEFA867F0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3536128"/>
        <c:axId val="83550208"/>
      </c:barChart>
      <c:catAx>
        <c:axId val="8353612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83550208"/>
        <c:crosses val="autoZero"/>
        <c:auto val="1"/>
        <c:lblAlgn val="ctr"/>
        <c:lblOffset val="100"/>
        <c:noMultiLvlLbl val="0"/>
      </c:catAx>
      <c:valAx>
        <c:axId val="8355020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8353612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cat>
            <c:strRef>
              <c:f>'Social class'!$E$5:$E$11</c:f>
              <c:strCache>
                <c:ptCount val="7"/>
                <c:pt idx="0">
                  <c:v>A</c:v>
                </c:pt>
                <c:pt idx="1">
                  <c:v>B</c:v>
                </c:pt>
                <c:pt idx="2">
                  <c:v>C1</c:v>
                </c:pt>
                <c:pt idx="3">
                  <c:v>C2</c:v>
                </c:pt>
                <c:pt idx="4">
                  <c:v>D</c:v>
                </c:pt>
                <c:pt idx="5">
                  <c:v>E</c:v>
                </c:pt>
                <c:pt idx="6">
                  <c:v>Unknown</c:v>
                </c:pt>
              </c:strCache>
            </c:strRef>
          </c:cat>
          <c:val>
            <c:numRef>
              <c:f>'Social class'!$F$5:$F$11</c:f>
              <c:numCache>
                <c:formatCode>General</c:formatCode>
                <c:ptCount val="7"/>
                <c:pt idx="0">
                  <c:v>1142419</c:v>
                </c:pt>
                <c:pt idx="1">
                  <c:v>1498777</c:v>
                </c:pt>
                <c:pt idx="2">
                  <c:v>622858</c:v>
                </c:pt>
                <c:pt idx="3">
                  <c:v>93004</c:v>
                </c:pt>
                <c:pt idx="4">
                  <c:v>118617</c:v>
                </c:pt>
                <c:pt idx="5">
                  <c:v>1283329</c:v>
                </c:pt>
                <c:pt idx="6">
                  <c:v>25687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7A8-446E-AC8E-2083554842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4510208"/>
        <c:axId val="84511744"/>
      </c:barChart>
      <c:catAx>
        <c:axId val="8451020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84511744"/>
        <c:crosses val="autoZero"/>
        <c:auto val="1"/>
        <c:lblAlgn val="ctr"/>
        <c:lblOffset val="100"/>
        <c:noMultiLvlLbl val="0"/>
      </c:catAx>
      <c:valAx>
        <c:axId val="8451174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8451020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cat>
            <c:strRef>
              <c:f>'Social class'!$B$5:$B$10</c:f>
              <c:strCache>
                <c:ptCount val="6"/>
                <c:pt idx="0">
                  <c:v>AB</c:v>
                </c:pt>
                <c:pt idx="1">
                  <c:v>C1</c:v>
                </c:pt>
                <c:pt idx="2">
                  <c:v>C2</c:v>
                </c:pt>
                <c:pt idx="3">
                  <c:v>DE</c:v>
                </c:pt>
                <c:pt idx="4">
                  <c:v>Unknown</c:v>
                </c:pt>
                <c:pt idx="5">
                  <c:v>Info missing</c:v>
                </c:pt>
              </c:strCache>
            </c:strRef>
          </c:cat>
          <c:val>
            <c:numRef>
              <c:f>'Social class'!$C$5:$C$10</c:f>
              <c:numCache>
                <c:formatCode>General</c:formatCode>
                <c:ptCount val="6"/>
                <c:pt idx="0">
                  <c:v>852100</c:v>
                </c:pt>
                <c:pt idx="1">
                  <c:v>924336</c:v>
                </c:pt>
                <c:pt idx="2">
                  <c:v>842149</c:v>
                </c:pt>
                <c:pt idx="3">
                  <c:v>485276</c:v>
                </c:pt>
                <c:pt idx="4">
                  <c:v>1910742</c:v>
                </c:pt>
                <c:pt idx="5">
                  <c:v>52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4550016"/>
        <c:axId val="84551552"/>
      </c:barChart>
      <c:catAx>
        <c:axId val="8455001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84551552"/>
        <c:crosses val="autoZero"/>
        <c:auto val="1"/>
        <c:lblAlgn val="ctr"/>
        <c:lblOffset val="100"/>
        <c:noMultiLvlLbl val="0"/>
      </c:catAx>
      <c:valAx>
        <c:axId val="8455155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8455001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4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715182-4390-4C31-B8B1-EEE902A3C94A}" type="datetimeFigureOut">
              <a:rPr lang="en-GB" smtClean="0"/>
              <a:t>12/09/2016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4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0A39DD-F5E2-4C86-8631-D4EDCAFAAD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81332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C17587-270B-4B0B-9AA6-494533B79328}" type="datetimeFigureOut">
              <a:rPr lang="en-GB" smtClean="0"/>
              <a:t>12/09/2016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4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90BF07-330C-4C66-8D28-3510722602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13605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0BF07-330C-4C66-8D28-35107226021F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35670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0BF07-330C-4C66-8D28-35107226021F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22657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0BF07-330C-4C66-8D28-35107226021F}" type="slidenum">
              <a:rPr lang="en-GB" smtClean="0"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65835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0BF07-330C-4C66-8D28-35107226021F}" type="slidenum">
              <a:rPr lang="en-GB" smtClean="0"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65835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0BF07-330C-4C66-8D28-35107226021F}" type="slidenum">
              <a:rPr lang="en-GB" smtClean="0"/>
              <a:t>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65835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0BF07-330C-4C66-8D28-35107226021F}" type="slidenum">
              <a:rPr lang="en-GB" smtClean="0"/>
              <a:t>33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65835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72816"/>
            <a:ext cx="7772400" cy="1827634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3568" y="3886200"/>
            <a:ext cx="7776864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8C418-EA86-4A63-87D2-B3DB2664B933}" type="datetime1">
              <a:rPr lang="en-GB" smtClean="0"/>
              <a:t>12/09/2016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/>
            </a:lvl1pPr>
          </a:lstStyle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  <a:endParaRPr lang="en-GB" b="1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1CABD74-F192-44F0-9B3A-8F91286EA363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/>
          <p:cNvSpPr/>
          <p:nvPr userDrawn="1"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344" y="116632"/>
            <a:ext cx="1296144" cy="128958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110" b="21654"/>
          <a:stretch/>
        </p:blipFill>
        <p:spPr>
          <a:xfrm>
            <a:off x="6118673" y="5805264"/>
            <a:ext cx="2780731" cy="9144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4741" y="116632"/>
            <a:ext cx="1289587" cy="1289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86793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DE490-7422-4B8E-84B1-3517028C7DB0}" type="datetime1">
              <a:rPr lang="en-GB" smtClean="0"/>
              <a:t>12/09/2016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1CABD74-F192-44F0-9B3A-8F91286EA3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23234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EA2B3-76FC-4342-B53B-F0D23C399CAD}" type="datetime1">
              <a:rPr lang="en-GB" smtClean="0"/>
              <a:t>12/09/2016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1CABD74-F192-44F0-9B3A-8F91286EA3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3317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DD79A-1B31-4BCF-B6BF-ED151839920E}" type="datetime1">
              <a:rPr lang="en-GB" smtClean="0"/>
              <a:t>12/09/2016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1CABD74-F192-44F0-9B3A-8F91286EA3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4958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D5CC5-6650-47FF-A19C-806F3E253713}" type="datetime1">
              <a:rPr lang="en-GB" smtClean="0"/>
              <a:t>12/09/2016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1CABD74-F192-44F0-9B3A-8F91286EA3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67696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FBB3C-35D2-4E6C-BC7D-8F89CA79F9C4}" type="datetime1">
              <a:rPr lang="en-GB" smtClean="0"/>
              <a:t>12/09/2016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1CABD74-F192-44F0-9B3A-8F91286EA3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11511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D1358-7591-4373-A97F-2F13ED4E802E}" type="datetime1">
              <a:rPr lang="en-GB" smtClean="0"/>
              <a:t>12/09/2016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1CABD74-F192-44F0-9B3A-8F91286EA3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48513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11AB8-65A3-4497-8279-D719375D0BDB}" type="datetime1">
              <a:rPr lang="en-GB" smtClean="0"/>
              <a:t>12/09/2016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1CABD74-F192-44F0-9B3A-8F91286EA3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34165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F09AF-1204-4EA5-AFAF-FA17FE581CD1}" type="datetime1">
              <a:rPr lang="en-GB" smtClean="0"/>
              <a:t>12/09/2016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1CABD74-F192-44F0-9B3A-8F91286EA3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23127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1A1F1-074F-4E51-981F-2FDCC1668C63}" type="datetime1">
              <a:rPr lang="en-GB" smtClean="0"/>
              <a:t>12/09/2016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1CABD74-F192-44F0-9B3A-8F91286EA3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03546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724128" y="26064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5122912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53191-14E9-464D-95A8-CBEF36E2D4FD}" type="datetime1">
              <a:rPr lang="en-GB" smtClean="0"/>
              <a:t>12/09/2016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  <a:endParaRPr lang="en-GB" b="1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1CABD74-F192-44F0-9B3A-8F91286EA3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36797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28315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7CF8E0DE-DC3F-4A9A-BBC4-ED032BE74E1D}" type="datetime1">
              <a:rPr lang="en-GB" smtClean="0"/>
              <a:t>12/09/2016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  <a:endParaRPr lang="en-GB" b="1" dirty="0"/>
          </a:p>
        </p:txBody>
      </p:sp>
      <p:sp>
        <p:nvSpPr>
          <p:cNvPr id="8" name="Rectangle 7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360" y="157654"/>
            <a:ext cx="1116756" cy="1111106"/>
          </a:xfrm>
          <a:prstGeom prst="rect">
            <a:avLst/>
          </a:prstGeom>
        </p:spPr>
      </p:pic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01CABD74-F192-44F0-9B3A-8F91286EA363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84570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rgbClr val="C00000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ons.gov.uk/ons/guide-method/classifications/archived-standard-classifications/soc-and-sec-archive/index.html" TargetMode="External"/><Relationship Id="rId3" Type="http://schemas.openxmlformats.org/officeDocument/2006/relationships/hyperlink" Target="https://www.google.co.uk/url?sa=t&amp;rct=j&amp;q=&amp;esrc=s&amp;source=web&amp;cd=1&amp;ved=0ahUKEwiSlL7VjJXKAhUGiRoKHUahA0oQFggsMAA&amp;url=https://www.ipsos-mori.com/DownloadPublication/1285_MediaCT_thoughtpiece_Social_Grade_July09_V3_WEB.pdf&amp;usg=AFQjCNFYK_7QUoBKdeQhxFj6M8E2v8iplA&amp;sig2=7ta53WYV0K9JufBZgLcYhw&amp;cad=rja" TargetMode="External"/><Relationship Id="rId7" Type="http://schemas.openxmlformats.org/officeDocument/2006/relationships/hyperlink" Target="http://www.ons.gov.uk/ons/guide-method/classifications/archived-standard-classifications/soc-and-sec-archive/esrc-review/index.html" TargetMode="External"/><Relationship Id="rId2" Type="http://schemas.openxmlformats.org/officeDocument/2006/relationships/hyperlink" Target="http://sounds.bl.uk/Accents-and-dialects/Evolving-English-WordBank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ons.gov.uk/ons/publications/re-reference-tables.html?edition=tcm:77-337674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://www.ons.gov.uk/ons/guide-method/classifications/current-standard-classifications/soc2010/soc2010-volume-3-ns-sec--rebased-on-soc2010--user-manual/index.html" TargetMode="External"/><Relationship Id="rId10" Type="http://schemas.openxmlformats.org/officeDocument/2006/relationships/hyperlink" Target="https://www.ucl.ac.uk/celsius/online-training/socio/se040100" TargetMode="External"/><Relationship Id="rId4" Type="http://schemas.openxmlformats.org/officeDocument/2006/relationships/hyperlink" Target="http://www.nrs.co.uk/nrs-print/lifestyle-and-classification-data/social-grade/" TargetMode="External"/><Relationship Id="rId9" Type="http://schemas.openxmlformats.org/officeDocument/2006/relationships/hyperlink" Target="https://www.ucl.ac.uk/celsius/online-training/socio/se050000" TargetMode="Externa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433" y="1556792"/>
            <a:ext cx="7398530" cy="1872208"/>
          </a:xfrm>
        </p:spPr>
        <p:txBody>
          <a:bodyPr>
            <a:noAutofit/>
          </a:bodyPr>
          <a:lstStyle/>
          <a:p>
            <a:r>
              <a:rPr lang="en-GB" sz="3800" dirty="0" smtClean="0"/>
              <a:t>“Accent – General American; </a:t>
            </a:r>
            <a:br>
              <a:rPr lang="en-GB" sz="3800" dirty="0" smtClean="0"/>
            </a:br>
            <a:r>
              <a:rPr lang="en-GB" sz="3800" dirty="0" smtClean="0"/>
              <a:t>dialect – British English”: </a:t>
            </a:r>
            <a:br>
              <a:rPr lang="en-GB" sz="3800" dirty="0" smtClean="0"/>
            </a:br>
            <a:r>
              <a:rPr lang="en-GB" sz="3800" dirty="0" smtClean="0"/>
              <a:t>reflections on tricky metadata </a:t>
            </a:r>
            <a:r>
              <a:rPr lang="en-GB" sz="3800" dirty="0" smtClean="0"/>
              <a:t>in the Spoken BNC2014</a:t>
            </a:r>
            <a:endParaRPr lang="en-GB" sz="3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3568" y="3886200"/>
            <a:ext cx="5328592" cy="1752600"/>
          </a:xfrm>
        </p:spPr>
        <p:txBody>
          <a:bodyPr>
            <a:normAutofit/>
          </a:bodyPr>
          <a:lstStyle/>
          <a:p>
            <a:r>
              <a:rPr lang="en-GB" b="1" dirty="0" smtClean="0"/>
              <a:t>Robbie Love </a:t>
            </a:r>
          </a:p>
          <a:p>
            <a:r>
              <a:rPr lang="en-GB" dirty="0" smtClean="0"/>
              <a:t>CASS, Lancaster University</a:t>
            </a:r>
          </a:p>
          <a:p>
            <a:r>
              <a:rPr lang="en-GB" dirty="0" smtClean="0"/>
              <a:t>r.m.love@lancaster.ac.uk</a:t>
            </a:r>
          </a:p>
        </p:txBody>
      </p:sp>
      <p:sp>
        <p:nvSpPr>
          <p:cNvPr id="4" name="Rectangle 3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 smtClean="0"/>
              <a:t>@</a:t>
            </a:r>
            <a:r>
              <a:rPr lang="en-GB" b="1" dirty="0" err="1" smtClean="0"/>
              <a:t>lovermob</a:t>
            </a:r>
            <a:endParaRPr lang="en-GB" b="1" dirty="0" smtClean="0"/>
          </a:p>
        </p:txBody>
      </p:sp>
      <p:pic>
        <p:nvPicPr>
          <p:cNvPr id="7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loverm\Dropbox\University\03 CASS\Spoken BNC2014\Spoken BNC2014 Shared Folder (Lancaster-Cambridge)\PR Campaign\Logo\Print\Large\BNC - British National Corpus 2014 - colour - print - on whit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6317" y="3068960"/>
            <a:ext cx="1616027" cy="1855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074094"/>
            <a:ext cx="2771404" cy="587588"/>
          </a:xfrm>
          <a:prstGeom prst="rect">
            <a:avLst/>
          </a:prstGeom>
        </p:spPr>
      </p:pic>
      <p:sp>
        <p:nvSpPr>
          <p:cNvPr id="10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</a:p>
        </p:txBody>
      </p:sp>
    </p:spTree>
    <p:extLst>
      <p:ext uri="{BB962C8B-B14F-4D97-AF65-F5344CB8AC3E}">
        <p14:creationId xmlns:p14="http://schemas.microsoft.com/office/powerpoint/2010/main" val="1838056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Today’s talk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GB" dirty="0" smtClean="0"/>
              <a:t>The Spoken BNC2014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Region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Socio-economic status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Summary</a:t>
            </a:r>
            <a:endParaRPr lang="en-GB" dirty="0"/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2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  <p:sp>
        <p:nvSpPr>
          <p:cNvPr id="10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 smtClean="0"/>
              <a:t>@</a:t>
            </a:r>
            <a:r>
              <a:rPr lang="en-GB" b="1" dirty="0" err="1" smtClean="0"/>
              <a:t>lovermob</a:t>
            </a:r>
            <a:endParaRPr lang="en-GB" b="1" dirty="0" smtClean="0"/>
          </a:p>
        </p:txBody>
      </p:sp>
    </p:spTree>
    <p:extLst>
      <p:ext uri="{BB962C8B-B14F-4D97-AF65-F5344CB8AC3E}">
        <p14:creationId xmlns:p14="http://schemas.microsoft.com/office/powerpoint/2010/main" val="3184469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400" dirty="0" smtClean="0"/>
              <a:t>The Spoken BNC2014</a:t>
            </a:r>
            <a:br>
              <a:rPr lang="en-GB" sz="2400" dirty="0" smtClean="0"/>
            </a:br>
            <a:r>
              <a:rPr lang="en-GB" sz="2400" dirty="0" smtClean="0"/>
              <a:t>Lancaster University + Cambridge University Press</a:t>
            </a:r>
            <a:endParaRPr lang="en-GB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GB" dirty="0" smtClean="0"/>
              <a:t>Both parties</a:t>
            </a:r>
          </a:p>
          <a:p>
            <a:r>
              <a:rPr lang="en-GB" dirty="0" smtClean="0"/>
              <a:t>Fund project equally</a:t>
            </a:r>
          </a:p>
          <a:p>
            <a:r>
              <a:rPr lang="en-GB" dirty="0"/>
              <a:t>Encourage </a:t>
            </a:r>
            <a:r>
              <a:rPr lang="en-GB" dirty="0" smtClean="0"/>
              <a:t>participation – media campaigns</a:t>
            </a:r>
          </a:p>
          <a:p>
            <a:r>
              <a:rPr lang="en-GB" dirty="0" smtClean="0"/>
              <a:t>Disseminate information</a:t>
            </a:r>
          </a:p>
          <a:p>
            <a:pPr marL="0" indent="0">
              <a:buNone/>
            </a:pPr>
            <a:r>
              <a:rPr lang="en-GB" dirty="0" smtClean="0"/>
              <a:t>CUP</a:t>
            </a:r>
          </a:p>
          <a:p>
            <a:r>
              <a:rPr lang="en-GB" dirty="0" smtClean="0"/>
              <a:t>Corresponds with contributors</a:t>
            </a:r>
          </a:p>
          <a:p>
            <a:r>
              <a:rPr lang="en-GB" dirty="0" smtClean="0"/>
              <a:t>Collects recordings</a:t>
            </a:r>
          </a:p>
          <a:p>
            <a:r>
              <a:rPr lang="en-GB" dirty="0" smtClean="0"/>
              <a:t>Transcribes data</a:t>
            </a:r>
          </a:p>
          <a:p>
            <a:pPr marL="0" indent="0">
              <a:buNone/>
            </a:pPr>
            <a:r>
              <a:rPr lang="en-GB" dirty="0" smtClean="0"/>
              <a:t>Lancaster</a:t>
            </a:r>
          </a:p>
          <a:p>
            <a:r>
              <a:rPr lang="en-GB" dirty="0" smtClean="0"/>
              <a:t>Documents the compilation of the corpus</a:t>
            </a:r>
          </a:p>
          <a:p>
            <a:r>
              <a:rPr lang="en-GB" dirty="0" smtClean="0"/>
              <a:t>Carries out methodological investigations</a:t>
            </a:r>
          </a:p>
          <a:p>
            <a:r>
              <a:rPr lang="en-GB" dirty="0" smtClean="0"/>
              <a:t>Converts transcripts to XML, encoding</a:t>
            </a:r>
          </a:p>
          <a:p>
            <a:r>
              <a:rPr lang="en-GB" dirty="0" smtClean="0"/>
              <a:t>Annotates corpus</a:t>
            </a:r>
          </a:p>
          <a:p>
            <a:r>
              <a:rPr lang="en-GB" dirty="0" smtClean="0"/>
              <a:t>Initial analysis</a:t>
            </a:r>
          </a:p>
          <a:p>
            <a:r>
              <a:rPr lang="en-GB" dirty="0" smtClean="0"/>
              <a:t>Prepares for public release/hosts finished corpus</a:t>
            </a:r>
          </a:p>
          <a:p>
            <a:endParaRPr lang="en-GB" dirty="0" smtClean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http://</a:t>
            </a:r>
            <a:r>
              <a:rPr lang="en-GB" b="1" smtClean="0"/>
              <a:t>cass.lancs.ac.uk</a:t>
            </a:r>
            <a:endParaRPr lang="en-GB" b="1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3</a:t>
            </a:fld>
            <a:endParaRPr lang="en-GB"/>
          </a:p>
        </p:txBody>
      </p:sp>
      <p:pic>
        <p:nvPicPr>
          <p:cNvPr id="8" name="Picture 2" descr="C:\Users\loverm\Dropbox\University\03 CASS\Spoken BNC2014\Spoken BNC2014 Shared Folder (Lancaster-Cambridge)\PR Campaign\Logo\Print\Large\BNC - British National Corpus 2014 - colour - print - on whit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2060848"/>
            <a:ext cx="2696716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 smtClean="0"/>
              <a:t>@</a:t>
            </a:r>
            <a:r>
              <a:rPr lang="en-GB" b="1" dirty="0" err="1" smtClean="0"/>
              <a:t>lovermob</a:t>
            </a:r>
            <a:endParaRPr lang="en-GB" b="1" dirty="0" smtClean="0"/>
          </a:p>
        </p:txBody>
      </p:sp>
    </p:spTree>
    <p:extLst>
      <p:ext uri="{BB962C8B-B14F-4D97-AF65-F5344CB8AC3E}">
        <p14:creationId xmlns:p14="http://schemas.microsoft.com/office/powerpoint/2010/main" val="1377030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So far…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900+ hours </a:t>
            </a:r>
            <a:r>
              <a:rPr lang="en-GB" dirty="0" smtClean="0"/>
              <a:t>of recordings submitted </a:t>
            </a:r>
            <a:r>
              <a:rPr lang="en-GB" dirty="0" smtClean="0"/>
              <a:t>(1000+ recordings</a:t>
            </a:r>
            <a:r>
              <a:rPr lang="en-GB" dirty="0" smtClean="0"/>
              <a:t>)</a:t>
            </a:r>
          </a:p>
          <a:p>
            <a:r>
              <a:rPr lang="en-GB" dirty="0" smtClean="0"/>
              <a:t>Nearly 700 unique speakers</a:t>
            </a:r>
          </a:p>
          <a:p>
            <a:r>
              <a:rPr lang="en-GB" dirty="0" smtClean="0"/>
              <a:t>More than 10 million words transcribed</a:t>
            </a:r>
            <a:endParaRPr lang="en-GB" dirty="0"/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4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  <p:pic>
        <p:nvPicPr>
          <p:cNvPr id="10" name="Picture 9"/>
          <p:cNvPicPr/>
          <p:nvPr/>
        </p:nvPicPr>
        <p:blipFill>
          <a:blip r:embed="rId4"/>
          <a:stretch/>
        </p:blipFill>
        <p:spPr>
          <a:xfrm>
            <a:off x="2123728" y="3965788"/>
            <a:ext cx="3449552" cy="2210448"/>
          </a:xfrm>
          <a:prstGeom prst="rect">
            <a:avLst/>
          </a:prstGeom>
          <a:ln>
            <a:noFill/>
          </a:ln>
        </p:spPr>
      </p:pic>
      <p:sp>
        <p:nvSpPr>
          <p:cNvPr id="11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 smtClean="0"/>
              <a:t>@</a:t>
            </a:r>
            <a:r>
              <a:rPr lang="en-GB" b="1" dirty="0" err="1" smtClean="0"/>
              <a:t>lovermob</a:t>
            </a:r>
            <a:endParaRPr lang="en-GB" b="1" dirty="0" smtClean="0"/>
          </a:p>
        </p:txBody>
      </p:sp>
    </p:spTree>
    <p:extLst>
      <p:ext uri="{BB962C8B-B14F-4D97-AF65-F5344CB8AC3E}">
        <p14:creationId xmlns:p14="http://schemas.microsoft.com/office/powerpoint/2010/main" val="1677788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5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</a:p>
        </p:txBody>
      </p:sp>
      <p:graphicFrame>
        <p:nvGraphicFramePr>
          <p:cNvPr id="10" name="Table 1"/>
          <p:cNvGraphicFramePr/>
          <p:nvPr>
            <p:extLst>
              <p:ext uri="{D42A27DB-BD31-4B8C-83A1-F6EECF244321}">
                <p14:modId xmlns:p14="http://schemas.microsoft.com/office/powerpoint/2010/main" val="1974577270"/>
              </p:ext>
            </p:extLst>
          </p:nvPr>
        </p:nvGraphicFramePr>
        <p:xfrm>
          <a:off x="395536" y="1556792"/>
          <a:ext cx="8228880" cy="4599360"/>
        </p:xfrm>
        <a:graphic>
          <a:graphicData uri="http://schemas.openxmlformats.org/drawingml/2006/table">
            <a:tbl>
              <a:tblPr/>
              <a:tblGrid>
                <a:gridCol w="182124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25224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1554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28760"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C0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b="1" strike="noStrike">
                          <a:solidFill>
                            <a:srgbClr val="C00000"/>
                          </a:solidFill>
                          <a:latin typeface="+mn-lt"/>
                        </a:rPr>
                        <a:t>Spoken BNC 1994</a:t>
                      </a:r>
                      <a:endParaRPr>
                        <a:solidFill>
                          <a:srgbClr val="C0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b="1" strike="noStrike" dirty="0">
                          <a:solidFill>
                            <a:srgbClr val="C00000"/>
                          </a:solidFill>
                          <a:latin typeface="+mn-lt"/>
                        </a:rPr>
                        <a:t>Spoken BNC 2014</a:t>
                      </a:r>
                      <a:endParaRPr dirty="0">
                        <a:solidFill>
                          <a:srgbClr val="C00000"/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044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trike="noStrike">
                          <a:solidFill>
                            <a:srgbClr val="C00000"/>
                          </a:solidFill>
                          <a:latin typeface="+mn-lt"/>
                        </a:rPr>
                        <a:t>Interaction type</a:t>
                      </a:r>
                      <a:endParaRPr>
                        <a:solidFill>
                          <a:srgbClr val="C0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trike="noStrike" dirty="0" smtClean="0">
                          <a:latin typeface="+mn-lt"/>
                        </a:rPr>
                        <a:t>Demographic </a:t>
                      </a:r>
                      <a:r>
                        <a:rPr lang="en-GB" strike="noStrike" dirty="0">
                          <a:latin typeface="+mn-lt"/>
                        </a:rPr>
                        <a:t>(40%);</a:t>
                      </a:r>
                      <a:endParaRPr dirty="0">
                        <a:latin typeface="+mn-lt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trike="noStrike" dirty="0">
                          <a:latin typeface="+mn-lt"/>
                        </a:rPr>
                        <a:t>Context-governed (60%)</a:t>
                      </a:r>
                      <a:endParaRPr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trike="noStrike" dirty="0" smtClean="0">
                          <a:latin typeface="+mn-lt"/>
                        </a:rPr>
                        <a:t>Demographic </a:t>
                      </a:r>
                      <a:r>
                        <a:rPr lang="en-GB" strike="noStrike" dirty="0">
                          <a:latin typeface="+mn-lt"/>
                        </a:rPr>
                        <a:t>(100%)</a:t>
                      </a:r>
                      <a:endParaRPr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044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trike="noStrike">
                          <a:solidFill>
                            <a:srgbClr val="C00000"/>
                          </a:solidFill>
                          <a:latin typeface="+mn-lt"/>
                        </a:rPr>
                        <a:t>Who?</a:t>
                      </a:r>
                      <a:endParaRPr>
                        <a:solidFill>
                          <a:srgbClr val="C0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trike="noStrike" dirty="0">
                          <a:latin typeface="+mn-lt"/>
                        </a:rPr>
                        <a:t>“Carefully sampled individuals” (Leech </a:t>
                      </a:r>
                      <a:r>
                        <a:rPr lang="en-GB" strike="noStrike" dirty="0" smtClean="0">
                          <a:latin typeface="+mn-lt"/>
                        </a:rPr>
                        <a:t>1993:6</a:t>
                      </a:r>
                      <a:r>
                        <a:rPr lang="en-GB" strike="noStrike" dirty="0">
                          <a:latin typeface="+mn-lt"/>
                        </a:rPr>
                        <a:t>)</a:t>
                      </a:r>
                      <a:endParaRPr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trike="noStrike">
                          <a:latin typeface="+mn-lt"/>
                        </a:rPr>
                        <a:t>Open call for participation;</a:t>
                      </a:r>
                      <a:endParaRPr>
                        <a:latin typeface="+mn-lt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trike="noStrike">
                          <a:latin typeface="+mn-lt"/>
                        </a:rPr>
                        <a:t>Some targeting</a:t>
                      </a:r>
                      <a:endParaRPr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481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trike="noStrike">
                          <a:solidFill>
                            <a:srgbClr val="C00000"/>
                          </a:solidFill>
                          <a:latin typeface="+mn-lt"/>
                        </a:rPr>
                        <a:t>How?</a:t>
                      </a:r>
                      <a:endParaRPr>
                        <a:solidFill>
                          <a:srgbClr val="C0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trike="noStrike">
                          <a:latin typeface="+mn-lt"/>
                        </a:rPr>
                        <a:t>Tape recorders</a:t>
                      </a:r>
                      <a:endParaRPr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trike="noStrike">
                          <a:latin typeface="+mn-lt"/>
                        </a:rPr>
                        <a:t>Smartphone MP3 recordings</a:t>
                      </a:r>
                      <a:endParaRPr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044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trike="noStrike">
                          <a:solidFill>
                            <a:srgbClr val="C00000"/>
                          </a:solidFill>
                          <a:latin typeface="+mn-lt"/>
                        </a:rPr>
                        <a:t>What?</a:t>
                      </a:r>
                      <a:endParaRPr>
                        <a:solidFill>
                          <a:srgbClr val="C0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trike="noStrike">
                          <a:latin typeface="+mn-lt"/>
                        </a:rPr>
                        <a:t>All interactions in a given period</a:t>
                      </a:r>
                      <a:endParaRPr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trike="noStrike">
                          <a:latin typeface="+mn-lt"/>
                        </a:rPr>
                        <a:t>Conversations; some task-based interactions.</a:t>
                      </a:r>
                      <a:endParaRPr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044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trike="noStrike">
                          <a:solidFill>
                            <a:srgbClr val="C00000"/>
                          </a:solidFill>
                          <a:latin typeface="+mn-lt"/>
                        </a:rPr>
                        <a:t>When?</a:t>
                      </a:r>
                      <a:endParaRPr>
                        <a:solidFill>
                          <a:srgbClr val="C0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trike="noStrike">
                          <a:latin typeface="+mn-lt"/>
                        </a:rPr>
                        <a:t>Continuously over a 2-7 day period</a:t>
                      </a:r>
                      <a:endParaRPr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trike="noStrike">
                          <a:latin typeface="+mn-lt"/>
                        </a:rPr>
                        <a:t>As determined by participant</a:t>
                      </a:r>
                      <a:endParaRPr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6044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trike="noStrike">
                          <a:solidFill>
                            <a:srgbClr val="C00000"/>
                          </a:solidFill>
                          <a:latin typeface="+mn-lt"/>
                        </a:rPr>
                        <a:t>How many speakers?</a:t>
                      </a:r>
                      <a:endParaRPr>
                        <a:solidFill>
                          <a:srgbClr val="C0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trike="noStrike" dirty="0">
                          <a:latin typeface="+mn-lt"/>
                        </a:rPr>
                        <a:t>124 adults making </a:t>
                      </a:r>
                      <a:r>
                        <a:rPr lang="en-GB" strike="noStrike" dirty="0" smtClean="0">
                          <a:latin typeface="+mn-lt"/>
                        </a:rPr>
                        <a:t>recordings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trike="noStrike" dirty="0" smtClean="0">
                          <a:latin typeface="+mn-lt"/>
                        </a:rPr>
                        <a:t>Over 1000 speakers</a:t>
                      </a:r>
                      <a:endParaRPr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trike="noStrike" dirty="0" smtClean="0">
                          <a:latin typeface="+mn-lt"/>
                        </a:rPr>
                        <a:t>668 </a:t>
                      </a:r>
                      <a:r>
                        <a:rPr lang="en-GB" strike="noStrike" dirty="0">
                          <a:latin typeface="+mn-lt"/>
                        </a:rPr>
                        <a:t>unique speakers (so far)</a:t>
                      </a:r>
                      <a:endParaRPr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6044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trike="noStrike" dirty="0">
                          <a:solidFill>
                            <a:srgbClr val="C00000"/>
                          </a:solidFill>
                          <a:latin typeface="+mn-lt"/>
                        </a:rPr>
                        <a:t>Total data</a:t>
                      </a:r>
                      <a:endParaRPr dirty="0">
                        <a:solidFill>
                          <a:srgbClr val="C0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trike="noStrike">
                          <a:latin typeface="+mn-lt"/>
                        </a:rPr>
                        <a:t>~10m words</a:t>
                      </a:r>
                      <a:endParaRPr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trike="noStrike" dirty="0" smtClean="0">
                          <a:latin typeface="+mn-lt"/>
                        </a:rPr>
                        <a:t>10m+ planned</a:t>
                      </a:r>
                      <a:endParaRPr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283152" cy="1143000"/>
          </a:xfrm>
        </p:spPr>
        <p:txBody>
          <a:bodyPr>
            <a:normAutofit/>
          </a:bodyPr>
          <a:lstStyle/>
          <a:p>
            <a:r>
              <a:rPr lang="en-GB" dirty="0" smtClean="0"/>
              <a:t>Recordings</a:t>
            </a:r>
            <a:endParaRPr lang="en-GB" dirty="0"/>
          </a:p>
        </p:txBody>
      </p:sp>
      <p:sp>
        <p:nvSpPr>
          <p:cNvPr id="9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 smtClean="0"/>
              <a:t>@</a:t>
            </a:r>
            <a:r>
              <a:rPr lang="en-GB" b="1" dirty="0" err="1" smtClean="0"/>
              <a:t>lovermob</a:t>
            </a:r>
            <a:endParaRPr lang="en-GB" b="1" dirty="0" smtClean="0"/>
          </a:p>
        </p:txBody>
      </p:sp>
    </p:spTree>
    <p:extLst>
      <p:ext uri="{BB962C8B-B14F-4D97-AF65-F5344CB8AC3E}">
        <p14:creationId xmlns:p14="http://schemas.microsoft.com/office/powerpoint/2010/main" val="846612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6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395536" y="32296"/>
            <a:ext cx="7283152" cy="724942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Metadata</a:t>
            </a:r>
            <a:endParaRPr lang="en-GB" dirty="0"/>
          </a:p>
        </p:txBody>
      </p:sp>
      <p:graphicFrame>
        <p:nvGraphicFramePr>
          <p:cNvPr id="9" name="Table 2"/>
          <p:cNvGraphicFramePr/>
          <p:nvPr>
            <p:extLst>
              <p:ext uri="{D42A27DB-BD31-4B8C-83A1-F6EECF244321}">
                <p14:modId xmlns:p14="http://schemas.microsoft.com/office/powerpoint/2010/main" val="929186893"/>
              </p:ext>
            </p:extLst>
          </p:nvPr>
        </p:nvGraphicFramePr>
        <p:xfrm>
          <a:off x="395536" y="804696"/>
          <a:ext cx="8228880" cy="5549400"/>
        </p:xfrm>
        <a:graphic>
          <a:graphicData uri="http://schemas.openxmlformats.org/drawingml/2006/table">
            <a:tbl>
              <a:tblPr/>
              <a:tblGrid>
                <a:gridCol w="139356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7464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46068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28760">
                <a:tc>
                  <a:txBody>
                    <a:bodyPr/>
                    <a:lstStyle/>
                    <a:p>
                      <a:endParaRPr lang="en-US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strike="noStrike">
                          <a:solidFill>
                            <a:srgbClr val="C00000"/>
                          </a:solidFill>
                          <a:latin typeface="+mn-lt"/>
                        </a:rPr>
                        <a:t>Spoken BNC 1994</a:t>
                      </a:r>
                      <a:endParaRPr b="1">
                        <a:solidFill>
                          <a:srgbClr val="C0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strike="noStrike" dirty="0">
                          <a:solidFill>
                            <a:srgbClr val="C00000"/>
                          </a:solidFill>
                          <a:latin typeface="+mn-lt"/>
                        </a:rPr>
                        <a:t>Spoken BNC 2014</a:t>
                      </a:r>
                      <a:endParaRPr b="1" dirty="0">
                        <a:solidFill>
                          <a:srgbClr val="C00000"/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629720">
                <a:tc>
                  <a:txBody>
                    <a:bodyPr/>
                    <a:lstStyle/>
                    <a:p>
                      <a:r>
                        <a:rPr lang="en-GB" strike="noStrike">
                          <a:solidFill>
                            <a:srgbClr val="C00000"/>
                          </a:solidFill>
                          <a:latin typeface="+mn-lt"/>
                        </a:rPr>
                        <a:t>Speaker</a:t>
                      </a:r>
                      <a:endParaRPr>
                        <a:solidFill>
                          <a:srgbClr val="C0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trike="noStrike" dirty="0">
                          <a:latin typeface="+mn-lt"/>
                        </a:rPr>
                        <a:t>Age</a:t>
                      </a:r>
                      <a:endParaRPr dirty="0">
                        <a:latin typeface="+mn-lt"/>
                      </a:endParaRPr>
                    </a:p>
                    <a:p>
                      <a:r>
                        <a:rPr lang="en-GB" strike="noStrike" dirty="0">
                          <a:latin typeface="+mn-lt"/>
                        </a:rPr>
                        <a:t>Gender</a:t>
                      </a:r>
                      <a:endParaRPr dirty="0">
                        <a:latin typeface="+mn-lt"/>
                      </a:endParaRPr>
                    </a:p>
                    <a:p>
                      <a:r>
                        <a:rPr lang="en-GB" strike="noStrike" dirty="0">
                          <a:latin typeface="+mn-lt"/>
                        </a:rPr>
                        <a:t>Education</a:t>
                      </a:r>
                      <a:endParaRPr dirty="0">
                        <a:latin typeface="+mn-lt"/>
                      </a:endParaRPr>
                    </a:p>
                    <a:p>
                      <a:r>
                        <a:rPr lang="en-GB" strike="noStrike" dirty="0">
                          <a:latin typeface="+mn-lt"/>
                        </a:rPr>
                        <a:t>Occupation</a:t>
                      </a:r>
                      <a:endParaRPr dirty="0">
                        <a:latin typeface="+mn-lt"/>
                      </a:endParaRPr>
                    </a:p>
                    <a:p>
                      <a:r>
                        <a:rPr lang="en-GB" strike="noStrike" dirty="0">
                          <a:latin typeface="+mn-lt"/>
                        </a:rPr>
                        <a:t>Accent/dialect</a:t>
                      </a:r>
                      <a:endParaRPr dirty="0">
                        <a:latin typeface="+mn-lt"/>
                      </a:endParaRPr>
                    </a:p>
                    <a:p>
                      <a:r>
                        <a:rPr lang="en-GB" strike="noStrike" dirty="0">
                          <a:latin typeface="+mn-lt"/>
                        </a:rPr>
                        <a:t>Socio-economic category</a:t>
                      </a:r>
                      <a:endParaRPr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trike="noStrike">
                          <a:latin typeface="+mn-lt"/>
                        </a:rPr>
                        <a:t>Age</a:t>
                      </a:r>
                      <a:endParaRPr>
                        <a:latin typeface="+mn-lt"/>
                      </a:endParaRPr>
                    </a:p>
                    <a:p>
                      <a:r>
                        <a:rPr lang="en-GB" strike="noStrike">
                          <a:latin typeface="+mn-lt"/>
                        </a:rPr>
                        <a:t>Gender</a:t>
                      </a:r>
                      <a:endParaRPr>
                        <a:latin typeface="+mn-lt"/>
                      </a:endParaRPr>
                    </a:p>
                    <a:p>
                      <a:r>
                        <a:rPr lang="en-GB" strike="noStrike">
                          <a:latin typeface="+mn-lt"/>
                        </a:rPr>
                        <a:t>Education</a:t>
                      </a:r>
                      <a:endParaRPr>
                        <a:latin typeface="+mn-lt"/>
                      </a:endParaRPr>
                    </a:p>
                    <a:p>
                      <a:r>
                        <a:rPr lang="en-GB" strike="noStrike">
                          <a:latin typeface="+mn-lt"/>
                        </a:rPr>
                        <a:t>Occupation</a:t>
                      </a:r>
                      <a:endParaRPr>
                        <a:latin typeface="+mn-lt"/>
                      </a:endParaRPr>
                    </a:p>
                    <a:p>
                      <a:r>
                        <a:rPr lang="en-GB" strike="noStrike">
                          <a:latin typeface="+mn-lt"/>
                        </a:rPr>
                        <a:t>Accent/dialect</a:t>
                      </a:r>
                      <a:endParaRPr>
                        <a:latin typeface="+mn-lt"/>
                      </a:endParaRPr>
                    </a:p>
                    <a:p>
                      <a:r>
                        <a:rPr lang="en-GB" strike="noStrike">
                          <a:latin typeface="+mn-lt"/>
                        </a:rPr>
                        <a:t>Birthplace</a:t>
                      </a:r>
                      <a:endParaRPr>
                        <a:latin typeface="+mn-lt"/>
                      </a:endParaRPr>
                    </a:p>
                    <a:p>
                      <a:r>
                        <a:rPr lang="en-GB" strike="noStrike">
                          <a:latin typeface="+mn-lt"/>
                        </a:rPr>
                        <a:t>Linguistic origin</a:t>
                      </a:r>
                      <a:endParaRPr>
                        <a:latin typeface="+mn-lt"/>
                      </a:endParaRPr>
                    </a:p>
                    <a:p>
                      <a:r>
                        <a:rPr lang="en-GB" strike="noStrike">
                          <a:latin typeface="+mn-lt"/>
                        </a:rPr>
                        <a:t>Where do you currently live?</a:t>
                      </a:r>
                      <a:endParaRPr>
                        <a:latin typeface="+mn-lt"/>
                      </a:endParaRPr>
                    </a:p>
                    <a:p>
                      <a:r>
                        <a:rPr lang="en-GB" strike="noStrike">
                          <a:latin typeface="+mn-lt"/>
                        </a:rPr>
                        <a:t>How long have you lived there?</a:t>
                      </a:r>
                      <a:endParaRPr>
                        <a:latin typeface="+mn-lt"/>
                      </a:endParaRPr>
                    </a:p>
                    <a:p>
                      <a:r>
                        <a:rPr lang="en-GB" strike="noStrike">
                          <a:latin typeface="+mn-lt"/>
                        </a:rPr>
                        <a:t>Nationality</a:t>
                      </a:r>
                      <a:endParaRPr>
                        <a:latin typeface="+mn-lt"/>
                      </a:endParaRPr>
                    </a:p>
                    <a:p>
                      <a:r>
                        <a:rPr lang="en-GB" strike="noStrike">
                          <a:latin typeface="+mn-lt"/>
                        </a:rPr>
                        <a:t>Do you speak other languages?</a:t>
                      </a:r>
                      <a:endParaRPr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04440">
                <a:tc>
                  <a:txBody>
                    <a:bodyPr/>
                    <a:lstStyle/>
                    <a:p>
                      <a:r>
                        <a:rPr lang="en-GB" strike="noStrike" dirty="0">
                          <a:solidFill>
                            <a:srgbClr val="C00000"/>
                          </a:solidFill>
                          <a:latin typeface="+mn-lt"/>
                        </a:rPr>
                        <a:t>Recording</a:t>
                      </a:r>
                      <a:endParaRPr dirty="0">
                        <a:solidFill>
                          <a:srgbClr val="C0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trike="noStrike" dirty="0">
                          <a:latin typeface="+mn-lt"/>
                        </a:rPr>
                        <a:t>Title</a:t>
                      </a:r>
                      <a:endParaRPr dirty="0">
                        <a:latin typeface="+mn-lt"/>
                      </a:endParaRPr>
                    </a:p>
                    <a:p>
                      <a:r>
                        <a:rPr lang="en-GB" strike="noStrike" dirty="0" smtClean="0">
                          <a:latin typeface="+mn-lt"/>
                        </a:rPr>
                        <a:t>Date</a:t>
                      </a:r>
                    </a:p>
                    <a:p>
                      <a:r>
                        <a:rPr lang="en-GB" strike="noStrike" dirty="0" smtClean="0">
                          <a:latin typeface="+mn-lt"/>
                        </a:rPr>
                        <a:t>Recording location</a:t>
                      </a:r>
                      <a:endParaRPr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trike="noStrike" dirty="0">
                          <a:latin typeface="+mn-lt"/>
                        </a:rPr>
                        <a:t>Title</a:t>
                      </a:r>
                      <a:endParaRPr dirty="0">
                        <a:latin typeface="+mn-lt"/>
                      </a:endParaRPr>
                    </a:p>
                    <a:p>
                      <a:r>
                        <a:rPr lang="en-GB" strike="noStrike" dirty="0">
                          <a:latin typeface="+mn-lt"/>
                        </a:rPr>
                        <a:t>Date</a:t>
                      </a:r>
                      <a:endParaRPr dirty="0">
                        <a:latin typeface="+mn-lt"/>
                      </a:endParaRPr>
                    </a:p>
                    <a:p>
                      <a:r>
                        <a:rPr lang="en-GB" strike="noStrike" dirty="0">
                          <a:latin typeface="+mn-lt"/>
                        </a:rPr>
                        <a:t>File name</a:t>
                      </a:r>
                      <a:endParaRPr dirty="0">
                        <a:latin typeface="+mn-lt"/>
                      </a:endParaRPr>
                    </a:p>
                    <a:p>
                      <a:r>
                        <a:rPr lang="en-GB" strike="noStrike" dirty="0">
                          <a:latin typeface="+mn-lt"/>
                        </a:rPr>
                        <a:t>Recording length</a:t>
                      </a:r>
                      <a:endParaRPr dirty="0">
                        <a:latin typeface="+mn-lt"/>
                      </a:endParaRPr>
                    </a:p>
                    <a:p>
                      <a:r>
                        <a:rPr lang="en-GB" strike="noStrike" dirty="0">
                          <a:latin typeface="+mn-lt"/>
                        </a:rPr>
                        <a:t>Recording location</a:t>
                      </a:r>
                      <a:endParaRPr dirty="0">
                        <a:latin typeface="+mn-lt"/>
                      </a:endParaRPr>
                    </a:p>
                    <a:p>
                      <a:r>
                        <a:rPr lang="en-GB" strike="noStrike" dirty="0">
                          <a:latin typeface="+mn-lt"/>
                        </a:rPr>
                        <a:t>Speaker relationship</a:t>
                      </a:r>
                      <a:endParaRPr dirty="0">
                        <a:latin typeface="+mn-lt"/>
                      </a:endParaRPr>
                    </a:p>
                    <a:p>
                      <a:r>
                        <a:rPr lang="en-GB" strike="noStrike" dirty="0">
                          <a:latin typeface="+mn-lt"/>
                        </a:rPr>
                        <a:t>Topics covered</a:t>
                      </a:r>
                      <a:endParaRPr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10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 smtClean="0"/>
              <a:t>@</a:t>
            </a:r>
            <a:r>
              <a:rPr lang="en-GB" b="1" dirty="0" err="1" smtClean="0"/>
              <a:t>lovermob</a:t>
            </a:r>
            <a:endParaRPr lang="en-GB" b="1" dirty="0" smtClean="0"/>
          </a:p>
        </p:txBody>
      </p:sp>
    </p:spTree>
    <p:extLst>
      <p:ext uri="{BB962C8B-B14F-4D97-AF65-F5344CB8AC3E}">
        <p14:creationId xmlns:p14="http://schemas.microsoft.com/office/powerpoint/2010/main" val="3256849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Dealing with metadata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Regional categorisation</a:t>
            </a:r>
          </a:p>
          <a:p>
            <a:r>
              <a:rPr lang="en-GB" dirty="0" smtClean="0"/>
              <a:t>Socio-economic status</a:t>
            </a:r>
          </a:p>
          <a:p>
            <a:pPr lvl="1"/>
            <a:r>
              <a:rPr lang="en-GB" dirty="0" smtClean="0"/>
              <a:t>Movement towards dual compatibility (with BNC1994 + modern approaches)</a:t>
            </a:r>
          </a:p>
          <a:p>
            <a:pPr lvl="1"/>
            <a:r>
              <a:rPr lang="en-GB" dirty="0" smtClean="0"/>
              <a:t>Movement towards nominal categorisation with data-driven analysis</a:t>
            </a:r>
          </a:p>
          <a:p>
            <a:pPr lvl="1"/>
            <a:r>
              <a:rPr lang="en-GB" dirty="0" smtClean="0"/>
              <a:t>An issue of ontology</a:t>
            </a: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7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  <p:sp>
        <p:nvSpPr>
          <p:cNvPr id="10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 smtClean="0"/>
              <a:t>@</a:t>
            </a:r>
            <a:r>
              <a:rPr lang="en-GB" b="1" dirty="0" err="1" smtClean="0"/>
              <a:t>lovermob</a:t>
            </a:r>
            <a:endParaRPr lang="en-GB" b="1" dirty="0" smtClean="0"/>
          </a:p>
        </p:txBody>
      </p:sp>
    </p:spTree>
    <p:extLst>
      <p:ext uri="{BB962C8B-B14F-4D97-AF65-F5344CB8AC3E}">
        <p14:creationId xmlns:p14="http://schemas.microsoft.com/office/powerpoint/2010/main" val="1782444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Region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340768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“the </a:t>
            </a:r>
            <a:r>
              <a:rPr lang="en-GB" dirty="0"/>
              <a:t>concept of ‘dialect area’ as a fixed, tidy entity is ultimately a </a:t>
            </a:r>
            <a:r>
              <a:rPr lang="en-GB" dirty="0" smtClean="0"/>
              <a:t>myth” (</a:t>
            </a:r>
            <a:r>
              <a:rPr lang="en-GB" dirty="0" err="1" smtClean="0"/>
              <a:t>Kortmann</a:t>
            </a:r>
            <a:r>
              <a:rPr lang="en-GB" dirty="0" smtClean="0"/>
              <a:t> &amp; Upton 2008: 25)</a:t>
            </a:r>
          </a:p>
          <a:p>
            <a:r>
              <a:rPr lang="en-GB" dirty="0" smtClean="0"/>
              <a:t>Two approaches to analysing regional variation in corpus linguistics:</a:t>
            </a:r>
          </a:p>
          <a:p>
            <a:pPr marL="457200" lvl="1" indent="0">
              <a:buNone/>
            </a:pPr>
            <a:r>
              <a:rPr lang="en-GB" dirty="0" smtClean="0"/>
              <a:t>(1) Pre-suppose metadata categories and compare contents</a:t>
            </a:r>
          </a:p>
          <a:p>
            <a:pPr marL="457200" lvl="1" indent="0">
              <a:buNone/>
            </a:pPr>
            <a:r>
              <a:rPr lang="en-GB" dirty="0" smtClean="0"/>
              <a:t>(2) Data-driven: look at data and categorise</a:t>
            </a:r>
          </a:p>
          <a:p>
            <a:r>
              <a:rPr lang="en-GB" dirty="0" smtClean="0"/>
              <a:t>Aim: facilitate (1) and encourage (2)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8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  <p:sp>
        <p:nvSpPr>
          <p:cNvPr id="10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 smtClean="0"/>
              <a:t>@</a:t>
            </a:r>
            <a:r>
              <a:rPr lang="en-GB" b="1" dirty="0" err="1" smtClean="0"/>
              <a:t>lovermob</a:t>
            </a:r>
            <a:endParaRPr lang="en-GB" b="1" dirty="0" smtClean="0"/>
          </a:p>
        </p:txBody>
      </p:sp>
    </p:spTree>
    <p:extLst>
      <p:ext uri="{BB962C8B-B14F-4D97-AF65-F5344CB8AC3E}">
        <p14:creationId xmlns:p14="http://schemas.microsoft.com/office/powerpoint/2010/main" val="2189947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Region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GB" dirty="0" smtClean="0"/>
              <a:t>Spoken BNC1994</a:t>
            </a:r>
            <a:r>
              <a:rPr lang="en-GB" b="1" dirty="0" smtClean="0"/>
              <a:t>:</a:t>
            </a:r>
          </a:p>
          <a:p>
            <a:endParaRPr lang="en-GB" dirty="0" smtClean="0"/>
          </a:p>
          <a:p>
            <a:endParaRPr lang="en-GB" dirty="0"/>
          </a:p>
          <a:p>
            <a:r>
              <a:rPr lang="en-GB" dirty="0" err="1" smtClean="0"/>
              <a:t>Crowdy</a:t>
            </a:r>
            <a:r>
              <a:rPr lang="en-GB" dirty="0" smtClean="0"/>
              <a:t> </a:t>
            </a:r>
          </a:p>
          <a:p>
            <a:pPr marL="0" indent="0">
              <a:buNone/>
            </a:pPr>
            <a:r>
              <a:rPr lang="en-GB" dirty="0" smtClean="0"/>
              <a:t>	(1993: 260)</a:t>
            </a:r>
          </a:p>
          <a:p>
            <a:endParaRPr lang="en-GB" dirty="0"/>
          </a:p>
          <a:p>
            <a:endParaRPr lang="en-GB" dirty="0" smtClean="0"/>
          </a:p>
          <a:p>
            <a:r>
              <a:rPr lang="en-GB" dirty="0" smtClean="0"/>
              <a:t>Recording location (</a:t>
            </a:r>
            <a:r>
              <a:rPr lang="en-GB" i="1" dirty="0" smtClean="0"/>
              <a:t>North/Midlands/South</a:t>
            </a:r>
            <a:r>
              <a:rPr lang="en-GB" dirty="0" smtClean="0"/>
              <a:t>)</a:t>
            </a:r>
          </a:p>
          <a:p>
            <a:r>
              <a:rPr lang="en-GB" dirty="0" smtClean="0"/>
              <a:t>‘Dialect/accent’ (</a:t>
            </a:r>
            <a:r>
              <a:rPr lang="en-GB" u="sng" dirty="0" smtClean="0"/>
              <a:t>32.9% speakers</a:t>
            </a:r>
            <a:r>
              <a:rPr lang="en-GB" dirty="0" smtClean="0"/>
              <a:t>)</a:t>
            </a: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9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  <p:pic>
        <p:nvPicPr>
          <p:cNvPr id="10" name="Picture 9" descr="C:\Users\loverm\Dropbox\University\03 CASS\MA Modules\LING400B 120 Credit Dissertation\Readings\Design\BNC Regions 1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4001" y="404664"/>
            <a:ext cx="3918940" cy="4344818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 smtClean="0"/>
              <a:t>@</a:t>
            </a:r>
            <a:r>
              <a:rPr lang="en-GB" b="1" dirty="0" err="1" smtClean="0"/>
              <a:t>lovermob</a:t>
            </a:r>
            <a:endParaRPr lang="en-GB" b="1" dirty="0" smtClean="0"/>
          </a:p>
        </p:txBody>
      </p:sp>
    </p:spTree>
    <p:extLst>
      <p:ext uri="{BB962C8B-B14F-4D97-AF65-F5344CB8AC3E}">
        <p14:creationId xmlns:p14="http://schemas.microsoft.com/office/powerpoint/2010/main" val="1398083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Region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What is </a:t>
            </a:r>
            <a:r>
              <a:rPr lang="en-GB" u="sng" dirty="0" smtClean="0"/>
              <a:t>region</a:t>
            </a:r>
            <a:r>
              <a:rPr lang="en-GB" dirty="0" smtClean="0"/>
              <a:t> anyway? What are we trying to represent here?</a:t>
            </a:r>
          </a:p>
          <a:p>
            <a:pPr marL="0" indent="0">
              <a:buNone/>
            </a:pPr>
            <a:endParaRPr lang="en-GB" i="1" dirty="0"/>
          </a:p>
          <a:p>
            <a:r>
              <a:rPr lang="en-GB" dirty="0"/>
              <a:t>Birthplace</a:t>
            </a:r>
            <a:r>
              <a:rPr lang="en-GB" dirty="0" smtClean="0"/>
              <a:t>?</a:t>
            </a:r>
          </a:p>
          <a:p>
            <a:r>
              <a:rPr lang="en-GB" dirty="0" smtClean="0"/>
              <a:t>Recording location?</a:t>
            </a:r>
          </a:p>
          <a:p>
            <a:r>
              <a:rPr lang="en-GB" dirty="0"/>
              <a:t>Location of current residence</a:t>
            </a:r>
            <a:r>
              <a:rPr lang="en-GB" dirty="0" smtClean="0"/>
              <a:t>?</a:t>
            </a:r>
          </a:p>
          <a:p>
            <a:r>
              <a:rPr lang="en-GB" dirty="0" smtClean="0"/>
              <a:t>Location during acquisition?</a:t>
            </a: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10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  <p:sp>
        <p:nvSpPr>
          <p:cNvPr id="10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 smtClean="0"/>
              <a:t>@</a:t>
            </a:r>
            <a:r>
              <a:rPr lang="en-GB" b="1" dirty="0" err="1" smtClean="0"/>
              <a:t>lovermob</a:t>
            </a:r>
            <a:endParaRPr lang="en-GB" b="1" dirty="0" smtClean="0"/>
          </a:p>
        </p:txBody>
      </p:sp>
    </p:spTree>
    <p:extLst>
      <p:ext uri="{BB962C8B-B14F-4D97-AF65-F5344CB8AC3E}">
        <p14:creationId xmlns:p14="http://schemas.microsoft.com/office/powerpoint/2010/main" val="4067865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Region – birthplace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hangingPunct="0">
              <a:buNone/>
            </a:pPr>
            <a:r>
              <a:rPr lang="en-GB" i="1" dirty="0"/>
              <a:t>My place of birth bears absolutely no relation to how I speak because I wasn’t brought up there; I was transported immediately somewhere else and brought up in a completely different place. But you wouldn’t know that from the form.</a:t>
            </a:r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 smtClean="0">
                <a:latin typeface="Gotham"/>
              </a:rPr>
              <a:t>@</a:t>
            </a:r>
            <a:r>
              <a:rPr lang="en-GB" dirty="0" err="1" smtClean="0">
                <a:latin typeface="Gotham"/>
              </a:rPr>
              <a:t>lovermob</a:t>
            </a:r>
            <a:endParaRPr lang="en-GB" dirty="0" smtClean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11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4758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Region – recording location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Recordings are not just made in the speakers’ home</a:t>
            </a:r>
          </a:p>
          <a:p>
            <a:r>
              <a:rPr lang="en-GB" dirty="0" smtClean="0"/>
              <a:t>Holidays, visiting friends/family </a:t>
            </a:r>
            <a:r>
              <a:rPr lang="en-GB" dirty="0" err="1" smtClean="0"/>
              <a:t>etc</a:t>
            </a:r>
            <a:r>
              <a:rPr lang="en-GB" dirty="0" smtClean="0"/>
              <a:t>…</a:t>
            </a:r>
          </a:p>
          <a:p>
            <a:r>
              <a:rPr lang="en-GB" dirty="0" smtClean="0"/>
              <a:t>Location of recording may have no sociolinguistic relationship to speaker</a:t>
            </a:r>
            <a:endParaRPr lang="en-GB" dirty="0"/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12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  <p:sp>
        <p:nvSpPr>
          <p:cNvPr id="10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 smtClean="0"/>
              <a:t>@</a:t>
            </a:r>
            <a:r>
              <a:rPr lang="en-GB" b="1" dirty="0" err="1" smtClean="0"/>
              <a:t>lovermob</a:t>
            </a:r>
            <a:endParaRPr lang="en-GB" b="1" dirty="0" smtClean="0"/>
          </a:p>
        </p:txBody>
      </p:sp>
    </p:spTree>
    <p:extLst>
      <p:ext uri="{BB962C8B-B14F-4D97-AF65-F5344CB8AC3E}">
        <p14:creationId xmlns:p14="http://schemas.microsoft.com/office/powerpoint/2010/main" val="2118557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Region – location of current residence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 smtClean="0"/>
              <a:t>Chambers (1992: 680): “dialect acquirers make most of the lexical replacements they will make in the first two years”</a:t>
            </a:r>
          </a:p>
          <a:p>
            <a:pPr marL="0" indent="0">
              <a:buNone/>
            </a:pPr>
            <a:endParaRPr lang="en-GB" b="1" dirty="0"/>
          </a:p>
          <a:p>
            <a:r>
              <a:rPr lang="en-GB" dirty="0" smtClean="0"/>
              <a:t>Unreliable – where is the line?</a:t>
            </a:r>
          </a:p>
          <a:p>
            <a:r>
              <a:rPr lang="en-GB" dirty="0" smtClean="0"/>
              <a:t>Temporary idiolect features – new relationships, friendships etc.</a:t>
            </a:r>
            <a:endParaRPr lang="en-GB" dirty="0"/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13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  <p:sp>
        <p:nvSpPr>
          <p:cNvPr id="10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 smtClean="0"/>
              <a:t>@</a:t>
            </a:r>
            <a:r>
              <a:rPr lang="en-GB" b="1" dirty="0" err="1" smtClean="0"/>
              <a:t>lovermob</a:t>
            </a:r>
            <a:endParaRPr lang="en-GB" b="1" dirty="0" smtClean="0"/>
          </a:p>
        </p:txBody>
      </p:sp>
    </p:spTree>
    <p:extLst>
      <p:ext uri="{BB962C8B-B14F-4D97-AF65-F5344CB8AC3E}">
        <p14:creationId xmlns:p14="http://schemas.microsoft.com/office/powerpoint/2010/main" val="1985365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Region – location during acquisition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 smtClean="0"/>
              <a:t>Stanford (2008: 567): even though childhood language acquisition takes place “in the midst of a highly variable input”, it is the time where “coherent linguistic identity” is formed</a:t>
            </a:r>
          </a:p>
          <a:p>
            <a:pPr marL="0" indent="0">
              <a:buNone/>
            </a:pPr>
            <a:endParaRPr lang="en-GB" b="1" dirty="0" smtClean="0"/>
          </a:p>
          <a:p>
            <a:pPr marL="0" indent="0">
              <a:buNone/>
            </a:pPr>
            <a:r>
              <a:rPr lang="en-GB" b="1" dirty="0" smtClean="0"/>
              <a:t>But…</a:t>
            </a:r>
            <a:endParaRPr lang="en-GB" b="1" dirty="0"/>
          </a:p>
          <a:p>
            <a:r>
              <a:rPr lang="en-GB" dirty="0" smtClean="0"/>
              <a:t>Like birthplace – people move around</a:t>
            </a:r>
          </a:p>
          <a:p>
            <a:r>
              <a:rPr lang="en-GB" dirty="0" smtClean="0"/>
              <a:t>Location </a:t>
            </a:r>
            <a:r>
              <a:rPr lang="en-GB" dirty="0"/>
              <a:t>≈</a:t>
            </a:r>
            <a:r>
              <a:rPr lang="en-GB" dirty="0" smtClean="0"/>
              <a:t> linguistic identity?</a:t>
            </a:r>
            <a:endParaRPr lang="en-GB" dirty="0"/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14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  <p:sp>
        <p:nvSpPr>
          <p:cNvPr id="10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 smtClean="0"/>
              <a:t>@</a:t>
            </a:r>
            <a:r>
              <a:rPr lang="en-GB" b="1" dirty="0" err="1" smtClean="0"/>
              <a:t>lovermob</a:t>
            </a:r>
            <a:endParaRPr lang="en-GB" b="1" dirty="0" smtClean="0"/>
          </a:p>
        </p:txBody>
      </p:sp>
    </p:spTree>
    <p:extLst>
      <p:ext uri="{BB962C8B-B14F-4D97-AF65-F5344CB8AC3E}">
        <p14:creationId xmlns:p14="http://schemas.microsoft.com/office/powerpoint/2010/main" val="3115660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Region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Purely objective metadata seems insufficient</a:t>
            </a:r>
          </a:p>
          <a:p>
            <a:r>
              <a:rPr lang="en-GB" dirty="0" smtClean="0"/>
              <a:t>Subjective metadata offers an imperfect solution:</a:t>
            </a:r>
          </a:p>
          <a:p>
            <a:pPr marL="0" indent="0">
              <a:buNone/>
            </a:pPr>
            <a:r>
              <a:rPr lang="en-GB" b="1" dirty="0" smtClean="0"/>
              <a:t>Self-reported dialect</a:t>
            </a:r>
          </a:p>
          <a:p>
            <a:r>
              <a:rPr lang="en-GB" dirty="0" smtClean="0"/>
              <a:t>British Library’s Evolving English </a:t>
            </a:r>
            <a:r>
              <a:rPr lang="en-GB" dirty="0" err="1" smtClean="0"/>
              <a:t>WordBank</a:t>
            </a:r>
            <a:r>
              <a:rPr lang="en-GB" dirty="0" smtClean="0"/>
              <a:t> (2011)</a:t>
            </a:r>
          </a:p>
          <a:p>
            <a:r>
              <a:rPr lang="en-GB" dirty="0" smtClean="0"/>
              <a:t>E.g. “Geordie” = north east England</a:t>
            </a:r>
          </a:p>
          <a:p>
            <a:endParaRPr lang="en-GB" dirty="0"/>
          </a:p>
          <a:p>
            <a:endParaRPr lang="en-GB" dirty="0" smtClean="0"/>
          </a:p>
          <a:p>
            <a:endParaRPr lang="en-GB" dirty="0" smtClean="0"/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15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  <p:sp>
        <p:nvSpPr>
          <p:cNvPr id="10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 smtClean="0"/>
              <a:t>@</a:t>
            </a:r>
            <a:r>
              <a:rPr lang="en-GB" b="1" dirty="0" err="1" smtClean="0"/>
              <a:t>lovermob</a:t>
            </a:r>
            <a:endParaRPr lang="en-GB" b="1" dirty="0" smtClean="0"/>
          </a:p>
        </p:txBody>
      </p:sp>
    </p:spTree>
    <p:extLst>
      <p:ext uri="{BB962C8B-B14F-4D97-AF65-F5344CB8AC3E}">
        <p14:creationId xmlns:p14="http://schemas.microsoft.com/office/powerpoint/2010/main" val="2700796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Self-reported dialect categorisation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i="1" dirty="0"/>
              <a:t>Central midlands, north-east midlands, midlands, south midlands, north-west midlands</a:t>
            </a:r>
            <a:r>
              <a:rPr lang="en-GB" i="1" dirty="0" smtClean="0"/>
              <a:t>…</a:t>
            </a:r>
            <a:endParaRPr lang="en-GB" dirty="0" smtClean="0"/>
          </a:p>
          <a:p>
            <a:endParaRPr lang="en-GB" dirty="0" smtClean="0"/>
          </a:p>
          <a:p>
            <a:r>
              <a:rPr lang="en-GB" i="1" dirty="0" smtClean="0"/>
              <a:t>“southern”</a:t>
            </a:r>
          </a:p>
          <a:p>
            <a:r>
              <a:rPr lang="en-GB" i="1" dirty="0" smtClean="0"/>
              <a:t>“normal with a </a:t>
            </a:r>
            <a:r>
              <a:rPr lang="en-GB" i="1" dirty="0" err="1" smtClean="0"/>
              <a:t>brummy</a:t>
            </a:r>
            <a:r>
              <a:rPr lang="en-GB" i="1" dirty="0" smtClean="0"/>
              <a:t> twang”</a:t>
            </a:r>
          </a:p>
          <a:p>
            <a:r>
              <a:rPr lang="en-GB" i="1" dirty="0" smtClean="0"/>
              <a:t>“mixed northern/</a:t>
            </a:r>
            <a:r>
              <a:rPr lang="en-GB" i="1" dirty="0" err="1" smtClean="0"/>
              <a:t>somerset</a:t>
            </a:r>
            <a:r>
              <a:rPr lang="en-GB" i="1" dirty="0" smtClean="0"/>
              <a:t>/</a:t>
            </a:r>
            <a:r>
              <a:rPr lang="en-GB" i="1" dirty="0" err="1" smtClean="0"/>
              <a:t>rp</a:t>
            </a:r>
            <a:r>
              <a:rPr lang="en-GB" i="1" dirty="0" smtClean="0"/>
              <a:t>”</a:t>
            </a: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16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  <p:sp>
        <p:nvSpPr>
          <p:cNvPr id="10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 smtClean="0"/>
              <a:t>@</a:t>
            </a:r>
            <a:r>
              <a:rPr lang="en-GB" b="1" dirty="0" err="1" smtClean="0"/>
              <a:t>lovermob</a:t>
            </a:r>
            <a:endParaRPr lang="en-GB" b="1" dirty="0" smtClean="0"/>
          </a:p>
        </p:txBody>
      </p:sp>
    </p:spTree>
    <p:extLst>
      <p:ext uri="{BB962C8B-B14F-4D97-AF65-F5344CB8AC3E}">
        <p14:creationId xmlns:p14="http://schemas.microsoft.com/office/powerpoint/2010/main" val="3433312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Dialect categorisation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828800"/>
          </a:xfrm>
        </p:spPr>
        <p:txBody>
          <a:bodyPr>
            <a:normAutofit fontScale="85000" lnSpcReduction="10000"/>
          </a:bodyPr>
          <a:lstStyle/>
          <a:p>
            <a:r>
              <a:rPr lang="en-GB" dirty="0" smtClean="0"/>
              <a:t>BNC1994: it’s a mess</a:t>
            </a:r>
          </a:p>
          <a:p>
            <a:r>
              <a:rPr lang="en-GB" dirty="0" smtClean="0"/>
              <a:t>Office for National Statistics’ scheme:</a:t>
            </a:r>
          </a:p>
          <a:p>
            <a:r>
              <a:rPr lang="en-GB" i="1" dirty="0" smtClean="0"/>
              <a:t>Nomenclature of Territorial Units for Statistics (NUTS)</a:t>
            </a:r>
          </a:p>
          <a:p>
            <a:r>
              <a:rPr lang="en-GB" dirty="0" smtClean="0"/>
              <a:t>Used in the census (ONS 2013)</a:t>
            </a:r>
          </a:p>
          <a:p>
            <a:endParaRPr lang="en-GB" dirty="0" smtClean="0"/>
          </a:p>
          <a:p>
            <a:endParaRPr lang="en-GB" dirty="0" smtClean="0"/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17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  <p:sp>
        <p:nvSpPr>
          <p:cNvPr id="10" name="Content Placeholder 2"/>
          <p:cNvSpPr txBox="1">
            <a:spLocks/>
          </p:cNvSpPr>
          <p:nvPr/>
        </p:nvSpPr>
        <p:spPr>
          <a:xfrm>
            <a:off x="801743" y="3861048"/>
            <a:ext cx="2880320" cy="2077018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dirty="0"/>
              <a:t>(1) North East</a:t>
            </a:r>
          </a:p>
          <a:p>
            <a:pPr marL="0" indent="0">
              <a:buNone/>
            </a:pPr>
            <a:r>
              <a:rPr lang="en-GB" dirty="0"/>
              <a:t>(2) North West</a:t>
            </a:r>
          </a:p>
          <a:p>
            <a:pPr marL="0" indent="0">
              <a:buNone/>
            </a:pPr>
            <a:r>
              <a:rPr lang="en-GB" dirty="0"/>
              <a:t>(3) Merseyside</a:t>
            </a:r>
          </a:p>
          <a:p>
            <a:pPr marL="0" indent="0">
              <a:buNone/>
            </a:pPr>
            <a:r>
              <a:rPr lang="en-GB" dirty="0"/>
              <a:t>(4) Yorkshire &amp; Humberside</a:t>
            </a:r>
          </a:p>
          <a:p>
            <a:pPr marL="0" indent="0">
              <a:buNone/>
            </a:pPr>
            <a:r>
              <a:rPr lang="en-GB" dirty="0"/>
              <a:t>(5) East Midlands</a:t>
            </a:r>
          </a:p>
          <a:p>
            <a:pPr marL="0" indent="0">
              <a:buNone/>
            </a:pPr>
            <a:r>
              <a:rPr lang="en-GB" dirty="0"/>
              <a:t>(6) West Midlands</a:t>
            </a:r>
          </a:p>
          <a:p>
            <a:pPr marL="0" indent="0">
              <a:buNone/>
            </a:pPr>
            <a:r>
              <a:rPr lang="en-GB" dirty="0"/>
              <a:t>(7) </a:t>
            </a:r>
            <a:r>
              <a:rPr lang="en-GB" dirty="0" smtClean="0"/>
              <a:t>Eastern</a:t>
            </a:r>
            <a:endParaRPr lang="en-GB" dirty="0"/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3995936" y="3861048"/>
            <a:ext cx="2880320" cy="1728192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dirty="0"/>
              <a:t>(8) London</a:t>
            </a:r>
          </a:p>
          <a:p>
            <a:pPr marL="0" indent="0">
              <a:buNone/>
            </a:pPr>
            <a:r>
              <a:rPr lang="en-GB" dirty="0"/>
              <a:t>(9) South East</a:t>
            </a:r>
          </a:p>
          <a:p>
            <a:pPr marL="0" indent="0">
              <a:buNone/>
            </a:pPr>
            <a:r>
              <a:rPr lang="en-GB" dirty="0"/>
              <a:t>(10) South West</a:t>
            </a:r>
          </a:p>
          <a:p>
            <a:pPr marL="0" indent="0">
              <a:buNone/>
            </a:pPr>
            <a:r>
              <a:rPr lang="en-GB" dirty="0"/>
              <a:t>(11) Wales</a:t>
            </a:r>
          </a:p>
          <a:p>
            <a:pPr marL="0" indent="0">
              <a:buNone/>
            </a:pPr>
            <a:r>
              <a:rPr lang="en-GB" dirty="0"/>
              <a:t>(12) Scotland</a:t>
            </a:r>
          </a:p>
          <a:p>
            <a:pPr marL="0" indent="0" hangingPunct="0">
              <a:buNone/>
            </a:pPr>
            <a:r>
              <a:rPr lang="en-GB" dirty="0"/>
              <a:t>(13) Northern Ireland  </a:t>
            </a:r>
          </a:p>
        </p:txBody>
      </p:sp>
      <p:sp>
        <p:nvSpPr>
          <p:cNvPr id="12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 smtClean="0"/>
              <a:t>@</a:t>
            </a:r>
            <a:r>
              <a:rPr lang="en-GB" b="1" dirty="0" err="1" smtClean="0"/>
              <a:t>lovermob</a:t>
            </a:r>
            <a:endParaRPr lang="en-GB" b="1" dirty="0" smtClean="0"/>
          </a:p>
        </p:txBody>
      </p:sp>
    </p:spTree>
    <p:extLst>
      <p:ext uri="{BB962C8B-B14F-4D97-AF65-F5344CB8AC3E}">
        <p14:creationId xmlns:p14="http://schemas.microsoft.com/office/powerpoint/2010/main" val="2536766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Dialect in the Spoken BNC2014</a:t>
            </a:r>
            <a:endParaRPr lang="en-GB" dirty="0"/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18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  <p:graphicFrame>
        <p:nvGraphicFramePr>
          <p:cNvPr id="10" name="Content Placeholder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98602362"/>
              </p:ext>
            </p:extLst>
          </p:nvPr>
        </p:nvGraphicFramePr>
        <p:xfrm>
          <a:off x="739771" y="1268760"/>
          <a:ext cx="5676900" cy="4274820"/>
        </p:xfrm>
        <a:graphic>
          <a:graphicData uri="http://schemas.openxmlformats.org/drawingml/2006/table">
            <a:tbl>
              <a:tblPr firstRow="1" firstCol="1" bandRow="1"/>
              <a:tblGrid>
                <a:gridCol w="8636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4224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5113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8796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(1) Global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(2) Country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(3) Supra-region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(4) Region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UK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England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North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North East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Yorkshire &amp; Humberside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North West (not Merseyside)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Merseyside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Midlands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East Midlands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West Midlands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South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Eastern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South West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South East (not London)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London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Scotland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Scotland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Scotland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Wales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Wales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Wales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Northern Ireland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Northern Ireland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Northern Ireland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Non-UK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Republic of Ireland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Republic of Ireland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Republic of Ireland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Other non-UK variety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Other non-UK variety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Other non-UK variety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Unspecified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Unspecified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Unspecified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Unspecified</a:t>
                      </a:r>
                      <a:endParaRPr lang="en-GB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649217" y="2708920"/>
            <a:ext cx="22431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Comparable with Spoken BNC1994 too!</a:t>
            </a:r>
            <a:endParaRPr lang="en-GB" dirty="0"/>
          </a:p>
        </p:txBody>
      </p:sp>
      <p:sp>
        <p:nvSpPr>
          <p:cNvPr id="11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 smtClean="0"/>
              <a:t>@</a:t>
            </a:r>
            <a:r>
              <a:rPr lang="en-GB" b="1" dirty="0" err="1" smtClean="0"/>
              <a:t>lovermob</a:t>
            </a:r>
            <a:endParaRPr lang="en-GB" b="1" dirty="0" smtClean="0"/>
          </a:p>
        </p:txBody>
      </p:sp>
    </p:spTree>
    <p:extLst>
      <p:ext uri="{BB962C8B-B14F-4D97-AF65-F5344CB8AC3E}">
        <p14:creationId xmlns:p14="http://schemas.microsoft.com/office/powerpoint/2010/main" val="421276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“Geordie”</a:t>
            </a:r>
            <a:endParaRPr lang="en-GB" dirty="0"/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19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  <p:graphicFrame>
        <p:nvGraphicFramePr>
          <p:cNvPr id="10" name="Content Placeholder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66285771"/>
              </p:ext>
            </p:extLst>
          </p:nvPr>
        </p:nvGraphicFramePr>
        <p:xfrm>
          <a:off x="739771" y="1268760"/>
          <a:ext cx="5676900" cy="4274820"/>
        </p:xfrm>
        <a:graphic>
          <a:graphicData uri="http://schemas.openxmlformats.org/drawingml/2006/table">
            <a:tbl>
              <a:tblPr firstRow="1" firstCol="1" bandRow="1"/>
              <a:tblGrid>
                <a:gridCol w="8636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4224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5113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8796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(1) Global</a:t>
                      </a:r>
                      <a:endParaRPr lang="en-GB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(2) Country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(3) Supra-region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(4) Region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UK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England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North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North East</a:t>
                      </a:r>
                      <a:endParaRPr lang="en-GB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Yorkshire &amp; Humberside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North West (not Merseyside)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Merseyside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Midlands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East Midlands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West Midlands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South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Eastern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South West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South East (not London)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London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Scotland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Scotland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Scotland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Wales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Wales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Wales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Northern Ireland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Northern Ireland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Northern Ireland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Non-UK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Republic of Ireland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Republic of Ireland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Republic of Ireland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Other non-UK variety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Other non-UK variety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Other non-UK variety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Unspecified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Unspecified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Unspecified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Unspecified</a:t>
                      </a:r>
                      <a:endParaRPr lang="en-GB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</a:tbl>
          </a:graphicData>
        </a:graphic>
      </p:graphicFrame>
      <p:sp>
        <p:nvSpPr>
          <p:cNvPr id="11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 smtClean="0"/>
              <a:t>@</a:t>
            </a:r>
            <a:r>
              <a:rPr lang="en-GB" b="1" dirty="0" err="1" smtClean="0"/>
              <a:t>lovermob</a:t>
            </a:r>
            <a:endParaRPr lang="en-GB" b="1" dirty="0" smtClean="0"/>
          </a:p>
        </p:txBody>
      </p:sp>
    </p:spTree>
    <p:extLst>
      <p:ext uri="{BB962C8B-B14F-4D97-AF65-F5344CB8AC3E}">
        <p14:creationId xmlns:p14="http://schemas.microsoft.com/office/powerpoint/2010/main" val="755875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“Southern”</a:t>
            </a:r>
            <a:endParaRPr lang="en-GB" dirty="0"/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20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  <p:graphicFrame>
        <p:nvGraphicFramePr>
          <p:cNvPr id="10" name="Content Placeholder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07777947"/>
              </p:ext>
            </p:extLst>
          </p:nvPr>
        </p:nvGraphicFramePr>
        <p:xfrm>
          <a:off x="739771" y="1268760"/>
          <a:ext cx="5676900" cy="4274820"/>
        </p:xfrm>
        <a:graphic>
          <a:graphicData uri="http://schemas.openxmlformats.org/drawingml/2006/table">
            <a:tbl>
              <a:tblPr firstRow="1" firstCol="1" bandRow="1"/>
              <a:tblGrid>
                <a:gridCol w="8636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4224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5113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8796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(1) Global</a:t>
                      </a:r>
                      <a:endParaRPr lang="en-GB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(2) Country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(3) Supra-region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(4) Region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UK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England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North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North East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Yorkshire &amp; Humberside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North West (not Merseyside)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Merseyside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Midlands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East Midlands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West Midlands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South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Eastern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South West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South East (not London)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London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Scotland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Scotland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Scotland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Wales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Wales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Wales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Northern Ireland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Northern Ireland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Northern Ireland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Non-UK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Republic of Ireland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Republic of Ireland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Republic of Ireland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Other non-UK variety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Other non-UK variety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Other non-UK variety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Unspecified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Unspecified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Unspecified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Unspecified</a:t>
                      </a:r>
                      <a:endParaRPr lang="en-GB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</a:tbl>
          </a:graphicData>
        </a:graphic>
      </p:graphicFrame>
      <p:sp>
        <p:nvSpPr>
          <p:cNvPr id="11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 smtClean="0"/>
              <a:t>@</a:t>
            </a:r>
            <a:r>
              <a:rPr lang="en-GB" b="1" dirty="0" err="1" smtClean="0"/>
              <a:t>lovermob</a:t>
            </a:r>
            <a:endParaRPr lang="en-GB" b="1" dirty="0" smtClean="0"/>
          </a:p>
        </p:txBody>
      </p:sp>
    </p:spTree>
    <p:extLst>
      <p:ext uri="{BB962C8B-B14F-4D97-AF65-F5344CB8AC3E}">
        <p14:creationId xmlns:p14="http://schemas.microsoft.com/office/powerpoint/2010/main" val="776863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“Normal with a </a:t>
            </a:r>
            <a:r>
              <a:rPr lang="en-GB" dirty="0" err="1" smtClean="0"/>
              <a:t>brummy</a:t>
            </a:r>
            <a:r>
              <a:rPr lang="en-GB" dirty="0" smtClean="0"/>
              <a:t> twang”</a:t>
            </a:r>
            <a:endParaRPr lang="en-GB" dirty="0"/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21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  <p:graphicFrame>
        <p:nvGraphicFramePr>
          <p:cNvPr id="10" name="Content Placeholder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90294024"/>
              </p:ext>
            </p:extLst>
          </p:nvPr>
        </p:nvGraphicFramePr>
        <p:xfrm>
          <a:off x="739771" y="1268760"/>
          <a:ext cx="5676900" cy="4274820"/>
        </p:xfrm>
        <a:graphic>
          <a:graphicData uri="http://schemas.openxmlformats.org/drawingml/2006/table">
            <a:tbl>
              <a:tblPr firstRow="1" firstCol="1" bandRow="1"/>
              <a:tblGrid>
                <a:gridCol w="8636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4224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5113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8796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(1) Global</a:t>
                      </a:r>
                      <a:endParaRPr lang="en-GB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(2) Country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(3) Supra-region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(4) Region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UK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England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North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North East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Yorkshire &amp; Humberside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North West (not Merseyside)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Merseyside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Midlands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East Midlands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West Midlands</a:t>
                      </a:r>
                      <a:endParaRPr lang="en-GB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South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Eastern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South West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South East (not London)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London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Scotland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Scotland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Scotland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Wales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Wales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Wales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Northern Ireland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Northern Ireland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Northern Ireland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Non-UK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Republic of Ireland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Republic of Ireland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Republic of Ireland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Other non-UK variety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Other non-UK variety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Other non-UK variety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Unspecified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Unspecified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Unspecified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Unspecified</a:t>
                      </a:r>
                      <a:endParaRPr lang="en-GB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</a:tbl>
          </a:graphicData>
        </a:graphic>
      </p:graphicFrame>
      <p:sp>
        <p:nvSpPr>
          <p:cNvPr id="11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 smtClean="0"/>
              <a:t>@</a:t>
            </a:r>
            <a:r>
              <a:rPr lang="en-GB" b="1" dirty="0" err="1" smtClean="0"/>
              <a:t>lovermob</a:t>
            </a:r>
            <a:endParaRPr lang="en-GB" b="1" dirty="0" smtClean="0"/>
          </a:p>
        </p:txBody>
      </p:sp>
    </p:spTree>
    <p:extLst>
      <p:ext uri="{BB962C8B-B14F-4D97-AF65-F5344CB8AC3E}">
        <p14:creationId xmlns:p14="http://schemas.microsoft.com/office/powerpoint/2010/main" val="1456812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“Mixed northern/</a:t>
            </a:r>
            <a:r>
              <a:rPr lang="en-GB" dirty="0" err="1" smtClean="0"/>
              <a:t>somerset</a:t>
            </a:r>
            <a:r>
              <a:rPr lang="en-GB" dirty="0" smtClean="0"/>
              <a:t>/</a:t>
            </a:r>
            <a:r>
              <a:rPr lang="en-GB" dirty="0" err="1" smtClean="0"/>
              <a:t>rp</a:t>
            </a:r>
            <a:r>
              <a:rPr lang="en-GB" dirty="0" smtClean="0"/>
              <a:t>”</a:t>
            </a:r>
            <a:endParaRPr lang="en-GB" dirty="0"/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22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  <p:graphicFrame>
        <p:nvGraphicFramePr>
          <p:cNvPr id="10" name="Content Placeholder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72720820"/>
              </p:ext>
            </p:extLst>
          </p:nvPr>
        </p:nvGraphicFramePr>
        <p:xfrm>
          <a:off x="739771" y="1268760"/>
          <a:ext cx="5676900" cy="4274820"/>
        </p:xfrm>
        <a:graphic>
          <a:graphicData uri="http://schemas.openxmlformats.org/drawingml/2006/table">
            <a:tbl>
              <a:tblPr firstRow="1" firstCol="1" bandRow="1"/>
              <a:tblGrid>
                <a:gridCol w="8636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4224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5113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8796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(1) Global</a:t>
                      </a:r>
                      <a:endParaRPr lang="en-GB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(2) Country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(3) Supra-region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(4) Region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UK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England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North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North East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Yorkshire &amp; Humberside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North West (not Merseyside)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Merseyside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Midlands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East Midlands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West Midlands</a:t>
                      </a:r>
                      <a:endParaRPr lang="en-GB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South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Eastern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South West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South East (not London)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London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Scotland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Scotland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Scotland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Wales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Wales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Wales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Northern Ireland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Northern Ireland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Northern Ireland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Non-UK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Republic of Ireland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Republic of Ireland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Republic of Ireland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Other non-UK variety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Other non-UK variety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Other non-UK variety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Unspecified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Unspecified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Unspecified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Unspecified</a:t>
                      </a:r>
                      <a:endParaRPr lang="en-GB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</a:tbl>
          </a:graphicData>
        </a:graphic>
      </p:graphicFrame>
      <p:sp>
        <p:nvSpPr>
          <p:cNvPr id="11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 smtClean="0"/>
              <a:t>@</a:t>
            </a:r>
            <a:r>
              <a:rPr lang="en-GB" b="1" dirty="0" err="1" smtClean="0"/>
              <a:t>lovermob</a:t>
            </a:r>
            <a:endParaRPr lang="en-GB" b="1" dirty="0" smtClean="0"/>
          </a:p>
        </p:txBody>
      </p:sp>
    </p:spTree>
    <p:extLst>
      <p:ext uri="{BB962C8B-B14F-4D97-AF65-F5344CB8AC3E}">
        <p14:creationId xmlns:p14="http://schemas.microsoft.com/office/powerpoint/2010/main" val="3769242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7283152" cy="1143000"/>
          </a:xfrm>
        </p:spPr>
        <p:txBody>
          <a:bodyPr>
            <a:normAutofit/>
          </a:bodyPr>
          <a:lstStyle/>
          <a:p>
            <a:r>
              <a:rPr lang="en-GB" sz="2800" dirty="0" smtClean="0"/>
              <a:t>“Accent – General American; dialect – British English”, or “American/British”</a:t>
            </a:r>
            <a:endParaRPr lang="en-GB" sz="2800" dirty="0"/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23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  <p:graphicFrame>
        <p:nvGraphicFramePr>
          <p:cNvPr id="10" name="Content Placeholder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23043285"/>
              </p:ext>
            </p:extLst>
          </p:nvPr>
        </p:nvGraphicFramePr>
        <p:xfrm>
          <a:off x="739771" y="1268760"/>
          <a:ext cx="5676900" cy="4274820"/>
        </p:xfrm>
        <a:graphic>
          <a:graphicData uri="http://schemas.openxmlformats.org/drawingml/2006/table">
            <a:tbl>
              <a:tblPr firstRow="1" firstCol="1" bandRow="1"/>
              <a:tblGrid>
                <a:gridCol w="8636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4224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5113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8796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(1) Global</a:t>
                      </a:r>
                      <a:endParaRPr lang="en-GB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(2) Country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(3) Supra-region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(4) Region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UK</a:t>
                      </a:r>
                      <a:endParaRPr lang="en-GB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England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North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North East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Yorkshire &amp; Humberside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North West (not Merseyside)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Merseyside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Midlands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East Midlands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West Midlands</a:t>
                      </a:r>
                      <a:endParaRPr lang="en-GB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South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Eastern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South West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South East (not London)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London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Scotland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Scotland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Scotland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Wales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Wales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Wales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Northern Ireland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Northern Ireland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Northern Ireland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Non-UK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Republic of Ireland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Republic of Ireland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Republic of Ireland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Other non-UK variety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Other non-UK variety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Other non-UK variety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Unspecified</a:t>
                      </a:r>
                      <a:endParaRPr lang="en-GB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Unspecified</a:t>
                      </a:r>
                      <a:endParaRPr lang="en-GB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Unspecified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Unspecified</a:t>
                      </a:r>
                      <a:endParaRPr lang="en-GB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</a:tbl>
          </a:graphicData>
        </a:graphic>
      </p:graphicFrame>
      <p:sp>
        <p:nvSpPr>
          <p:cNvPr id="11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 smtClean="0"/>
              <a:t>@</a:t>
            </a:r>
            <a:r>
              <a:rPr lang="en-GB" b="1" dirty="0" err="1" smtClean="0"/>
              <a:t>lovermob</a:t>
            </a:r>
            <a:endParaRPr lang="en-GB" b="1" dirty="0" smtClean="0"/>
          </a:p>
        </p:txBody>
      </p:sp>
    </p:spTree>
    <p:extLst>
      <p:ext uri="{BB962C8B-B14F-4D97-AF65-F5344CB8AC3E}">
        <p14:creationId xmlns:p14="http://schemas.microsoft.com/office/powerpoint/2010/main" val="3541876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Dialect in the Spoken BNC2014</a:t>
            </a:r>
            <a:endParaRPr lang="en-GB" dirty="0"/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24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44" t="30884" r="36067" b="47907"/>
          <a:stretch/>
        </p:blipFill>
        <p:spPr bwMode="auto">
          <a:xfrm>
            <a:off x="922372" y="1196752"/>
            <a:ext cx="6584269" cy="2004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81" t="51854" r="51160" b="21112"/>
          <a:stretch/>
        </p:blipFill>
        <p:spPr bwMode="auto">
          <a:xfrm>
            <a:off x="993983" y="3068960"/>
            <a:ext cx="6512659" cy="2555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 smtClean="0"/>
              <a:t>@</a:t>
            </a:r>
            <a:r>
              <a:rPr lang="en-GB" b="1" dirty="0" err="1" smtClean="0"/>
              <a:t>lovermob</a:t>
            </a:r>
            <a:endParaRPr lang="en-GB" b="1" dirty="0" smtClean="0"/>
          </a:p>
        </p:txBody>
      </p:sp>
    </p:spTree>
    <p:extLst>
      <p:ext uri="{BB962C8B-B14F-4D97-AF65-F5344CB8AC3E}">
        <p14:creationId xmlns:p14="http://schemas.microsoft.com/office/powerpoint/2010/main" val="1067554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Evaluating this approach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 smtClean="0"/>
              <a:t>Montgomery (2012) – we aren’t very good at judging dialect boundaries reliably – perceptual dialectology</a:t>
            </a:r>
          </a:p>
          <a:p>
            <a:pPr lvl="1"/>
            <a:r>
              <a:rPr lang="en-GB" dirty="0" smtClean="0"/>
              <a:t>One speaker’s “southern” might be another speaker’s “midlands”</a:t>
            </a:r>
          </a:p>
          <a:p>
            <a:r>
              <a:rPr lang="en-GB" dirty="0" smtClean="0"/>
              <a:t>Requires some inference – i.e. a subjective metadata set</a:t>
            </a:r>
          </a:p>
          <a:p>
            <a:r>
              <a:rPr lang="en-GB" dirty="0" smtClean="0"/>
              <a:t>Contradictions in speaker reports</a:t>
            </a:r>
          </a:p>
          <a:p>
            <a:pPr marL="0" indent="0">
              <a:buNone/>
            </a:pPr>
            <a:r>
              <a:rPr lang="en-GB" b="1" dirty="0" smtClean="0"/>
              <a:t>But…</a:t>
            </a:r>
          </a:p>
          <a:p>
            <a:r>
              <a:rPr lang="en-GB" dirty="0" smtClean="0"/>
              <a:t>More reliable method than BNC1994 – speak for yourself!</a:t>
            </a:r>
          </a:p>
          <a:p>
            <a:r>
              <a:rPr lang="en-GB" dirty="0" smtClean="0"/>
              <a:t>The best we can get for a top-down scheme</a:t>
            </a:r>
          </a:p>
          <a:p>
            <a:endParaRPr lang="en-GB" dirty="0" smtClean="0"/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25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  <p:sp>
        <p:nvSpPr>
          <p:cNvPr id="10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 smtClean="0"/>
              <a:t>@</a:t>
            </a:r>
            <a:r>
              <a:rPr lang="en-GB" b="1" dirty="0" err="1" smtClean="0"/>
              <a:t>lovermob</a:t>
            </a:r>
            <a:endParaRPr lang="en-GB" b="1" dirty="0" smtClean="0"/>
          </a:p>
        </p:txBody>
      </p:sp>
    </p:spTree>
    <p:extLst>
      <p:ext uri="{BB962C8B-B14F-4D97-AF65-F5344CB8AC3E}">
        <p14:creationId xmlns:p14="http://schemas.microsoft.com/office/powerpoint/2010/main" val="3497742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Regional distribution so far</a:t>
            </a:r>
            <a:endParaRPr lang="en-GB" dirty="0"/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26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  <p:graphicFrame>
        <p:nvGraphicFramePr>
          <p:cNvPr id="10" name="Content Placeholder 9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 smtClean="0"/>
              <a:t>@</a:t>
            </a:r>
            <a:r>
              <a:rPr lang="en-GB" b="1" dirty="0" err="1" smtClean="0"/>
              <a:t>lovermob</a:t>
            </a:r>
            <a:endParaRPr lang="en-GB" b="1" dirty="0" smtClean="0"/>
          </a:p>
        </p:txBody>
      </p:sp>
    </p:spTree>
    <p:extLst>
      <p:ext uri="{BB962C8B-B14F-4D97-AF65-F5344CB8AC3E}">
        <p14:creationId xmlns:p14="http://schemas.microsoft.com/office/powerpoint/2010/main" val="2470800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Socio-economic status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Assumption: to </a:t>
            </a:r>
            <a:r>
              <a:rPr lang="en-GB" b="1" dirty="0" smtClean="0"/>
              <a:t>rank</a:t>
            </a:r>
            <a:r>
              <a:rPr lang="en-GB" dirty="0" smtClean="0"/>
              <a:t> according to socio-economic </a:t>
            </a:r>
            <a:r>
              <a:rPr lang="en-GB" b="1" dirty="0" smtClean="0"/>
              <a:t>status</a:t>
            </a:r>
            <a:r>
              <a:rPr lang="en-GB" dirty="0" smtClean="0"/>
              <a:t> = ordinal</a:t>
            </a:r>
          </a:p>
          <a:p>
            <a:r>
              <a:rPr lang="en-GB" dirty="0" smtClean="0"/>
              <a:t>My aim: encourage nominal use and allow data to do the talking (pun intended)</a:t>
            </a:r>
            <a:endParaRPr lang="en-GB" dirty="0"/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27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  <p:sp>
        <p:nvSpPr>
          <p:cNvPr id="10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 smtClean="0"/>
              <a:t>@</a:t>
            </a:r>
            <a:r>
              <a:rPr lang="en-GB" b="1" dirty="0" err="1" smtClean="0"/>
              <a:t>lovermob</a:t>
            </a:r>
            <a:endParaRPr lang="en-GB" b="1" dirty="0" smtClean="0"/>
          </a:p>
        </p:txBody>
      </p:sp>
    </p:spTree>
    <p:extLst>
      <p:ext uri="{BB962C8B-B14F-4D97-AF65-F5344CB8AC3E}">
        <p14:creationId xmlns:p14="http://schemas.microsoft.com/office/powerpoint/2010/main" val="2127724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BNC1994: Social Grade</a:t>
            </a:r>
            <a:endParaRPr lang="en-GB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17749674"/>
              </p:ext>
            </p:extLst>
          </p:nvPr>
        </p:nvGraphicFramePr>
        <p:xfrm>
          <a:off x="546664" y="1297571"/>
          <a:ext cx="7265695" cy="4291668"/>
        </p:xfrm>
        <a:graphic>
          <a:graphicData uri="http://schemas.openxmlformats.org/drawingml/2006/table">
            <a:tbl>
              <a:tblPr firstRow="1" firstCol="1" bandRow="1"/>
              <a:tblGrid>
                <a:gridCol w="66452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60116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476852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Code</a:t>
                      </a:r>
                      <a:endParaRPr lang="en-GB" sz="16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Description</a:t>
                      </a:r>
                      <a:endParaRPr lang="en-GB" sz="16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76852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A</a:t>
                      </a:r>
                      <a:endParaRPr lang="en-GB" sz="16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Higher managerial, administrative and professional</a:t>
                      </a:r>
                      <a:endParaRPr lang="en-GB" sz="16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76852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B</a:t>
                      </a:r>
                      <a:endParaRPr lang="en-GB" sz="16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Intermediate managerial, administrative and professional</a:t>
                      </a:r>
                      <a:endParaRPr lang="en-GB" sz="16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953704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C1</a:t>
                      </a:r>
                      <a:endParaRPr lang="en-GB" sz="16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Supervisory, clerical and junior managerial, administrative and professional</a:t>
                      </a:r>
                      <a:endParaRPr lang="en-GB" sz="16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76852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C2</a:t>
                      </a:r>
                      <a:endParaRPr lang="en-GB" sz="16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Skilled manual workers</a:t>
                      </a:r>
                      <a:endParaRPr lang="en-GB" sz="16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76852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D</a:t>
                      </a:r>
                      <a:endParaRPr lang="en-GB" sz="16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Semi-skilled and unskilled manual workers</a:t>
                      </a:r>
                      <a:endParaRPr lang="en-GB" sz="16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953704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E</a:t>
                      </a:r>
                      <a:endParaRPr lang="en-GB" sz="16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State pensioners, casual and lowest grade workers, unemployed with state benefits only</a:t>
                      </a:r>
                      <a:endParaRPr lang="en-GB" sz="16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28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46665" y="5872808"/>
            <a:ext cx="12236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(NRS 2014)</a:t>
            </a:r>
            <a:endParaRPr lang="en-GB" dirty="0"/>
          </a:p>
        </p:txBody>
      </p:sp>
      <p:sp>
        <p:nvSpPr>
          <p:cNvPr id="11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 smtClean="0"/>
              <a:t>@</a:t>
            </a:r>
            <a:r>
              <a:rPr lang="en-GB" b="1" dirty="0" err="1" smtClean="0"/>
              <a:t>lovermob</a:t>
            </a:r>
            <a:endParaRPr lang="en-GB" b="1" dirty="0" smtClean="0"/>
          </a:p>
        </p:txBody>
      </p:sp>
    </p:spTree>
    <p:extLst>
      <p:ext uri="{BB962C8B-B14F-4D97-AF65-F5344CB8AC3E}">
        <p14:creationId xmlns:p14="http://schemas.microsoft.com/office/powerpoint/2010/main" val="983743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99176" cy="1143000"/>
          </a:xfrm>
        </p:spPr>
        <p:txBody>
          <a:bodyPr>
            <a:normAutofit fontScale="90000"/>
          </a:bodyPr>
          <a:lstStyle/>
          <a:p>
            <a:r>
              <a:rPr lang="en-GB" dirty="0"/>
              <a:t>Social Class based on Occupation (SC)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4149080"/>
            <a:ext cx="8229600" cy="1614600"/>
          </a:xfrm>
        </p:spPr>
        <p:txBody>
          <a:bodyPr>
            <a:normAutofit fontScale="85000" lnSpcReduction="20000"/>
          </a:bodyPr>
          <a:lstStyle/>
          <a:p>
            <a:r>
              <a:rPr lang="en-GB" dirty="0" smtClean="0"/>
              <a:t>Government scheme 1913-2001 (</a:t>
            </a:r>
            <a:r>
              <a:rPr lang="en-GB" dirty="0" err="1" smtClean="0"/>
              <a:t>Stuchbury</a:t>
            </a:r>
            <a:r>
              <a:rPr lang="en-GB" dirty="0" smtClean="0"/>
              <a:t> 2013)</a:t>
            </a:r>
          </a:p>
          <a:p>
            <a:r>
              <a:rPr lang="en-GB" dirty="0" smtClean="0"/>
              <a:t>Only applicable to those with an occupation</a:t>
            </a:r>
          </a:p>
          <a:p>
            <a:r>
              <a:rPr lang="en-GB" dirty="0" smtClean="0"/>
              <a:t>“A hierarchy in relation to social standing or occupational skill” (Rose &amp; </a:t>
            </a:r>
            <a:r>
              <a:rPr lang="en-GB" dirty="0" err="1" smtClean="0"/>
              <a:t>Pevalin</a:t>
            </a:r>
            <a:r>
              <a:rPr lang="en-GB" dirty="0" smtClean="0"/>
              <a:t> 2005: 10)</a:t>
            </a: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29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3863028"/>
              </p:ext>
            </p:extLst>
          </p:nvPr>
        </p:nvGraphicFramePr>
        <p:xfrm>
          <a:off x="1737102" y="1412776"/>
          <a:ext cx="5760640" cy="2486008"/>
        </p:xfrm>
        <a:graphic>
          <a:graphicData uri="http://schemas.openxmlformats.org/drawingml/2006/table">
            <a:tbl>
              <a:tblPr firstRow="1" firstCol="1" bandRow="1"/>
              <a:tblGrid>
                <a:gridCol w="147769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28294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700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Social classes</a:t>
                      </a:r>
                      <a:endParaRPr lang="en-GB" sz="1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 </a:t>
                      </a:r>
                      <a:endParaRPr lang="en-GB" sz="18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700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I</a:t>
                      </a:r>
                      <a:endParaRPr lang="en-GB" sz="18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Professional occupations</a:t>
                      </a:r>
                      <a:endParaRPr lang="en-GB" sz="18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932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 II</a:t>
                      </a:r>
                      <a:endParaRPr lang="en-GB" sz="1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Managerial </a:t>
                      </a:r>
                      <a:r>
                        <a:rPr lang="en-GB" sz="18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and technical occupations</a:t>
                      </a:r>
                      <a:endParaRPr lang="en-GB" sz="1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700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 III N</a:t>
                      </a:r>
                      <a:endParaRPr lang="en-GB" sz="18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Skilled non-manual occupations</a:t>
                      </a:r>
                      <a:endParaRPr lang="en-GB" sz="18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700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 III M</a:t>
                      </a:r>
                      <a:endParaRPr lang="en-GB" sz="18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Skilled manual occupations</a:t>
                      </a:r>
                      <a:endParaRPr lang="en-GB" sz="18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700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 IV</a:t>
                      </a:r>
                      <a:endParaRPr lang="en-GB" sz="18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Partly-skilled occupations</a:t>
                      </a:r>
                      <a:endParaRPr lang="en-GB" sz="18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700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 V</a:t>
                      </a:r>
                      <a:endParaRPr lang="en-GB" sz="18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Unskilled occupations</a:t>
                      </a:r>
                      <a:endParaRPr lang="en-GB" sz="1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sp>
        <p:nvSpPr>
          <p:cNvPr id="10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 smtClean="0"/>
              <a:t>@</a:t>
            </a:r>
            <a:r>
              <a:rPr lang="en-GB" b="1" dirty="0" err="1" smtClean="0"/>
              <a:t>lovermob</a:t>
            </a:r>
            <a:endParaRPr lang="en-GB" b="1" dirty="0" smtClean="0"/>
          </a:p>
        </p:txBody>
      </p:sp>
    </p:spTree>
    <p:extLst>
      <p:ext uri="{BB962C8B-B14F-4D97-AF65-F5344CB8AC3E}">
        <p14:creationId xmlns:p14="http://schemas.microsoft.com/office/powerpoint/2010/main" val="3214646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99176" cy="1143000"/>
          </a:xfrm>
        </p:spPr>
        <p:txBody>
          <a:bodyPr>
            <a:normAutofit/>
          </a:bodyPr>
          <a:lstStyle/>
          <a:p>
            <a:r>
              <a:rPr lang="en-GB" dirty="0" smtClean="0"/>
              <a:t>Socio-economic group (SEG)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4478455"/>
            <a:ext cx="8229600" cy="1614600"/>
          </a:xfrm>
        </p:spPr>
        <p:txBody>
          <a:bodyPr>
            <a:normAutofit fontScale="85000" lnSpcReduction="10000"/>
          </a:bodyPr>
          <a:lstStyle/>
          <a:p>
            <a:r>
              <a:rPr lang="en-GB" dirty="0" smtClean="0"/>
              <a:t>Government scheme 1951-2001 (</a:t>
            </a:r>
            <a:r>
              <a:rPr lang="en-GB" dirty="0" err="1" smtClean="0"/>
              <a:t>Stuchbury</a:t>
            </a:r>
            <a:r>
              <a:rPr lang="en-GB" dirty="0" smtClean="0"/>
              <a:t> 2013)</a:t>
            </a:r>
          </a:p>
          <a:p>
            <a:r>
              <a:rPr lang="en-GB" dirty="0"/>
              <a:t>Not </a:t>
            </a:r>
            <a:r>
              <a:rPr lang="en-GB" dirty="0" err="1"/>
              <a:t>ordinally</a:t>
            </a:r>
            <a:r>
              <a:rPr lang="en-GB" dirty="0"/>
              <a:t> ranked (</a:t>
            </a:r>
            <a:r>
              <a:rPr lang="en-GB" dirty="0" err="1"/>
              <a:t>Stuchbury</a:t>
            </a:r>
            <a:r>
              <a:rPr lang="en-GB" dirty="0"/>
              <a:t> 2013</a:t>
            </a:r>
            <a:r>
              <a:rPr lang="en-GB" dirty="0" smtClean="0"/>
              <a:t>)</a:t>
            </a:r>
          </a:p>
          <a:p>
            <a:r>
              <a:rPr lang="en-GB" dirty="0" smtClean="0"/>
              <a:t>Again, only applicable to those with an occupation</a:t>
            </a: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30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0533277"/>
              </p:ext>
            </p:extLst>
          </p:nvPr>
        </p:nvGraphicFramePr>
        <p:xfrm>
          <a:off x="395536" y="1412776"/>
          <a:ext cx="5062119" cy="2742949"/>
        </p:xfrm>
        <a:graphic>
          <a:graphicData uri="http://schemas.openxmlformats.org/drawingml/2006/table">
            <a:tbl>
              <a:tblPr firstRow="1" firstCol="1" bandRow="1"/>
              <a:tblGrid>
                <a:gridCol w="72008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34203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935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 Socio-economic categories</a:t>
                      </a:r>
                      <a:endParaRPr lang="en-GB" sz="1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168" marR="641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 </a:t>
                      </a:r>
                      <a:endParaRPr lang="en-GB" sz="1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168" marR="641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96781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1.1</a:t>
                      </a:r>
                      <a:endParaRPr lang="en-GB" sz="1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168" marR="641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Employers in industry, commerce, etc. - large establishments</a:t>
                      </a:r>
                      <a:endParaRPr lang="en-GB" sz="1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168" marR="641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93562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1.2</a:t>
                      </a:r>
                      <a:endParaRPr lang="en-GB" sz="1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168" marR="641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Managers in central and local government, industry, commerce, etc. - large establishments</a:t>
                      </a:r>
                      <a:endParaRPr lang="en-GB" sz="1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168" marR="641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96781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2.1</a:t>
                      </a:r>
                      <a:endParaRPr lang="en-GB" sz="1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168" marR="641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Employers in industry, commerce, etc. - small establishments</a:t>
                      </a:r>
                      <a:endParaRPr lang="en-GB" sz="1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168" marR="641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96781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2.2</a:t>
                      </a:r>
                      <a:endParaRPr lang="en-GB" sz="1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168" marR="641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Managers in industry, commerce, etc. - small establishments</a:t>
                      </a:r>
                      <a:endParaRPr lang="en-GB" sz="1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168" marR="641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96781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3</a:t>
                      </a:r>
                      <a:endParaRPr lang="en-GB" sz="1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168" marR="641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Professional workers - self-employed</a:t>
                      </a:r>
                      <a:endParaRPr lang="en-GB" sz="1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168" marR="641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96781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4</a:t>
                      </a:r>
                      <a:endParaRPr lang="en-GB" sz="1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168" marR="641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 Professional workers - employees</a:t>
                      </a:r>
                      <a:endParaRPr lang="en-GB" sz="1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168" marR="641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96781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5.1</a:t>
                      </a:r>
                      <a:endParaRPr lang="en-GB" sz="1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168" marR="641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 Ancillary workers and artists</a:t>
                      </a:r>
                      <a:endParaRPr lang="en-GB" sz="1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168" marR="641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196781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5.2</a:t>
                      </a:r>
                      <a:endParaRPr lang="en-GB" sz="1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168" marR="641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Foremen and supervisors - non-manual</a:t>
                      </a:r>
                      <a:endParaRPr lang="en-GB" sz="1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168" marR="641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196781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6</a:t>
                      </a:r>
                      <a:endParaRPr lang="en-GB" sz="1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168" marR="641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Junior non-manual workers</a:t>
                      </a:r>
                      <a:endParaRPr lang="en-GB" sz="1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168" marR="641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196781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7</a:t>
                      </a:r>
                      <a:endParaRPr lang="en-GB" sz="1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168" marR="641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Personal service workers</a:t>
                      </a:r>
                      <a:endParaRPr lang="en-GB" sz="1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168" marR="641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5324344"/>
              </p:ext>
            </p:extLst>
          </p:nvPr>
        </p:nvGraphicFramePr>
        <p:xfrm>
          <a:off x="5508104" y="1988840"/>
          <a:ext cx="3292659" cy="2156601"/>
        </p:xfrm>
        <a:graphic>
          <a:graphicData uri="http://schemas.openxmlformats.org/drawingml/2006/table">
            <a:tbl>
              <a:tblPr firstRow="1" firstCol="1" bandRow="1"/>
              <a:tblGrid>
                <a:gridCol w="34033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95232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196781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8</a:t>
                      </a:r>
                      <a:endParaRPr lang="en-GB" sz="1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168" marR="641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Foremen and supervisors - manual</a:t>
                      </a:r>
                      <a:endParaRPr lang="en-GB" sz="1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168" marR="641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96781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9</a:t>
                      </a:r>
                      <a:endParaRPr lang="en-GB" sz="1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168" marR="641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Skilled manual workers</a:t>
                      </a:r>
                      <a:endParaRPr lang="en-GB" sz="1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168" marR="641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96781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10</a:t>
                      </a:r>
                      <a:endParaRPr lang="en-GB" sz="1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168" marR="641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Semi-skilled manual workers</a:t>
                      </a:r>
                      <a:endParaRPr lang="en-GB" sz="1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168" marR="641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96781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11</a:t>
                      </a:r>
                      <a:endParaRPr lang="en-GB" sz="1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168" marR="641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Unskilled manual workers</a:t>
                      </a:r>
                      <a:endParaRPr lang="en-GB" sz="1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168" marR="641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96781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12</a:t>
                      </a:r>
                      <a:endParaRPr lang="en-GB" sz="1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168" marR="641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Own account workers (other than professional)</a:t>
                      </a:r>
                      <a:endParaRPr lang="en-GB" sz="1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168" marR="641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96781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13</a:t>
                      </a:r>
                      <a:endParaRPr lang="en-GB" sz="1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168" marR="641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Famers - employers and managers</a:t>
                      </a:r>
                      <a:endParaRPr lang="en-GB" sz="1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168" marR="641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96781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14</a:t>
                      </a:r>
                      <a:endParaRPr lang="en-GB" sz="1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168" marR="641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Farmers - own account</a:t>
                      </a:r>
                      <a:endParaRPr lang="en-GB" sz="1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168" marR="641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96781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15</a:t>
                      </a:r>
                      <a:endParaRPr lang="en-GB" sz="1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168" marR="641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Agricultural workers</a:t>
                      </a:r>
                      <a:endParaRPr lang="en-GB" sz="1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168" marR="641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196781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16</a:t>
                      </a:r>
                      <a:endParaRPr lang="en-GB" sz="1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168" marR="641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Members of armed forces</a:t>
                      </a:r>
                      <a:endParaRPr lang="en-GB" sz="1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168" marR="641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196781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17</a:t>
                      </a:r>
                      <a:endParaRPr lang="en-GB" sz="1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168" marR="641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Inadequately described and not stated occupations</a:t>
                      </a:r>
                      <a:endParaRPr lang="en-GB" sz="1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168" marR="641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  <p:sp>
        <p:nvSpPr>
          <p:cNvPr id="11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 smtClean="0"/>
              <a:t>@</a:t>
            </a:r>
            <a:r>
              <a:rPr lang="en-GB" b="1" dirty="0" err="1" smtClean="0"/>
              <a:t>lovermob</a:t>
            </a:r>
            <a:endParaRPr lang="en-GB" b="1" dirty="0" smtClean="0"/>
          </a:p>
        </p:txBody>
      </p:sp>
    </p:spTree>
    <p:extLst>
      <p:ext uri="{BB962C8B-B14F-4D97-AF65-F5344CB8AC3E}">
        <p14:creationId xmlns:p14="http://schemas.microsoft.com/office/powerpoint/2010/main" val="306948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319" y="0"/>
            <a:ext cx="7499176" cy="1143000"/>
          </a:xfrm>
        </p:spPr>
        <p:txBody>
          <a:bodyPr>
            <a:normAutofit/>
          </a:bodyPr>
          <a:lstStyle/>
          <a:p>
            <a:r>
              <a:rPr lang="en-GB" dirty="0" smtClean="0"/>
              <a:t>NS-SEC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4581128"/>
            <a:ext cx="8229600" cy="1614600"/>
          </a:xfrm>
        </p:spPr>
        <p:txBody>
          <a:bodyPr>
            <a:normAutofit fontScale="62500" lnSpcReduction="20000"/>
          </a:bodyPr>
          <a:lstStyle/>
          <a:p>
            <a:r>
              <a:rPr lang="en-GB" dirty="0" smtClean="0"/>
              <a:t>Government standard – 2001-present </a:t>
            </a:r>
          </a:p>
          <a:p>
            <a:r>
              <a:rPr lang="en-GB" dirty="0" smtClean="0"/>
              <a:t>More categories than Social Grade</a:t>
            </a:r>
          </a:p>
          <a:p>
            <a:r>
              <a:rPr lang="en-GB" dirty="0" smtClean="0"/>
              <a:t>Nominal: “</a:t>
            </a:r>
            <a:r>
              <a:rPr lang="en-GB" dirty="0" err="1" smtClean="0"/>
              <a:t>ordinality</a:t>
            </a:r>
            <a:r>
              <a:rPr lang="en-GB" dirty="0" smtClean="0"/>
              <a:t>…should not be assumed and analyses should be performed by assuming </a:t>
            </a:r>
            <a:r>
              <a:rPr lang="en-GB" dirty="0" err="1" smtClean="0"/>
              <a:t>nominality</a:t>
            </a:r>
            <a:r>
              <a:rPr lang="en-GB" dirty="0" smtClean="0"/>
              <a:t>” (Rose &amp; O’Reilly 1998: 4)</a:t>
            </a:r>
          </a:p>
          <a:p>
            <a:r>
              <a:rPr lang="en-GB" dirty="0" smtClean="0"/>
              <a:t>Automatic coding from occupation = consistency</a:t>
            </a: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31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2277896"/>
              </p:ext>
            </p:extLst>
          </p:nvPr>
        </p:nvGraphicFramePr>
        <p:xfrm>
          <a:off x="1619672" y="980728"/>
          <a:ext cx="4991735" cy="3566160"/>
        </p:xfrm>
        <a:graphic>
          <a:graphicData uri="http://schemas.openxmlformats.org/drawingml/2006/table">
            <a:tbl>
              <a:tblPr firstRow="1" firstCol="1" bandRow="1"/>
              <a:tblGrid>
                <a:gridCol w="6096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38213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6525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Class</a:t>
                      </a:r>
                      <a:endParaRPr lang="en-GB" sz="11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+mn-lt"/>
                          <a:ea typeface="Calibri"/>
                          <a:cs typeface="Times New Roman"/>
                        </a:rPr>
                        <a:t>Analytic class</a:t>
                      </a:r>
                      <a:endParaRPr lang="en-GB" sz="11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+mn-lt"/>
                          <a:ea typeface="Calibri"/>
                          <a:cs typeface="Times New Roman"/>
                        </a:rPr>
                        <a:t>1</a:t>
                      </a:r>
                      <a:endParaRPr lang="en-GB" sz="11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Higher managerial, administrative and professional occupations</a:t>
                      </a:r>
                      <a:endParaRPr lang="en-GB" sz="11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200" i="1">
                          <a:effectLst/>
                          <a:latin typeface="+mn-lt"/>
                          <a:ea typeface="Calibri"/>
                          <a:cs typeface="Times New Roman"/>
                        </a:rPr>
                        <a:t>1.1</a:t>
                      </a:r>
                      <a:endParaRPr lang="en-GB" sz="11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200" i="1">
                          <a:effectLst/>
                          <a:latin typeface="+mn-lt"/>
                          <a:ea typeface="Calibri"/>
                          <a:cs typeface="Times New Roman"/>
                        </a:rPr>
                        <a:t>Large employers and higher managerial and administrative occupations</a:t>
                      </a:r>
                      <a:endParaRPr lang="en-GB" sz="11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200" i="1">
                          <a:effectLst/>
                          <a:latin typeface="+mn-lt"/>
                          <a:ea typeface="Calibri"/>
                          <a:cs typeface="Times New Roman"/>
                        </a:rPr>
                        <a:t>1.2</a:t>
                      </a:r>
                      <a:endParaRPr lang="en-GB" sz="11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200" i="1">
                          <a:effectLst/>
                          <a:latin typeface="+mn-lt"/>
                          <a:ea typeface="Calibri"/>
                          <a:cs typeface="Times New Roman"/>
                        </a:rPr>
                        <a:t>Higher professional occupations</a:t>
                      </a:r>
                      <a:endParaRPr lang="en-GB" sz="11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+mn-lt"/>
                          <a:ea typeface="Calibri"/>
                          <a:cs typeface="Times New Roman"/>
                        </a:rPr>
                        <a:t>2</a:t>
                      </a:r>
                      <a:endParaRPr lang="en-GB" sz="11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+mn-lt"/>
                          <a:ea typeface="Calibri"/>
                          <a:cs typeface="Times New Roman"/>
                        </a:rPr>
                        <a:t>Lower managerial, administrative and professional occupations</a:t>
                      </a:r>
                      <a:endParaRPr lang="en-GB" sz="11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+mn-lt"/>
                          <a:ea typeface="Calibri"/>
                          <a:cs typeface="Times New Roman"/>
                        </a:rPr>
                        <a:t>3</a:t>
                      </a:r>
                      <a:endParaRPr lang="en-GB" sz="11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+mn-lt"/>
                          <a:ea typeface="Calibri"/>
                          <a:cs typeface="Times New Roman"/>
                        </a:rPr>
                        <a:t>Intermediate occupations</a:t>
                      </a:r>
                      <a:endParaRPr lang="en-GB" sz="11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+mn-lt"/>
                          <a:ea typeface="Calibri"/>
                          <a:cs typeface="Times New Roman"/>
                        </a:rPr>
                        <a:t>4</a:t>
                      </a:r>
                      <a:endParaRPr lang="en-GB" sz="11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+mn-lt"/>
                          <a:ea typeface="Calibri"/>
                          <a:cs typeface="Times New Roman"/>
                        </a:rPr>
                        <a:t>Small employers and own account workers</a:t>
                      </a:r>
                      <a:endParaRPr lang="en-GB" sz="11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+mn-lt"/>
                          <a:ea typeface="Calibri"/>
                          <a:cs typeface="Times New Roman"/>
                        </a:rPr>
                        <a:t>5</a:t>
                      </a:r>
                      <a:endParaRPr lang="en-GB" sz="11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+mn-lt"/>
                          <a:ea typeface="Calibri"/>
                          <a:cs typeface="Times New Roman"/>
                        </a:rPr>
                        <a:t>Lower supervisory and technical occupations</a:t>
                      </a:r>
                      <a:endParaRPr lang="en-GB" sz="11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+mn-lt"/>
                          <a:ea typeface="Calibri"/>
                          <a:cs typeface="Times New Roman"/>
                        </a:rPr>
                        <a:t>6</a:t>
                      </a:r>
                      <a:endParaRPr lang="en-GB" sz="11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+mn-lt"/>
                          <a:ea typeface="Calibri"/>
                          <a:cs typeface="Times New Roman"/>
                        </a:rPr>
                        <a:t>Semi-routine occupations</a:t>
                      </a:r>
                      <a:endParaRPr lang="en-GB" sz="11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+mn-lt"/>
                          <a:ea typeface="Calibri"/>
                          <a:cs typeface="Times New Roman"/>
                        </a:rPr>
                        <a:t>7</a:t>
                      </a:r>
                      <a:endParaRPr lang="en-GB" sz="11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+mn-lt"/>
                          <a:ea typeface="Calibri"/>
                          <a:cs typeface="Times New Roman"/>
                        </a:rPr>
                        <a:t>Routine occupations</a:t>
                      </a:r>
                      <a:endParaRPr lang="en-GB" sz="11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+mn-lt"/>
                          <a:ea typeface="Calibri"/>
                          <a:cs typeface="Times New Roman"/>
                        </a:rPr>
                        <a:t>8</a:t>
                      </a:r>
                      <a:endParaRPr lang="en-GB" sz="11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+mn-lt"/>
                          <a:ea typeface="Calibri"/>
                          <a:cs typeface="Times New Roman"/>
                        </a:rPr>
                        <a:t>Never worked and long-term unemployed</a:t>
                      </a:r>
                      <a:endParaRPr lang="en-GB" sz="11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+mn-lt"/>
                          <a:ea typeface="Calibri"/>
                          <a:cs typeface="Times New Roman"/>
                        </a:rPr>
                        <a:t>*</a:t>
                      </a:r>
                      <a:endParaRPr lang="en-GB" sz="11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Students/unclassifiable</a:t>
                      </a:r>
                      <a:endParaRPr lang="en-GB" sz="11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6795721" y="3923640"/>
            <a:ext cx="14218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(ONS 2010)</a:t>
            </a:r>
            <a:endParaRPr lang="en-GB" dirty="0"/>
          </a:p>
        </p:txBody>
      </p:sp>
      <p:sp>
        <p:nvSpPr>
          <p:cNvPr id="12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 smtClean="0"/>
              <a:t>@</a:t>
            </a:r>
            <a:r>
              <a:rPr lang="en-GB" b="1" dirty="0" err="1" smtClean="0"/>
              <a:t>lovermob</a:t>
            </a:r>
            <a:endParaRPr lang="en-GB" b="1" dirty="0" smtClean="0"/>
          </a:p>
        </p:txBody>
      </p:sp>
    </p:spTree>
    <p:extLst>
      <p:ext uri="{BB962C8B-B14F-4D97-AF65-F5344CB8AC3E}">
        <p14:creationId xmlns:p14="http://schemas.microsoft.com/office/powerpoint/2010/main" val="494399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Socio-economic status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 smtClean="0"/>
              <a:t>Decision</a:t>
            </a:r>
          </a:p>
          <a:p>
            <a:r>
              <a:rPr lang="en-GB" dirty="0" smtClean="0"/>
              <a:t>Code using NS-SEC from occupation</a:t>
            </a:r>
          </a:p>
          <a:p>
            <a:r>
              <a:rPr lang="en-GB" dirty="0" smtClean="0"/>
              <a:t>Automatic mapping from NS-SEC -&gt; Social Grade for backwards compatibility with BNC1994</a:t>
            </a:r>
          </a:p>
          <a:p>
            <a:r>
              <a:rPr lang="en-GB" dirty="0" smtClean="0"/>
              <a:t>Plan: attempt to retrofit the old data onto NS-SEC for two-way comparison</a:t>
            </a:r>
            <a:endParaRPr lang="en-GB" dirty="0"/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32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  <p:sp>
        <p:nvSpPr>
          <p:cNvPr id="10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 smtClean="0"/>
              <a:t>@</a:t>
            </a:r>
            <a:r>
              <a:rPr lang="en-GB" b="1" dirty="0" err="1" smtClean="0"/>
              <a:t>lovermob</a:t>
            </a:r>
            <a:endParaRPr lang="en-GB" b="1" dirty="0" smtClean="0"/>
          </a:p>
        </p:txBody>
      </p:sp>
    </p:spTree>
    <p:extLst>
      <p:ext uri="{BB962C8B-B14F-4D97-AF65-F5344CB8AC3E}">
        <p14:creationId xmlns:p14="http://schemas.microsoft.com/office/powerpoint/2010/main" val="20239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319" y="0"/>
            <a:ext cx="7499176" cy="114300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Mapping NS-SEC onto Social Grade</a:t>
            </a:r>
            <a:endParaRPr lang="en-GB" dirty="0"/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33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  <p:graphicFrame>
        <p:nvGraphicFramePr>
          <p:cNvPr id="10" name="Content Placeholder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56268723"/>
              </p:ext>
            </p:extLst>
          </p:nvPr>
        </p:nvGraphicFramePr>
        <p:xfrm>
          <a:off x="417364" y="980728"/>
          <a:ext cx="7076826" cy="4639058"/>
        </p:xfrm>
        <a:graphic>
          <a:graphicData uri="http://schemas.openxmlformats.org/drawingml/2006/table">
            <a:tbl>
              <a:tblPr firstRow="1" firstCol="1" bandRow="1"/>
              <a:tblGrid>
                <a:gridCol w="74221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95782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8509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8509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60659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24640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NS-SEC</a:t>
                      </a:r>
                      <a:endParaRPr lang="en-GB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Description</a:t>
                      </a:r>
                      <a:endParaRPr lang="en-GB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12">
                  <a:txBody>
                    <a:bodyPr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MAPS ON TO…</a:t>
                      </a:r>
                      <a:endParaRPr lang="en-GB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SG</a:t>
                      </a:r>
                      <a:endParaRPr lang="en-GB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Description</a:t>
                      </a:r>
                      <a:endParaRPr lang="en-GB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60247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i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en-GB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i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Higher managerial, administrative and professional occupations</a:t>
                      </a:r>
                      <a:endParaRPr lang="en-GB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GB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GB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90371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1.1</a:t>
                      </a:r>
                      <a:endParaRPr lang="en-GB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Large employers and higher managerial and administrative occupations</a:t>
                      </a:r>
                      <a:endParaRPr lang="en-GB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i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</a:t>
                      </a:r>
                      <a:endParaRPr lang="en-GB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i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GB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Higher managerial, administrative and professional</a:t>
                      </a:r>
                      <a:endParaRPr lang="en-GB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35201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1.2</a:t>
                      </a:r>
                      <a:endParaRPr lang="en-GB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Higher professional occupations</a:t>
                      </a:r>
                      <a:endParaRPr lang="en-GB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60247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</a:t>
                      </a:r>
                      <a:endParaRPr lang="en-GB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Lower managerial, administrative and professional occupations</a:t>
                      </a:r>
                      <a:endParaRPr lang="en-GB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B</a:t>
                      </a:r>
                      <a:endParaRPr lang="en-GB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Intermediate managerial, administrative and professional</a:t>
                      </a:r>
                      <a:endParaRPr lang="en-GB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35201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</a:t>
                      </a:r>
                      <a:endParaRPr lang="en-GB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Intermediate occupations</a:t>
                      </a:r>
                      <a:endParaRPr lang="en-GB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C1</a:t>
                      </a:r>
                      <a:endParaRPr lang="en-GB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GB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Supervisory, clerical and junior managerial, administrative and professional</a:t>
                      </a:r>
                      <a:endParaRPr lang="en-GB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60247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</a:t>
                      </a:r>
                      <a:endParaRPr lang="en-GB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Small employers and own account workers</a:t>
                      </a:r>
                      <a:endParaRPr lang="en-GB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60247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</a:t>
                      </a:r>
                      <a:endParaRPr lang="en-GB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Lower supervisory and technical occupations</a:t>
                      </a:r>
                      <a:endParaRPr lang="en-GB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C2</a:t>
                      </a:r>
                      <a:endParaRPr lang="en-GB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Skilled manual workers</a:t>
                      </a:r>
                      <a:endParaRPr lang="en-GB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35201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</a:t>
                      </a:r>
                      <a:endParaRPr lang="en-GB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Semi-routine occupations</a:t>
                      </a:r>
                      <a:endParaRPr lang="en-GB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D</a:t>
                      </a:r>
                      <a:endParaRPr lang="en-GB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Semi-skilled and unskilled manual workers</a:t>
                      </a:r>
                      <a:endParaRPr lang="en-GB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35201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</a:t>
                      </a:r>
                      <a:endParaRPr lang="en-GB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Routine occupations</a:t>
                      </a:r>
                      <a:endParaRPr lang="en-GB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460247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</a:t>
                      </a:r>
                      <a:endParaRPr lang="en-GB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Never worked and long-term unemployed</a:t>
                      </a:r>
                      <a:endParaRPr lang="en-GB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E</a:t>
                      </a:r>
                      <a:endParaRPr lang="en-GB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GB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State pensioners, casual and lowest grade workers, unemployed with state benefits only</a:t>
                      </a:r>
                      <a:endParaRPr lang="en-GB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460247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*</a:t>
                      </a:r>
                      <a:endParaRPr lang="en-GB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Students/unclassifiable</a:t>
                      </a:r>
                      <a:endParaRPr lang="en-GB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</a:tbl>
          </a:graphicData>
        </a:graphic>
      </p:graphicFrame>
      <p:sp>
        <p:nvSpPr>
          <p:cNvPr id="12" name="Rectangle 1"/>
          <p:cNvSpPr>
            <a:spLocks noChangeArrowheads="1"/>
          </p:cNvSpPr>
          <p:nvPr/>
        </p:nvSpPr>
        <p:spPr bwMode="auto">
          <a:xfrm>
            <a:off x="1520825" y="18907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en-GB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en-GB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 smtClean="0"/>
              <a:t>@</a:t>
            </a:r>
            <a:r>
              <a:rPr lang="en-GB" b="1" dirty="0" err="1" smtClean="0"/>
              <a:t>lovermob</a:t>
            </a:r>
            <a:endParaRPr lang="en-GB" b="1" dirty="0" smtClean="0"/>
          </a:p>
        </p:txBody>
      </p:sp>
    </p:spTree>
    <p:extLst>
      <p:ext uri="{BB962C8B-B14F-4D97-AF65-F5344CB8AC3E}">
        <p14:creationId xmlns:p14="http://schemas.microsoft.com/office/powerpoint/2010/main" val="3323455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Socio-economic status distribution so far</a:t>
            </a:r>
            <a:endParaRPr lang="en-GB" dirty="0"/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34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78178472"/>
              </p:ext>
            </p:extLst>
          </p:nvPr>
        </p:nvGraphicFramePr>
        <p:xfrm>
          <a:off x="739771" y="1484784"/>
          <a:ext cx="7560840" cy="41044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 smtClean="0"/>
              <a:t>@</a:t>
            </a:r>
            <a:r>
              <a:rPr lang="en-GB" b="1" dirty="0" err="1" smtClean="0"/>
              <a:t>lovermob</a:t>
            </a:r>
            <a:endParaRPr lang="en-GB" b="1" dirty="0" smtClean="0"/>
          </a:p>
        </p:txBody>
      </p:sp>
    </p:spTree>
    <p:extLst>
      <p:ext uri="{BB962C8B-B14F-4D97-AF65-F5344CB8AC3E}">
        <p14:creationId xmlns:p14="http://schemas.microsoft.com/office/powerpoint/2010/main" val="3515541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Socio-economic status distribution so far</a:t>
            </a:r>
            <a:endParaRPr lang="en-GB" dirty="0"/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35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72713719"/>
              </p:ext>
            </p:extLst>
          </p:nvPr>
        </p:nvGraphicFramePr>
        <p:xfrm>
          <a:off x="251520" y="1484784"/>
          <a:ext cx="8424936" cy="41764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 smtClean="0"/>
              <a:t>@</a:t>
            </a:r>
            <a:r>
              <a:rPr lang="en-GB" b="1" dirty="0" err="1" smtClean="0"/>
              <a:t>lovermob</a:t>
            </a:r>
            <a:endParaRPr lang="en-GB" b="1" dirty="0" smtClean="0"/>
          </a:p>
        </p:txBody>
      </p:sp>
    </p:spTree>
    <p:extLst>
      <p:ext uri="{BB962C8B-B14F-4D97-AF65-F5344CB8AC3E}">
        <p14:creationId xmlns:p14="http://schemas.microsoft.com/office/powerpoint/2010/main" val="367602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Socio-economic status distribution (BNC1994)</a:t>
            </a:r>
            <a:endParaRPr lang="en-GB" dirty="0"/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36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  <p:graphicFrame>
        <p:nvGraphicFramePr>
          <p:cNvPr id="11" name="Chart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97580531"/>
              </p:ext>
            </p:extLst>
          </p:nvPr>
        </p:nvGraphicFramePr>
        <p:xfrm>
          <a:off x="546664" y="1700808"/>
          <a:ext cx="7913767" cy="38884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2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 smtClean="0"/>
              <a:t>@</a:t>
            </a:r>
            <a:r>
              <a:rPr lang="en-GB" b="1" dirty="0" err="1" smtClean="0"/>
              <a:t>lovermob</a:t>
            </a:r>
            <a:endParaRPr lang="en-GB" b="1" dirty="0" smtClean="0"/>
          </a:p>
        </p:txBody>
      </p:sp>
    </p:spTree>
    <p:extLst>
      <p:ext uri="{BB962C8B-B14F-4D97-AF65-F5344CB8AC3E}">
        <p14:creationId xmlns:p14="http://schemas.microsoft.com/office/powerpoint/2010/main" val="463412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How far is too far?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17032"/>
          </a:xfrm>
        </p:spPr>
        <p:txBody>
          <a:bodyPr>
            <a:normAutofit/>
          </a:bodyPr>
          <a:lstStyle/>
          <a:p>
            <a:r>
              <a:rPr lang="en-GB" dirty="0" smtClean="0"/>
              <a:t>Pilot stage (30 speakers) – some new categories dropped</a:t>
            </a:r>
          </a:p>
          <a:p>
            <a:r>
              <a:rPr lang="en-GB" dirty="0" smtClean="0"/>
              <a:t>Why? Many speakers refused to answer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Sexuality	17/30 </a:t>
            </a:r>
            <a:r>
              <a:rPr lang="en-GB" i="1" dirty="0" smtClean="0"/>
              <a:t>[prefer not to say]</a:t>
            </a: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Religion	16/30 </a:t>
            </a:r>
            <a:r>
              <a:rPr lang="en-GB" i="1" dirty="0" smtClean="0"/>
              <a:t>[prefer not to say]</a:t>
            </a:r>
            <a:endParaRPr lang="en-GB" dirty="0"/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37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  <p:sp>
        <p:nvSpPr>
          <p:cNvPr id="10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 smtClean="0"/>
              <a:t>@</a:t>
            </a:r>
            <a:r>
              <a:rPr lang="en-GB" b="1" dirty="0" err="1" smtClean="0"/>
              <a:t>lovermob</a:t>
            </a:r>
            <a:endParaRPr lang="en-GB" b="1" dirty="0" smtClean="0"/>
          </a:p>
        </p:txBody>
      </p:sp>
    </p:spTree>
    <p:extLst>
      <p:ext uri="{BB962C8B-B14F-4D97-AF65-F5344CB8AC3E}">
        <p14:creationId xmlns:p14="http://schemas.microsoft.com/office/powerpoint/2010/main" val="2062411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How far is too far?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17032"/>
          </a:xfrm>
        </p:spPr>
        <p:txBody>
          <a:bodyPr>
            <a:normAutofit fontScale="92500"/>
          </a:bodyPr>
          <a:lstStyle/>
          <a:p>
            <a:r>
              <a:rPr lang="en-GB" i="1" dirty="0"/>
              <a:t>I wasn’t quite sure why you needed to know sexual preference on there, but I suppose if you’re looking at how different factions use language and differences in language then that could be important</a:t>
            </a:r>
            <a:r>
              <a:rPr lang="en-GB" i="1" dirty="0" smtClean="0"/>
              <a:t>.</a:t>
            </a:r>
          </a:p>
          <a:p>
            <a:r>
              <a:rPr lang="en-GB" i="1" dirty="0"/>
              <a:t>There was some discussion about why you needed to know things like sexuality and religion. And some people said prefer not to say</a:t>
            </a:r>
            <a:r>
              <a:rPr lang="en-GB" i="1" dirty="0" smtClean="0"/>
              <a:t>.</a:t>
            </a:r>
            <a:endParaRPr lang="en-GB" i="1" dirty="0"/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38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  <p:sp>
        <p:nvSpPr>
          <p:cNvPr id="10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 smtClean="0"/>
              <a:t>@</a:t>
            </a:r>
            <a:r>
              <a:rPr lang="en-GB" b="1" dirty="0" err="1" smtClean="0"/>
              <a:t>lovermob</a:t>
            </a:r>
            <a:endParaRPr lang="en-GB" b="1" dirty="0" smtClean="0"/>
          </a:p>
        </p:txBody>
      </p:sp>
    </p:spTree>
    <p:extLst>
      <p:ext uri="{BB962C8B-B14F-4D97-AF65-F5344CB8AC3E}">
        <p14:creationId xmlns:p14="http://schemas.microsoft.com/office/powerpoint/2010/main" val="3917791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How far is too far?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17032"/>
          </a:xfrm>
        </p:spPr>
        <p:txBody>
          <a:bodyPr>
            <a:normAutofit/>
          </a:bodyPr>
          <a:lstStyle/>
          <a:p>
            <a:r>
              <a:rPr lang="en-GB" dirty="0" smtClean="0"/>
              <a:t>17/30 disclosed sexuality </a:t>
            </a:r>
          </a:p>
          <a:p>
            <a:r>
              <a:rPr lang="en-GB" dirty="0" smtClean="0"/>
              <a:t>2/17 </a:t>
            </a:r>
            <a:r>
              <a:rPr lang="en-GB" i="1" dirty="0" smtClean="0"/>
              <a:t>[homosexual]</a:t>
            </a:r>
          </a:p>
          <a:p>
            <a:r>
              <a:rPr lang="en-GB" dirty="0" smtClean="0"/>
              <a:t>A very large corpus would be required to overcome this difference in order to compare language of different sexualities</a:t>
            </a:r>
            <a:endParaRPr lang="en-GB" i="1" dirty="0"/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39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  <p:sp>
        <p:nvSpPr>
          <p:cNvPr id="10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 smtClean="0"/>
              <a:t>@</a:t>
            </a:r>
            <a:r>
              <a:rPr lang="en-GB" b="1" dirty="0" err="1" smtClean="0"/>
              <a:t>lovermob</a:t>
            </a:r>
            <a:endParaRPr lang="en-GB" b="1" dirty="0" smtClean="0"/>
          </a:p>
        </p:txBody>
      </p:sp>
    </p:spTree>
    <p:extLst>
      <p:ext uri="{BB962C8B-B14F-4D97-AF65-F5344CB8AC3E}">
        <p14:creationId xmlns:p14="http://schemas.microsoft.com/office/powerpoint/2010/main" val="654064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Summary</a:t>
            </a:r>
            <a:endParaRPr lang="en-GB" dirty="0"/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40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467544" y="1237717"/>
            <a:ext cx="8229600" cy="4819757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00000"/>
              </a:lnSpc>
            </a:pPr>
            <a:r>
              <a:rPr lang="en-GB" dirty="0" smtClean="0">
                <a:solidFill>
                  <a:srgbClr val="000000"/>
                </a:solidFill>
              </a:rPr>
              <a:t>Self-reported speaker dialect &gt; objective categories</a:t>
            </a:r>
          </a:p>
          <a:p>
            <a:pPr>
              <a:lnSpc>
                <a:spcPct val="100000"/>
              </a:lnSpc>
            </a:pPr>
            <a:r>
              <a:rPr lang="en-GB" dirty="0" smtClean="0">
                <a:solidFill>
                  <a:srgbClr val="000000"/>
                </a:solidFill>
              </a:rPr>
              <a:t>Social Grade is outdated – NS-SEC gives new life to new and old data</a:t>
            </a:r>
          </a:p>
          <a:p>
            <a:pPr>
              <a:lnSpc>
                <a:spcPct val="100000"/>
              </a:lnSpc>
            </a:pPr>
            <a:r>
              <a:rPr lang="en-GB" dirty="0" smtClean="0">
                <a:solidFill>
                  <a:srgbClr val="000000"/>
                </a:solidFill>
              </a:rPr>
              <a:t>Both need to be defined clearly</a:t>
            </a:r>
          </a:p>
          <a:p>
            <a:pPr>
              <a:lnSpc>
                <a:spcPct val="100000"/>
              </a:lnSpc>
            </a:pPr>
            <a:r>
              <a:rPr lang="en-GB" dirty="0" smtClean="0">
                <a:solidFill>
                  <a:srgbClr val="000000"/>
                </a:solidFill>
              </a:rPr>
              <a:t>Balance between comparability &amp; improvement &amp; representativeness</a:t>
            </a:r>
          </a:p>
          <a:p>
            <a:pPr>
              <a:lnSpc>
                <a:spcPct val="100000"/>
              </a:lnSpc>
            </a:pPr>
            <a:r>
              <a:rPr lang="en-GB" dirty="0" smtClean="0">
                <a:solidFill>
                  <a:srgbClr val="000000"/>
                </a:solidFill>
              </a:rPr>
              <a:t>Top-down categorisation is crucial, but limited, &amp; new schemes should emerge from the </a:t>
            </a:r>
            <a:r>
              <a:rPr lang="en-GB" dirty="0" smtClean="0">
                <a:solidFill>
                  <a:srgbClr val="000000"/>
                </a:solidFill>
              </a:rPr>
              <a:t>data</a:t>
            </a:r>
          </a:p>
          <a:p>
            <a:r>
              <a:rPr lang="en-GB" dirty="0">
                <a:solidFill>
                  <a:srgbClr val="000000"/>
                </a:solidFill>
              </a:rPr>
              <a:t>Even though not ideal, we do have to be sensitive to speaker perceptions of the </a:t>
            </a:r>
            <a:r>
              <a:rPr lang="en-GB" dirty="0" smtClean="0">
                <a:solidFill>
                  <a:srgbClr val="000000"/>
                </a:solidFill>
              </a:rPr>
              <a:t>research</a:t>
            </a:r>
            <a:endParaRPr lang="en-GB" dirty="0">
              <a:solidFill>
                <a:srgbClr val="000000"/>
              </a:solidFill>
            </a:endParaRPr>
          </a:p>
          <a:p>
            <a:pPr>
              <a:lnSpc>
                <a:spcPct val="100000"/>
              </a:lnSpc>
            </a:pPr>
            <a:r>
              <a:rPr lang="en-GB" dirty="0" smtClean="0">
                <a:solidFill>
                  <a:srgbClr val="000000"/>
                </a:solidFill>
              </a:rPr>
              <a:t>No one corpus can serve every imaginable purpose – and that’s okay!</a:t>
            </a:r>
            <a:endParaRPr lang="en-GB" dirty="0">
              <a:solidFill>
                <a:srgbClr val="000000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  <p:sp>
        <p:nvSpPr>
          <p:cNvPr id="9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 smtClean="0"/>
              <a:t>@</a:t>
            </a:r>
            <a:r>
              <a:rPr lang="en-GB" b="1" dirty="0" err="1" smtClean="0"/>
              <a:t>lovermob</a:t>
            </a:r>
            <a:endParaRPr lang="en-GB" b="1" dirty="0" smtClean="0"/>
          </a:p>
        </p:txBody>
      </p:sp>
    </p:spTree>
    <p:extLst>
      <p:ext uri="{BB962C8B-B14F-4D97-AF65-F5344CB8AC3E}">
        <p14:creationId xmlns:p14="http://schemas.microsoft.com/office/powerpoint/2010/main" val="14153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References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196752"/>
            <a:ext cx="8229600" cy="4525963"/>
          </a:xfrm>
        </p:spPr>
        <p:txBody>
          <a:bodyPr>
            <a:noAutofit/>
          </a:bodyPr>
          <a:lstStyle/>
          <a:p>
            <a:pPr lvl="0" hangingPunct="0"/>
            <a:r>
              <a:rPr lang="en-GB" sz="1000" dirty="0"/>
              <a:t>British Library. (2011). Evolving English </a:t>
            </a:r>
            <a:r>
              <a:rPr lang="en-GB" sz="1000" dirty="0" err="1"/>
              <a:t>WordBank</a:t>
            </a:r>
            <a:r>
              <a:rPr lang="en-GB" sz="1000" dirty="0"/>
              <a:t>. Accessed 07 June 2016 at: </a:t>
            </a:r>
            <a:r>
              <a:rPr lang="en-GB" sz="1000" u="sng" dirty="0">
                <a:hlinkClick r:id="rId2"/>
              </a:rPr>
              <a:t>http://sounds.bl.uk/Accents-and-dialects/Evolving-English-WordBank/</a:t>
            </a:r>
            <a:endParaRPr lang="en-GB" sz="1000" dirty="0"/>
          </a:p>
          <a:p>
            <a:pPr lvl="0" hangingPunct="0"/>
            <a:r>
              <a:rPr lang="en-GB" sz="1000" dirty="0"/>
              <a:t>Chambers, J.K. (1992). Dialect Acquisition. </a:t>
            </a:r>
            <a:r>
              <a:rPr lang="en-GB" sz="1000" i="1" dirty="0"/>
              <a:t>Language, 68</a:t>
            </a:r>
            <a:r>
              <a:rPr lang="en-GB" sz="1000" dirty="0"/>
              <a:t>(4): 673-705. </a:t>
            </a:r>
          </a:p>
          <a:p>
            <a:pPr lvl="0" hangingPunct="0"/>
            <a:r>
              <a:rPr lang="en-GB" sz="1000" dirty="0"/>
              <a:t>Collis, D. (2009). </a:t>
            </a:r>
            <a:r>
              <a:rPr lang="en-GB" sz="1000" i="1" dirty="0"/>
              <a:t>Social Grade: A Classification Tool. </a:t>
            </a:r>
            <a:r>
              <a:rPr lang="en-GB" sz="1000" dirty="0"/>
              <a:t>Retrieved 06 January 2015 from </a:t>
            </a:r>
            <a:r>
              <a:rPr lang="en-GB" sz="1000" dirty="0" err="1"/>
              <a:t>Ipsos</a:t>
            </a:r>
            <a:r>
              <a:rPr lang="en-GB" sz="1000" dirty="0"/>
              <a:t> </a:t>
            </a:r>
            <a:r>
              <a:rPr lang="en-GB" sz="1000" dirty="0" err="1"/>
              <a:t>MediaCT</a:t>
            </a:r>
            <a:r>
              <a:rPr lang="en-GB" sz="1000" dirty="0"/>
              <a:t>: </a:t>
            </a:r>
            <a:r>
              <a:rPr lang="en-GB" sz="1000" u="sng" dirty="0">
                <a:hlinkClick r:id="rId3"/>
              </a:rPr>
              <a:t>https://www.google.co.uk/url?sa=t&amp;rct=j&amp;q=&amp;esrc=s&amp;source=web&amp;cd=1&amp;ved=0ahUKEwiSlL7VjJXKAhUGiRoKHUahA0oQFggsMAA&amp;url=https%3A%2F%2Fwww.ipsos-mori.com%2FDownloadPublication%2F1285_MediaCT_thoughtpiece_Social_Grade_July09_V3_WEB.pdf&amp;usg=AFQjCNFYK_7QUoBKdeQhxFj6M8E2v8iplA&amp;sig2=7ta53WYV0K9JufBZgLcYhw&amp;cad=rja</a:t>
            </a:r>
            <a:endParaRPr lang="en-GB" sz="1000" dirty="0"/>
          </a:p>
          <a:p>
            <a:pPr lvl="0" hangingPunct="0"/>
            <a:r>
              <a:rPr lang="en-GB" sz="1000" dirty="0" err="1"/>
              <a:t>Crowdy</a:t>
            </a:r>
            <a:r>
              <a:rPr lang="en-GB" sz="1000" dirty="0"/>
              <a:t>, S. (1993). Spoken Corpus Design. </a:t>
            </a:r>
            <a:r>
              <a:rPr lang="en-GB" sz="1000" i="1" dirty="0"/>
              <a:t>Literary and Linguistic Computing, 8</a:t>
            </a:r>
            <a:r>
              <a:rPr lang="en-GB" sz="1000" dirty="0"/>
              <a:t>(4), 259-265.</a:t>
            </a:r>
          </a:p>
          <a:p>
            <a:pPr lvl="0" hangingPunct="0"/>
            <a:r>
              <a:rPr lang="en-GB" sz="1000" dirty="0" err="1"/>
              <a:t>Kortmann</a:t>
            </a:r>
            <a:r>
              <a:rPr lang="en-GB" sz="1000" dirty="0"/>
              <a:t>, B. and Upton, C. (2008) Introduction: varieties of English in the British Isles. In </a:t>
            </a:r>
            <a:r>
              <a:rPr lang="en-GB" sz="1000" dirty="0" err="1"/>
              <a:t>Kortmann</a:t>
            </a:r>
            <a:r>
              <a:rPr lang="en-GB" sz="1000" dirty="0"/>
              <a:t>, B. and Upton, C. (eds.) </a:t>
            </a:r>
            <a:r>
              <a:rPr lang="en-GB" sz="1000" i="1" dirty="0"/>
              <a:t>Varieties of English: The British Isles</a:t>
            </a:r>
            <a:r>
              <a:rPr lang="en-GB" sz="1000" dirty="0"/>
              <a:t>. Berlin: Mouton de </a:t>
            </a:r>
            <a:r>
              <a:rPr lang="en-GB" sz="1000" dirty="0" err="1"/>
              <a:t>Gruyter</a:t>
            </a:r>
            <a:r>
              <a:rPr lang="en-GB" sz="1000" dirty="0"/>
              <a:t>. Pp. 23-32.</a:t>
            </a:r>
          </a:p>
          <a:p>
            <a:pPr lvl="0" hangingPunct="0"/>
            <a:r>
              <a:rPr lang="en-GB" sz="1000" dirty="0"/>
              <a:t>Montgomery, C. (2012), The effect of proximity in perceptual dialectology. Journal of Sociolinguistics, 16: 638–668. </a:t>
            </a:r>
            <a:r>
              <a:rPr lang="en-GB" sz="1000" dirty="0" err="1"/>
              <a:t>doi</a:t>
            </a:r>
            <a:r>
              <a:rPr lang="en-GB" sz="1000" dirty="0"/>
              <a:t>: 10.1111/josl.12003</a:t>
            </a:r>
          </a:p>
          <a:p>
            <a:pPr lvl="0" hangingPunct="0"/>
            <a:r>
              <a:rPr lang="en-GB" sz="1000" dirty="0"/>
              <a:t>NRS. (2014). </a:t>
            </a:r>
            <a:r>
              <a:rPr lang="en-GB" sz="1000" i="1" dirty="0"/>
              <a:t>Social Grade.</a:t>
            </a:r>
            <a:r>
              <a:rPr lang="en-GB" sz="1000" dirty="0"/>
              <a:t> Retrieved January 04, 2016, from National Readership Survey:  </a:t>
            </a:r>
            <a:r>
              <a:rPr lang="en-GB" sz="1000" u="sng" dirty="0">
                <a:hlinkClick r:id="rId4"/>
              </a:rPr>
              <a:t>http://www.nrs.co.uk/nrs-print/lifestyle-and-classification-data/social-grade/</a:t>
            </a:r>
            <a:endParaRPr lang="en-GB" sz="1000" dirty="0"/>
          </a:p>
          <a:p>
            <a:pPr lvl="0" hangingPunct="0"/>
            <a:r>
              <a:rPr lang="en-GB" sz="1000" dirty="0"/>
              <a:t>Office for National Statistics. (2010c). </a:t>
            </a:r>
            <a:r>
              <a:rPr lang="en-GB" sz="1000" i="1" dirty="0"/>
              <a:t>The National Statistics Socio-economic Classification (NS-SEC rebased on the SOC2010).</a:t>
            </a:r>
            <a:r>
              <a:rPr lang="en-GB" sz="1000" dirty="0"/>
              <a:t> Retrieved December 12, 2013, from Office for National Statistics: </a:t>
            </a:r>
            <a:r>
              <a:rPr lang="en-GB" sz="1000" u="sng" dirty="0">
                <a:hlinkClick r:id="rId5"/>
              </a:rPr>
              <a:t>http://www.ons.gov.uk/ons/guide-method/classifications/current-standard-classifications/soc2010/soc2010-volume-3-ns-sec--rebased-on-soc2010--user-manual/index.html</a:t>
            </a:r>
            <a:endParaRPr lang="en-GB" sz="1000" dirty="0"/>
          </a:p>
          <a:p>
            <a:pPr lvl="0" hangingPunct="0"/>
            <a:r>
              <a:rPr lang="en-GB" sz="1000" dirty="0"/>
              <a:t>Office for National Statistics. (2013). </a:t>
            </a:r>
            <a:r>
              <a:rPr lang="en-GB" sz="1000" i="1" dirty="0"/>
              <a:t>Region and Country Profiles, Key Statistics, December 2013.</a:t>
            </a:r>
            <a:r>
              <a:rPr lang="en-GB" sz="1000" dirty="0"/>
              <a:t> Accessed 05 February 2015 at: </a:t>
            </a:r>
            <a:r>
              <a:rPr lang="en-GB" sz="1000" u="sng" dirty="0">
                <a:hlinkClick r:id="rId6"/>
              </a:rPr>
              <a:t>http://www.ons.gov.uk/ons/publications/re-reference-tables.html?edition=tcm%3A77-337674</a:t>
            </a:r>
            <a:endParaRPr lang="en-GB" sz="1000" dirty="0"/>
          </a:p>
          <a:p>
            <a:pPr lvl="0" hangingPunct="0"/>
            <a:r>
              <a:rPr lang="en-GB" sz="1000" dirty="0"/>
              <a:t>Rose, D. &amp; O’Reilly, K. (1998). </a:t>
            </a:r>
            <a:r>
              <a:rPr lang="en-GB" sz="1000" i="1" dirty="0"/>
              <a:t>The ESRC Review of Government Social Classifications.</a:t>
            </a:r>
            <a:r>
              <a:rPr lang="en-GB" sz="1000" dirty="0"/>
              <a:t> London &amp; Swindon: Office for National Statistics &amp; Economic and Social Research Council. Retrieved 05 January 2016 from the Office for National Statistics: </a:t>
            </a:r>
            <a:r>
              <a:rPr lang="en-GB" sz="1000" u="sng" dirty="0">
                <a:hlinkClick r:id="rId7"/>
              </a:rPr>
              <a:t>http://www.ons.gov.uk/ons/guide-method/classifications/archived-standard-classifications/soc-and-sec-archive/esrc-review/index.html</a:t>
            </a:r>
            <a:endParaRPr lang="en-GB" sz="1000" dirty="0"/>
          </a:p>
          <a:p>
            <a:pPr lvl="0" hangingPunct="0"/>
            <a:r>
              <a:rPr lang="en-GB" sz="1000" dirty="0"/>
              <a:t>Rose, D. &amp; </a:t>
            </a:r>
            <a:r>
              <a:rPr lang="en-GB" sz="1000" dirty="0" err="1"/>
              <a:t>Pevalin</a:t>
            </a:r>
            <a:r>
              <a:rPr lang="en-GB" sz="1000" dirty="0"/>
              <a:t>, D.J. (with O’Reilly, K.). (2005). </a:t>
            </a:r>
            <a:r>
              <a:rPr lang="en-GB" sz="1000" i="1" dirty="0"/>
              <a:t>The National Statistics Socio-economic Classification: Origins, Development and Use.</a:t>
            </a:r>
            <a:r>
              <a:rPr lang="en-GB" sz="1000" dirty="0"/>
              <a:t> </a:t>
            </a:r>
            <a:r>
              <a:rPr lang="en-GB" sz="1000" dirty="0" err="1"/>
              <a:t>Houndsmills</a:t>
            </a:r>
            <a:r>
              <a:rPr lang="en-GB" sz="1000" dirty="0"/>
              <a:t>: Palgrave Macmillan. Retrieved 05 January 2016 from the Office for National Statistics: </a:t>
            </a:r>
            <a:r>
              <a:rPr lang="en-GB" sz="1000" u="sng" dirty="0">
                <a:hlinkClick r:id="rId8"/>
              </a:rPr>
              <a:t>http://www.ons.gov.uk/ons/guide-method/classifications/archived-standard-classifications/soc-and-sec-archive/index.html</a:t>
            </a:r>
            <a:endParaRPr lang="en-GB" sz="1000" dirty="0"/>
          </a:p>
          <a:p>
            <a:pPr lvl="0" hangingPunct="0"/>
            <a:r>
              <a:rPr lang="en-GB" sz="1000" dirty="0"/>
              <a:t>Stanford, J. (2008). Child dialect acquisition: New perspectives on parent/peer influence. </a:t>
            </a:r>
            <a:r>
              <a:rPr lang="en-GB" sz="1000" i="1" dirty="0"/>
              <a:t>Journal of Sociolinguistics</a:t>
            </a:r>
            <a:r>
              <a:rPr lang="en-GB" sz="1000" dirty="0"/>
              <a:t>, 567-596.</a:t>
            </a:r>
          </a:p>
          <a:p>
            <a:pPr lvl="0" hangingPunct="0"/>
            <a:r>
              <a:rPr lang="en-GB" sz="1000" dirty="0" err="1"/>
              <a:t>Stuchbury</a:t>
            </a:r>
            <a:r>
              <a:rPr lang="en-GB" sz="1000" dirty="0"/>
              <a:t>, R. (2013a). </a:t>
            </a:r>
            <a:r>
              <a:rPr lang="en-GB" sz="1000" i="1" dirty="0"/>
              <a:t>Other classifications: SEG</a:t>
            </a:r>
            <a:r>
              <a:rPr lang="en-GB" sz="1000" dirty="0"/>
              <a:t>. Retrieved 06 January 2015 from the Centre for Longitudinal Study Information and User Support (</a:t>
            </a:r>
            <a:r>
              <a:rPr lang="en-GB" sz="1000" dirty="0" err="1"/>
              <a:t>CeLSIUS</a:t>
            </a:r>
            <a:r>
              <a:rPr lang="en-GB" sz="1000" dirty="0"/>
              <a:t>): </a:t>
            </a:r>
            <a:r>
              <a:rPr lang="en-GB" sz="1000" u="sng" dirty="0">
                <a:hlinkClick r:id="rId9"/>
              </a:rPr>
              <a:t>https://www.ucl.ac.uk/celsius/online-training/socio/se050000</a:t>
            </a:r>
            <a:endParaRPr lang="en-GB" sz="1000" dirty="0"/>
          </a:p>
          <a:p>
            <a:pPr lvl="0" hangingPunct="0"/>
            <a:r>
              <a:rPr lang="en-GB" sz="1000" dirty="0" err="1"/>
              <a:t>Stuchbury</a:t>
            </a:r>
            <a:r>
              <a:rPr lang="en-GB" sz="1000" dirty="0"/>
              <a:t>, R. (2013b). </a:t>
            </a:r>
            <a:r>
              <a:rPr lang="en-GB" sz="1000" i="1" dirty="0"/>
              <a:t>Social class (SC)</a:t>
            </a:r>
            <a:r>
              <a:rPr lang="en-GB" sz="1000" dirty="0"/>
              <a:t>. Retrieved 06 January 2015 from the Centre for Longitudinal Study Information and User Support (</a:t>
            </a:r>
            <a:r>
              <a:rPr lang="en-GB" sz="1000" dirty="0" err="1"/>
              <a:t>CeLSIUS</a:t>
            </a:r>
            <a:r>
              <a:rPr lang="en-GB" sz="1000" dirty="0"/>
              <a:t>): </a:t>
            </a:r>
            <a:r>
              <a:rPr lang="en-GB" sz="1000" u="sng" dirty="0">
                <a:hlinkClick r:id="rId10"/>
              </a:rPr>
              <a:t>https://</a:t>
            </a:r>
            <a:r>
              <a:rPr lang="en-GB" sz="1000" u="sng" dirty="0" smtClean="0">
                <a:hlinkClick r:id="rId10"/>
              </a:rPr>
              <a:t>www.ucl.ac.uk/celsius/online-training/socio/se040100</a:t>
            </a:r>
            <a:endParaRPr lang="en-GB" sz="1000" dirty="0"/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http://</a:t>
            </a:r>
            <a:r>
              <a:rPr lang="en-GB" b="1" smtClean="0"/>
              <a:t>cass.lancs.ac.uk</a:t>
            </a:r>
            <a:endParaRPr lang="en-GB" b="1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41</a:t>
            </a:fld>
            <a:endParaRPr lang="en-GB"/>
          </a:p>
        </p:txBody>
      </p:sp>
      <p:sp>
        <p:nvSpPr>
          <p:cNvPr id="8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 smtClean="0"/>
              <a:t>@</a:t>
            </a:r>
            <a:r>
              <a:rPr lang="en-GB" b="1" dirty="0" err="1" smtClean="0"/>
              <a:t>lovermob</a:t>
            </a:r>
            <a:endParaRPr lang="en-GB" b="1" dirty="0" smtClean="0"/>
          </a:p>
        </p:txBody>
      </p:sp>
    </p:spTree>
    <p:extLst>
      <p:ext uri="{BB962C8B-B14F-4D97-AF65-F5344CB8AC3E}">
        <p14:creationId xmlns:p14="http://schemas.microsoft.com/office/powerpoint/2010/main" val="405514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/>
          <a:lstStyle/>
          <a:p>
            <a:pPr marL="0" indent="0" algn="ctr">
              <a:buNone/>
            </a:pPr>
            <a:endParaRPr lang="en-GB" b="1" dirty="0" smtClean="0"/>
          </a:p>
          <a:p>
            <a:pPr marL="0" indent="0" algn="ctr">
              <a:buNone/>
            </a:pPr>
            <a:r>
              <a:rPr lang="en-GB" b="1" dirty="0" smtClean="0"/>
              <a:t>r.m.love@lancaster.ac.uk</a:t>
            </a:r>
          </a:p>
          <a:p>
            <a:pPr marL="0" indent="0" algn="ctr">
              <a:buNone/>
            </a:pPr>
            <a:r>
              <a:rPr lang="en-GB" b="1" dirty="0" smtClean="0"/>
              <a:t>@</a:t>
            </a:r>
            <a:r>
              <a:rPr lang="en-GB" b="1" dirty="0" err="1" smtClean="0"/>
              <a:t>lovermob</a:t>
            </a:r>
            <a:endParaRPr lang="en-GB" b="1" dirty="0" smtClean="0"/>
          </a:p>
          <a:p>
            <a:pPr marL="0" indent="0">
              <a:buNone/>
            </a:pPr>
            <a:endParaRPr lang="en-GB" b="1" dirty="0" smtClean="0"/>
          </a:p>
          <a:p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http://</a:t>
            </a:r>
            <a:r>
              <a:rPr lang="en-GB" b="1" smtClean="0"/>
              <a:t>cass.lancs.ac.uk</a:t>
            </a:r>
            <a:endParaRPr lang="en-GB" b="1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42</a:t>
            </a:fld>
            <a:endParaRPr lang="en-GB"/>
          </a:p>
        </p:txBody>
      </p:sp>
      <p:pic>
        <p:nvPicPr>
          <p:cNvPr id="8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59" y="2492896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loverm\Dropbox\University\03 CASS\Spoken BNC2014\Spoken BNC2014 Shared Folder (Lancaster-Cambridge)\PR Campaign\Logo\Print\Large\BNC - British National Corpus 2014 - colour - print - on whit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5655" y="3573016"/>
            <a:ext cx="1616027" cy="1855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  <p:sp>
        <p:nvSpPr>
          <p:cNvPr id="10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 smtClean="0"/>
              <a:t>@</a:t>
            </a:r>
            <a:r>
              <a:rPr lang="en-GB" b="1" dirty="0" err="1" smtClean="0"/>
              <a:t>lovermob</a:t>
            </a:r>
            <a:endParaRPr lang="en-GB" b="1" dirty="0" smtClean="0"/>
          </a:p>
        </p:txBody>
      </p:sp>
    </p:spTree>
    <p:extLst>
      <p:ext uri="{BB962C8B-B14F-4D97-AF65-F5344CB8AC3E}">
        <p14:creationId xmlns:p14="http://schemas.microsoft.com/office/powerpoint/2010/main" val="1970666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obbie Love - UCREL CRS March 20th 2015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Robbie Love - UCREL CRS March 20th 2015</Template>
  <TotalTime>4147</TotalTime>
  <Words>2530</Words>
  <Application>Microsoft Office PowerPoint</Application>
  <PresentationFormat>On-screen Show (4:3)</PresentationFormat>
  <Paragraphs>928</Paragraphs>
  <Slides>42</Slides>
  <Notes>6</Notes>
  <HiddenSlides>2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3" baseType="lpstr">
      <vt:lpstr>Robbie Love - UCREL CRS March 20th 2015</vt:lpstr>
      <vt:lpstr>“Accent – General American;  dialect – British English”:  reflections on tricky metadata in the Spoken BNC2014</vt:lpstr>
      <vt:lpstr>Today’s talk</vt:lpstr>
      <vt:lpstr>The Spoken BNC2014 Lancaster University + Cambridge University Press</vt:lpstr>
      <vt:lpstr>So far…</vt:lpstr>
      <vt:lpstr>Recordings</vt:lpstr>
      <vt:lpstr>Metadata</vt:lpstr>
      <vt:lpstr>Dealing with metadata</vt:lpstr>
      <vt:lpstr>Region</vt:lpstr>
      <vt:lpstr>Region</vt:lpstr>
      <vt:lpstr>Region</vt:lpstr>
      <vt:lpstr>Region – birthplace </vt:lpstr>
      <vt:lpstr>Region – recording location</vt:lpstr>
      <vt:lpstr>Region – location of current residence</vt:lpstr>
      <vt:lpstr>Region – location during acquisition</vt:lpstr>
      <vt:lpstr>Region</vt:lpstr>
      <vt:lpstr>Self-reported dialect categorisation</vt:lpstr>
      <vt:lpstr>Dialect categorisation</vt:lpstr>
      <vt:lpstr>Dialect in the Spoken BNC2014</vt:lpstr>
      <vt:lpstr>“Geordie”</vt:lpstr>
      <vt:lpstr>“Southern”</vt:lpstr>
      <vt:lpstr>“Normal with a brummy twang”</vt:lpstr>
      <vt:lpstr>“Mixed northern/somerset/rp”</vt:lpstr>
      <vt:lpstr>“Accent – General American; dialect – British English”, or “American/British”</vt:lpstr>
      <vt:lpstr>Dialect in the Spoken BNC2014</vt:lpstr>
      <vt:lpstr>Evaluating this approach</vt:lpstr>
      <vt:lpstr>Regional distribution so far</vt:lpstr>
      <vt:lpstr>Socio-economic status</vt:lpstr>
      <vt:lpstr>BNC1994: Social Grade</vt:lpstr>
      <vt:lpstr>Social Class based on Occupation (SC)</vt:lpstr>
      <vt:lpstr>Socio-economic group (SEG)</vt:lpstr>
      <vt:lpstr>NS-SEC</vt:lpstr>
      <vt:lpstr>Socio-economic status</vt:lpstr>
      <vt:lpstr>Mapping NS-SEC onto Social Grade</vt:lpstr>
      <vt:lpstr>Socio-economic status distribution so far</vt:lpstr>
      <vt:lpstr>Socio-economic status distribution so far</vt:lpstr>
      <vt:lpstr>Socio-economic status distribution (BNC1994)</vt:lpstr>
      <vt:lpstr>How far is too far?</vt:lpstr>
      <vt:lpstr>How far is too far?</vt:lpstr>
      <vt:lpstr>How far is too far?</vt:lpstr>
      <vt:lpstr>Summary</vt:lpstr>
      <vt:lpstr>References</vt:lpstr>
      <vt:lpstr>PowerPoint Presentation</vt:lpstr>
    </vt:vector>
  </TitlesOfParts>
  <Company>Lancaster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Critical issues in spoken corpus development: the Spoken BNC2014 transcription scheme and speaker identification</dc:title>
  <dc:creator>Robbie Love</dc:creator>
  <cp:lastModifiedBy>Robbie Love</cp:lastModifiedBy>
  <cp:revision>396</cp:revision>
  <cp:lastPrinted>2016-06-09T10:52:27Z</cp:lastPrinted>
  <dcterms:created xsi:type="dcterms:W3CDTF">2015-03-10T11:45:33Z</dcterms:created>
  <dcterms:modified xsi:type="dcterms:W3CDTF">2016-09-12T11:18:18Z</dcterms:modified>
</cp:coreProperties>
</file>