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74" r:id="rId4"/>
    <p:sldId id="259" r:id="rId5"/>
    <p:sldId id="260" r:id="rId6"/>
    <p:sldId id="261" r:id="rId7"/>
    <p:sldId id="262" r:id="rId8"/>
    <p:sldId id="270" r:id="rId9"/>
    <p:sldId id="273" r:id="rId10"/>
    <p:sldId id="265" r:id="rId11"/>
    <p:sldId id="269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29" autoAdjust="0"/>
  </p:normalViewPr>
  <p:slideViewPr>
    <p:cSldViewPr>
      <p:cViewPr varScale="1">
        <p:scale>
          <a:sx n="76" d="100"/>
          <a:sy n="76" d="100"/>
        </p:scale>
        <p:origin x="12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A1722-F3CB-4FDD-A4F3-2910F908A177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263C6-C592-46C9-B0CE-DFE8C860FC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61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– passed in UK, July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aseline="0" smtClean="0"/>
              <a:t>s</a:t>
            </a:r>
            <a:r>
              <a:rPr lang="en-GB" sz="1200" smtClean="0"/>
              <a:t>everal </a:t>
            </a:r>
            <a:r>
              <a:rPr lang="en-GB" sz="1200" dirty="0" smtClean="0"/>
              <a:t>parliamentary debates leading to </a:t>
            </a:r>
            <a:r>
              <a:rPr lang="en-GB" sz="1200" smtClean="0"/>
              <a:t>its passing</a:t>
            </a:r>
          </a:p>
          <a:p>
            <a:pPr marL="114300" indent="0">
              <a:buNone/>
            </a:pPr>
            <a:r>
              <a:rPr lang="en-GB" sz="1200" b="1" smtClean="0"/>
              <a:t>Baker (2004)</a:t>
            </a:r>
          </a:p>
          <a:p>
            <a:r>
              <a:rPr lang="en-GB" sz="1200" smtClean="0"/>
              <a:t>Sexual Offences (Amendment) Bill (1998-2000)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homosexuality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200" b="1" smtClean="0"/>
              <a:t>Bachmann (2011)</a:t>
            </a:r>
          </a:p>
          <a:p>
            <a:r>
              <a:rPr lang="en-GB" sz="1200" smtClean="0"/>
              <a:t>Civil Partnership Act (2004)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 relationships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000" b="1" smtClean="0"/>
              <a:t>“Love (2013)”</a:t>
            </a:r>
          </a:p>
          <a:p>
            <a:r>
              <a:rPr lang="en-GB" sz="1000" smtClean="0"/>
              <a:t>Marriage (Same Sex Couples) Bill (2013)</a:t>
            </a:r>
          </a:p>
          <a:p>
            <a:r>
              <a:rPr lang="en-GB" sz="1000" smtClean="0"/>
              <a:t>Discourses of </a:t>
            </a:r>
            <a:r>
              <a:rPr lang="en-GB" sz="1000" i="1" smtClean="0"/>
              <a:t>same-sex marriage</a:t>
            </a:r>
            <a:endParaRPr lang="en-GB" sz="100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- corpus-based discourse analysis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12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– passed in UK, July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aseline="0" smtClean="0"/>
              <a:t>s</a:t>
            </a:r>
            <a:r>
              <a:rPr lang="en-GB" sz="1200" smtClean="0"/>
              <a:t>everal </a:t>
            </a:r>
            <a:r>
              <a:rPr lang="en-GB" sz="1200" dirty="0" smtClean="0"/>
              <a:t>parliamentary debates leading to </a:t>
            </a:r>
            <a:r>
              <a:rPr lang="en-GB" sz="1200" smtClean="0"/>
              <a:t>its passing</a:t>
            </a:r>
          </a:p>
          <a:p>
            <a:pPr marL="114300" indent="0">
              <a:buNone/>
            </a:pPr>
            <a:r>
              <a:rPr lang="en-GB" sz="1200" b="1" smtClean="0"/>
              <a:t>Baker (2004)</a:t>
            </a:r>
          </a:p>
          <a:p>
            <a:r>
              <a:rPr lang="en-GB" sz="1200" smtClean="0"/>
              <a:t>Sexual Offences (Amendment) Bill (1998-2000)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homosexuality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200" b="1" smtClean="0"/>
              <a:t>Bachmann (2011)</a:t>
            </a:r>
          </a:p>
          <a:p>
            <a:r>
              <a:rPr lang="en-GB" sz="1200" smtClean="0"/>
              <a:t>Civil Partnership Act (2004)</a:t>
            </a:r>
          </a:p>
          <a:p>
            <a:r>
              <a:rPr lang="en-GB" sz="1200" smtClean="0"/>
              <a:t>Discourses of </a:t>
            </a:r>
            <a:r>
              <a:rPr lang="en-GB" sz="1200" i="1" smtClean="0"/>
              <a:t>homosexual relationships</a:t>
            </a:r>
          </a:p>
          <a:p>
            <a:endParaRPr lang="en-GB" sz="1200" smtClean="0"/>
          </a:p>
          <a:p>
            <a:pPr marL="114300" indent="0">
              <a:buNone/>
            </a:pPr>
            <a:r>
              <a:rPr lang="en-GB" sz="1000" b="1" smtClean="0"/>
              <a:t>“Love (2013)”</a:t>
            </a:r>
          </a:p>
          <a:p>
            <a:r>
              <a:rPr lang="en-GB" sz="1000" smtClean="0"/>
              <a:t>Marriage (Same Sex Couples) Bill (2013)</a:t>
            </a:r>
          </a:p>
          <a:p>
            <a:r>
              <a:rPr lang="en-GB" sz="1000" smtClean="0"/>
              <a:t>Discourses of </a:t>
            </a:r>
            <a:r>
              <a:rPr lang="en-GB" sz="1000" i="1" smtClean="0"/>
              <a:t>same-sex marriage</a:t>
            </a:r>
            <a:endParaRPr lang="en-GB" sz="100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- corpus-based discourse analysis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2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PRELIMINARY ANALYSIS</a:t>
            </a:r>
          </a:p>
          <a:p>
            <a:r>
              <a:rPr lang="en-GB" dirty="0" smtClean="0"/>
              <a:t>Combining</a:t>
            </a:r>
            <a:r>
              <a:rPr lang="en-GB" baseline="0" dirty="0" smtClean="0"/>
              <a:t> the two methods – automated + manual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749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Keywords – words</a:t>
            </a:r>
            <a:r>
              <a:rPr lang="en-GB" baseline="0" dirty="0" smtClean="0"/>
              <a:t> that are significantly more frequent in one corpus compared to another – therefore gives a flavour of what it is about the corpus that makes it different to other corpora</a:t>
            </a:r>
          </a:p>
          <a:p>
            <a:r>
              <a:rPr lang="en-GB" baseline="0" dirty="0" smtClean="0"/>
              <a:t>Collocates – words that significantly frequently co-occur with another word – therefore allows assessment of a word by the way it is used in immediate context</a:t>
            </a:r>
          </a:p>
          <a:p>
            <a:r>
              <a:rPr lang="en-GB" baseline="0" dirty="0" smtClean="0"/>
              <a:t>Concordance – ordered list of instances of a word with its immediate context on either side – therefore allows qualitative interpretation of its 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6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altLang="en-US" sz="1200" smtClean="0">
                <a:latin typeface="Calibri" pitchFamily="34" charset="0"/>
              </a:rPr>
              <a:t>Pro-equality = discourse of </a:t>
            </a:r>
            <a:r>
              <a:rPr lang="en-GB" altLang="en-US" sz="1200" i="1" smtClean="0">
                <a:latin typeface="Calibri" pitchFamily="34" charset="0"/>
              </a:rPr>
              <a:t>extension</a:t>
            </a:r>
            <a:r>
              <a:rPr lang="en-GB" altLang="en-US" sz="1200" smtClean="0">
                <a:latin typeface="Calibri" pitchFamily="34" charset="0"/>
              </a:rPr>
              <a:t> of marriage</a:t>
            </a:r>
          </a:p>
          <a:p>
            <a:pPr marL="114300" indent="0" algn="just">
              <a:buNone/>
            </a:pPr>
            <a:endParaRPr lang="en-GB" altLang="en-US" sz="1200" smtClean="0">
              <a:latin typeface="Calibri" pitchFamily="34" charset="0"/>
            </a:endParaRPr>
          </a:p>
          <a:p>
            <a:pPr algn="just"/>
            <a:r>
              <a:rPr lang="en-GB" altLang="en-US" sz="1200" smtClean="0">
                <a:latin typeface="Calibri" pitchFamily="34" charset="0"/>
              </a:rPr>
              <a:t>Anti-equality = discourses of </a:t>
            </a:r>
            <a:r>
              <a:rPr lang="en-GB" altLang="en-US" sz="1200" i="1" smtClean="0">
                <a:latin typeface="Calibri" pitchFamily="34" charset="0"/>
              </a:rPr>
              <a:t>fear</a:t>
            </a:r>
            <a:r>
              <a:rPr lang="en-GB" altLang="en-US" sz="1200" smtClean="0">
                <a:latin typeface="Calibri" pitchFamily="34" charset="0"/>
              </a:rPr>
              <a:t>, </a:t>
            </a:r>
            <a:r>
              <a:rPr lang="en-GB" altLang="en-US" sz="1200" i="1" smtClean="0">
                <a:latin typeface="Calibri" pitchFamily="34" charset="0"/>
              </a:rPr>
              <a:t>threat</a:t>
            </a:r>
            <a:r>
              <a:rPr lang="en-GB" altLang="en-US" sz="1200" smtClean="0">
                <a:latin typeface="Calibri" pitchFamily="34" charset="0"/>
              </a:rPr>
              <a:t> and </a:t>
            </a:r>
            <a:r>
              <a:rPr lang="en-GB" altLang="en-US" sz="1200" i="1" smtClean="0">
                <a:latin typeface="Calibri" pitchFamily="34" charset="0"/>
              </a:rPr>
              <a:t>risk</a:t>
            </a:r>
            <a:r>
              <a:rPr lang="en-GB" altLang="en-US" sz="1200" smtClean="0">
                <a:latin typeface="Calibri" pitchFamily="34" charset="0"/>
              </a:rPr>
              <a:t> brought about by the apparent </a:t>
            </a:r>
            <a:r>
              <a:rPr lang="en-GB" altLang="en-US" sz="1200" i="1" smtClean="0">
                <a:latin typeface="Calibri" pitchFamily="34" charset="0"/>
              </a:rPr>
              <a:t>redefinition</a:t>
            </a:r>
            <a:r>
              <a:rPr lang="en-GB" altLang="en-US" sz="1200" smtClean="0">
                <a:latin typeface="Calibri" pitchFamily="34" charset="0"/>
              </a:rPr>
              <a:t> of “marriage”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599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dirty="0" smtClean="0">
                <a:latin typeface="Calibri" pitchFamily="34" charset="0"/>
              </a:rPr>
              <a:t>Comparing the keywords in the pro- and anti-equality sections of the debate corpus</a:t>
            </a:r>
          </a:p>
          <a:p>
            <a:r>
              <a:rPr lang="en-GB" altLang="en-US" sz="1200" dirty="0" smtClean="0">
                <a:latin typeface="Calibri" pitchFamily="34" charset="0"/>
              </a:rPr>
              <a:t>Qualitative analysis required at this stage 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924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The pro keyword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is more likely to refer to the personal </a:t>
            </a:r>
            <a:r>
              <a:rPr lang="en-GB" altLang="en-US" i="1" dirty="0" smtClean="0">
                <a:latin typeface="Calibri" pitchFamily="34" charset="0"/>
              </a:rPr>
              <a:t>identity</a:t>
            </a:r>
            <a:r>
              <a:rPr lang="en-GB" altLang="en-US" dirty="0" smtClean="0">
                <a:latin typeface="Calibri" pitchFamily="34" charset="0"/>
              </a:rPr>
              <a:t> of gay people than in the anti speeches (see table). The latter speeches contain a higher proportion of </a:t>
            </a:r>
            <a:r>
              <a:rPr lang="en-GB" altLang="en-US" i="1" dirty="0" smtClean="0">
                <a:latin typeface="Calibri" pitchFamily="34" charset="0"/>
              </a:rPr>
              <a:t>gay</a:t>
            </a:r>
            <a:r>
              <a:rPr lang="en-GB" altLang="en-US" dirty="0" smtClean="0">
                <a:latin typeface="Calibri" pitchFamily="34" charset="0"/>
              </a:rPr>
              <a:t> as a </a:t>
            </a:r>
            <a:r>
              <a:rPr lang="en-GB" altLang="en-US" i="1" dirty="0" smtClean="0">
                <a:latin typeface="Calibri" pitchFamily="34" charset="0"/>
              </a:rPr>
              <a:t>behaviour</a:t>
            </a:r>
            <a:r>
              <a:rPr lang="en-GB" altLang="en-US" dirty="0" smtClean="0">
                <a:latin typeface="Calibri" pitchFamily="34" charset="0"/>
              </a:rPr>
              <a:t> than the pro speeches. </a:t>
            </a:r>
            <a:r>
              <a:rPr lang="en-GB" altLang="en-US" smtClean="0">
                <a:latin typeface="Calibri" pitchFamily="34" charset="0"/>
              </a:rPr>
              <a:t>The anti-reformers appear less willing to use </a:t>
            </a:r>
            <a:r>
              <a:rPr lang="en-GB" altLang="en-US" i="1" smtClean="0">
                <a:latin typeface="Calibri" pitchFamily="34" charset="0"/>
              </a:rPr>
              <a:t>gay </a:t>
            </a:r>
            <a:r>
              <a:rPr lang="en-GB" altLang="en-US" smtClean="0">
                <a:latin typeface="Calibri" pitchFamily="34" charset="0"/>
              </a:rPr>
              <a:t>as an identity than the pro-reformers.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88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PRELIMINARY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5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Linguistics, computing, statistics, discourse analysis…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263C6-C592-46C9-B0CE-DFE8C860FC4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55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36602C-AFEF-4B18-8514-3821B771C6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20C5F3-F613-4605-A5F1-9C4B1A1940F9}" type="datetimeFigureOut">
              <a:rPr lang="en-GB" smtClean="0"/>
              <a:pPr/>
              <a:t>27/08/2013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668" y="548680"/>
            <a:ext cx="7772400" cy="324036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Corpus linguistics and discourses </a:t>
            </a:r>
            <a:r>
              <a:rPr lang="en-US" sz="4800" dirty="0">
                <a:latin typeface="Aharoni" panose="02010803020104030203" pitchFamily="2" charset="-79"/>
                <a:ea typeface="Gungsuh" panose="02030600000101010101" pitchFamily="18" charset="-127"/>
                <a:cs typeface="Aharoni" panose="02010803020104030203" pitchFamily="2" charset="-79"/>
              </a:rPr>
              <a:t>of same-sex marriage in the UK Parliament</a:t>
            </a:r>
            <a:endParaRPr lang="en-GB" sz="4800" dirty="0">
              <a:latin typeface="Aharoni" panose="02010803020104030203" pitchFamily="2" charset="-79"/>
              <a:ea typeface="Gungsuh" panose="02030600000101010101" pitchFamily="18" charset="-127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516" y="4581128"/>
            <a:ext cx="7077145" cy="1152128"/>
          </a:xfrm>
        </p:spPr>
        <p:txBody>
          <a:bodyPr/>
          <a:lstStyle/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Robbie Love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ESRC Centre for Corpus Approaches to Social Science (CASS)</a:t>
            </a:r>
          </a:p>
          <a:p>
            <a:r>
              <a:rPr lang="en-GB" b="1" dirty="0" smtClean="0">
                <a:solidFill>
                  <a:schemeClr val="bg2">
                    <a:lumMod val="10000"/>
                  </a:schemeClr>
                </a:solidFill>
              </a:rPr>
              <a:t>Lancaster University, UK</a:t>
            </a:r>
            <a:endParaRPr lang="en-GB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>
                <a:solidFill>
                  <a:schemeClr val="tx2"/>
                </a:solidFill>
                <a:latin typeface="Eras Demi ITC" panose="020B0805030504020804" pitchFamily="34" charset="0"/>
              </a:rPr>
              <a:t>@lovermob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</a:t>
            </a:r>
            <a:r>
              <a:rPr lang="en-GB" smtClean="0">
                <a:solidFill>
                  <a:schemeClr val="tx2"/>
                </a:solidFill>
                <a:latin typeface="Eras Demi ITC" panose="020B0805030504020804" pitchFamily="34" charset="0"/>
              </a:rPr>
              <a:t>	             @CorpusSocialSci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Introduction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30826 Copenhagen\Presentation\Gay-marriage-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99181"/>
            <a:ext cx="6820691" cy="40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Introduction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Marriage (Same Sex Couples) Bill 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February 2013 – House of Commons Second Reading</a:t>
            </a:r>
          </a:p>
          <a:p>
            <a:r>
              <a:rPr lang="en-GB" sz="2800" dirty="0"/>
              <a:t>U</a:t>
            </a:r>
            <a:r>
              <a:rPr lang="en-GB" sz="2800" dirty="0" smtClean="0"/>
              <a:t>ndergraduate assignment</a:t>
            </a:r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loverm\Dropbox\University\03 CASS\Work\20130826 Copenhagen\Presentation\Gay-marriage-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2736304" cy="164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Research aims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C</a:t>
            </a:r>
            <a:r>
              <a:rPr lang="en-GB" sz="2800" b="1" dirty="0" smtClean="0"/>
              <a:t>orpus-based methods </a:t>
            </a:r>
            <a:r>
              <a:rPr lang="en-GB" sz="1800" dirty="0" smtClean="0"/>
              <a:t>(</a:t>
            </a:r>
            <a:r>
              <a:rPr lang="en-GB" sz="1800" dirty="0" err="1" smtClean="0"/>
              <a:t>McEnery</a:t>
            </a:r>
            <a:r>
              <a:rPr lang="en-GB" sz="1800" dirty="0" smtClean="0"/>
              <a:t> </a:t>
            </a:r>
            <a:r>
              <a:rPr lang="en-GB" sz="1800" dirty="0"/>
              <a:t>&amp; Hardie 2012: 16-18)</a:t>
            </a:r>
            <a:endParaRPr lang="en-GB" sz="1800" dirty="0" smtClean="0"/>
          </a:p>
          <a:p>
            <a:pPr marL="114300" indent="0">
              <a:buNone/>
            </a:pPr>
            <a:r>
              <a:rPr lang="en-GB" sz="2800" dirty="0" smtClean="0"/>
              <a:t>+ </a:t>
            </a:r>
            <a:r>
              <a:rPr lang="en-GB" sz="2800" b="1" dirty="0" smtClean="0"/>
              <a:t>critical discourse analysis </a:t>
            </a:r>
            <a:r>
              <a:rPr lang="en-GB" sz="1800" dirty="0" smtClean="0"/>
              <a:t>(Bhatia et al. 2008: 11, 14)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endParaRPr lang="en-GB" sz="1800" dirty="0" smtClean="0"/>
          </a:p>
          <a:p>
            <a:r>
              <a:rPr lang="en-GB" sz="2800" dirty="0" smtClean="0"/>
              <a:t>To access discourses of </a:t>
            </a:r>
            <a:r>
              <a:rPr lang="en-GB" sz="2800" i="1" dirty="0" smtClean="0"/>
              <a:t>same-sex marriage</a:t>
            </a:r>
            <a:r>
              <a:rPr lang="en-GB" sz="2800" dirty="0" smtClean="0"/>
              <a:t> in the debate</a:t>
            </a:r>
          </a:p>
          <a:p>
            <a:r>
              <a:rPr lang="en-GB" sz="2800" dirty="0" smtClean="0"/>
              <a:t>To compare the language of those in favour to those against</a:t>
            </a: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43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Method – data selection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Specialised corpus for specific professional genre </a:t>
            </a:r>
            <a:r>
              <a:rPr lang="en-GB" sz="1800" dirty="0" smtClean="0"/>
              <a:t>(Bhatia et al. 2008: 8)</a:t>
            </a:r>
          </a:p>
          <a:p>
            <a:r>
              <a:rPr lang="en-GB" dirty="0" smtClean="0"/>
              <a:t>From online transcript</a:t>
            </a:r>
          </a:p>
          <a:p>
            <a:r>
              <a:rPr lang="en-GB" dirty="0" smtClean="0"/>
              <a:t>Matched speakers to how they voted</a:t>
            </a:r>
          </a:p>
          <a:p>
            <a:r>
              <a:rPr lang="en-GB" dirty="0" smtClean="0"/>
              <a:t>Split by stance</a:t>
            </a:r>
          </a:p>
          <a:p>
            <a:r>
              <a:rPr lang="en-GB" dirty="0"/>
              <a:t>“Cleaned</a:t>
            </a:r>
            <a:r>
              <a:rPr lang="en-GB" dirty="0" smtClean="0"/>
              <a:t>”</a:t>
            </a:r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195736" y="4298169"/>
            <a:ext cx="3835400" cy="1854200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Debate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corpus</a:t>
            </a:r>
            <a:endParaRPr lang="en-GB" dirty="0">
              <a:solidFill>
                <a:schemeClr val="tx2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Calibri" pitchFamily="34" charset="0"/>
              </a:rPr>
              <a:t>48,487 </a:t>
            </a:r>
            <a:r>
              <a:rPr lang="en-GB" dirty="0" smtClean="0">
                <a:solidFill>
                  <a:schemeClr val="tx1"/>
                </a:solidFill>
                <a:latin typeface="Calibri" pitchFamily="34" charset="0"/>
              </a:rPr>
              <a:t>words</a:t>
            </a:r>
            <a:endParaRPr lang="en-GB" dirty="0">
              <a:solidFill>
                <a:schemeClr val="tx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dirty="0">
              <a:solidFill>
                <a:schemeClr val="tx2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Pro-equality          Anti-equality</a:t>
            </a:r>
            <a:endParaRPr lang="en-GB" dirty="0">
              <a:solidFill>
                <a:schemeClr val="tx2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Calibri" pitchFamily="34" charset="0"/>
              </a:rPr>
              <a:t>26,279 </a:t>
            </a:r>
            <a:r>
              <a:rPr lang="en-GB" dirty="0" smtClean="0">
                <a:solidFill>
                  <a:schemeClr val="tx1"/>
                </a:solidFill>
                <a:latin typeface="Calibri" pitchFamily="34" charset="0"/>
              </a:rPr>
              <a:t>words        </a:t>
            </a:r>
            <a:r>
              <a:rPr lang="en-GB" dirty="0">
                <a:solidFill>
                  <a:schemeClr val="tx1"/>
                </a:solidFill>
                <a:latin typeface="Calibri" pitchFamily="34" charset="0"/>
              </a:rPr>
              <a:t>22,207 </a:t>
            </a:r>
            <a:r>
              <a:rPr lang="en-GB" dirty="0" smtClean="0">
                <a:solidFill>
                  <a:schemeClr val="tx1"/>
                </a:solidFill>
                <a:latin typeface="Calibri" pitchFamily="34" charset="0"/>
              </a:rPr>
              <a:t>words</a:t>
            </a:r>
            <a:endParaRPr lang="en-GB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351436" y="5086363"/>
            <a:ext cx="762000" cy="27781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13436" y="5086362"/>
            <a:ext cx="698500" cy="277813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1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Method - techniques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Uploaded to </a:t>
            </a:r>
            <a:r>
              <a:rPr lang="en-GB" sz="2400" dirty="0" err="1" smtClean="0"/>
              <a:t>Wmatrix</a:t>
            </a:r>
            <a:r>
              <a:rPr lang="en-GB" sz="2400" dirty="0" smtClean="0"/>
              <a:t> </a:t>
            </a:r>
            <a:r>
              <a:rPr lang="en-GB" sz="1800" dirty="0" smtClean="0"/>
              <a:t>(</a:t>
            </a:r>
            <a:r>
              <a:rPr lang="en-GB" sz="1800" dirty="0" err="1" smtClean="0"/>
              <a:t>Rayson</a:t>
            </a:r>
            <a:r>
              <a:rPr lang="en-GB" sz="1800" dirty="0" smtClean="0"/>
              <a:t> 2008)</a:t>
            </a:r>
          </a:p>
          <a:p>
            <a:endParaRPr lang="en-GB" sz="2400" dirty="0" smtClean="0"/>
          </a:p>
          <a:p>
            <a:r>
              <a:rPr lang="en-GB" sz="2400" b="1" dirty="0" smtClean="0"/>
              <a:t>Keyword</a:t>
            </a:r>
            <a:r>
              <a:rPr lang="en-GB" sz="2400" dirty="0" smtClean="0"/>
              <a:t> analysis</a:t>
            </a:r>
          </a:p>
          <a:p>
            <a:pPr lvl="1"/>
            <a:r>
              <a:rPr lang="en-GB" sz="2400" dirty="0" smtClean="0"/>
              <a:t>Pro-equality – anti-equality</a:t>
            </a:r>
          </a:p>
          <a:p>
            <a:pPr lvl="1"/>
            <a:endParaRPr lang="en-GB" sz="2400" dirty="0" smtClean="0"/>
          </a:p>
          <a:p>
            <a:r>
              <a:rPr lang="en-GB" sz="2400" b="1" dirty="0" smtClean="0"/>
              <a:t>Collocation</a:t>
            </a:r>
            <a:r>
              <a:rPr lang="en-GB" sz="2400" dirty="0" smtClean="0"/>
              <a:t> analysis</a:t>
            </a:r>
          </a:p>
          <a:p>
            <a:r>
              <a:rPr lang="en-GB" sz="2400" b="1" dirty="0" smtClean="0"/>
              <a:t>Concordance</a:t>
            </a:r>
            <a:r>
              <a:rPr lang="en-GB" sz="2400" dirty="0" smtClean="0"/>
              <a:t> lines</a:t>
            </a: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(1)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marriage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GB" altLang="en-US" sz="2800" b="1" smtClean="0">
                <a:latin typeface="Calibri" pitchFamily="34" charset="0"/>
              </a:rPr>
              <a:t>Collocates </a:t>
            </a:r>
            <a:r>
              <a:rPr lang="en-GB" altLang="en-US" sz="2800" b="1" dirty="0">
                <a:latin typeface="Calibri" pitchFamily="34" charset="0"/>
              </a:rPr>
              <a:t>= extension vs</a:t>
            </a:r>
            <a:r>
              <a:rPr lang="en-GB" altLang="en-US" sz="2800" b="1">
                <a:latin typeface="Calibri" pitchFamily="34" charset="0"/>
              </a:rPr>
              <a:t>. </a:t>
            </a:r>
            <a:r>
              <a:rPr lang="en-GB" altLang="en-US" sz="2800" b="1" smtClean="0">
                <a:latin typeface="Calibri" pitchFamily="34" charset="0"/>
              </a:rPr>
              <a:t>redefinition</a:t>
            </a:r>
            <a:endParaRPr lang="en-GB" altLang="en-US" sz="2800" dirty="0">
              <a:latin typeface="Calibri" pitchFamily="34" charset="0"/>
            </a:endParaRPr>
          </a:p>
          <a:p>
            <a:pPr algn="just"/>
            <a:r>
              <a:rPr lang="en-GB" altLang="en-US" b="1" smtClean="0">
                <a:latin typeface="Calibri" pitchFamily="34" charset="0"/>
              </a:rPr>
              <a:t>Pro-equality</a:t>
            </a:r>
          </a:p>
          <a:p>
            <a:pPr marL="114300" indent="0">
              <a:buNone/>
            </a:pPr>
            <a:r>
              <a:rPr lang="en-GB" i="1" smtClean="0"/>
              <a:t>(same-) sex, equal, civil, gay, institution, </a:t>
            </a:r>
            <a:r>
              <a:rPr lang="en-GB" b="1" i="1" smtClean="0"/>
              <a:t>changed</a:t>
            </a:r>
            <a:r>
              <a:rPr lang="en-GB" i="1" smtClean="0"/>
              <a:t>, enter, somehow, </a:t>
            </a:r>
            <a:r>
              <a:rPr lang="en-GB" b="1" i="1" smtClean="0"/>
              <a:t>extending</a:t>
            </a:r>
            <a:r>
              <a:rPr lang="en-GB" i="1" smtClean="0"/>
              <a:t>, important, weaken, believe, state, definition, undermine, restrictions, </a:t>
            </a:r>
            <a:r>
              <a:rPr lang="en-GB" b="1" i="1" smtClean="0"/>
              <a:t>redefinition</a:t>
            </a:r>
            <a:r>
              <a:rPr lang="en-GB" i="1" smtClean="0"/>
              <a:t>, man</a:t>
            </a:r>
          </a:p>
          <a:p>
            <a:pPr marL="114300" indent="0">
              <a:buNone/>
            </a:pPr>
            <a:endParaRPr lang="en-GB" altLang="en-US" i="1" smtClean="0">
              <a:latin typeface="Calibri" pitchFamily="34" charset="0"/>
            </a:endParaRPr>
          </a:p>
          <a:p>
            <a:r>
              <a:rPr lang="en-GB" altLang="en-US" b="1" smtClean="0">
                <a:latin typeface="Calibri" pitchFamily="34" charset="0"/>
              </a:rPr>
              <a:t>Anti-equality</a:t>
            </a:r>
            <a:endParaRPr lang="en-GB" altLang="en-US" smtClean="0">
              <a:latin typeface="Calibri" pitchFamily="34" charset="0"/>
            </a:endParaRPr>
          </a:p>
          <a:p>
            <a:pPr marL="114300" indent="0">
              <a:buNone/>
            </a:pPr>
            <a:r>
              <a:rPr lang="en-GB" i="1" smtClean="0"/>
              <a:t>(same-) sex</a:t>
            </a:r>
            <a:r>
              <a:rPr lang="en-GB" smtClean="0"/>
              <a:t>, </a:t>
            </a:r>
            <a:r>
              <a:rPr lang="en-GB" b="1" i="1" smtClean="0"/>
              <a:t>traditional</a:t>
            </a:r>
            <a:r>
              <a:rPr lang="en-GB" i="1" smtClean="0"/>
              <a:t>, </a:t>
            </a:r>
            <a:r>
              <a:rPr lang="en-GB" b="1" i="1" smtClean="0"/>
              <a:t>redefinition</a:t>
            </a:r>
            <a:r>
              <a:rPr lang="en-GB" i="1" smtClean="0"/>
              <a:t>, man, nature, definition, meaning, union, Coalition, gay, </a:t>
            </a:r>
            <a:r>
              <a:rPr lang="en-GB" b="1" i="1" smtClean="0"/>
              <a:t>redefine</a:t>
            </a:r>
            <a:r>
              <a:rPr lang="en-GB" i="1" smtClean="0"/>
              <a:t>, purpose, commitment, union, institution, redefined, aspects, understanding, state, essential, simply, two, under</a:t>
            </a:r>
            <a:endParaRPr lang="en-GB" altLang="en-US" b="1" smtClean="0">
              <a:latin typeface="Calibri" pitchFamily="34" charset="0"/>
            </a:endParaRPr>
          </a:p>
          <a:p>
            <a:pPr algn="just"/>
            <a:endParaRPr lang="en-GB" altLang="en-US" dirty="0">
              <a:latin typeface="Calibri" pitchFamily="34" charset="0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93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Keyword </a:t>
            </a:r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comparison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496325"/>
              </p:ext>
            </p:extLst>
          </p:nvPr>
        </p:nvGraphicFramePr>
        <p:xfrm>
          <a:off x="2123728" y="1360244"/>
          <a:ext cx="3765127" cy="4772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582"/>
                <a:gridCol w="1539614"/>
                <a:gridCol w="1739931"/>
              </a:tblGrid>
              <a:tr h="2541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Pro keywords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Anti keywords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people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government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itchFamily="34" charset="0"/>
                        </a:rPr>
                        <a:t>gay</a:t>
                      </a:r>
                      <a:endParaRPr lang="en-GB" sz="1400" b="1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not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right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this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hope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legislation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religious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woman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support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because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i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itchFamily="34" charset="0"/>
                        </a:rPr>
                        <a:t>prime_minister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we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the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freedom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itchFamily="34" charset="0"/>
                        </a:rPr>
                        <a:t>no</a:t>
                      </a:r>
                      <a:endParaRPr lang="en-GB" sz="1400" b="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today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of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he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rights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too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definition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know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oppose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also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man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organisations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itchFamily="34" charset="0"/>
                        </a:rPr>
                        <a:t>adultery</a:t>
                      </a:r>
                      <a:endParaRPr lang="en-GB" sz="1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noFill/>
                  </a:tcPr>
                </a:tc>
              </a:tr>
              <a:tr h="2824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  <a:endParaRPr lang="en-GB" sz="1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believe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itchFamily="34" charset="0"/>
                        </a:rPr>
                        <a:t>change</a:t>
                      </a:r>
                      <a:endParaRPr lang="en-GB" sz="1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4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Example (2) – </a:t>
            </a:r>
            <a:r>
              <a:rPr lang="en-GB" i="1" smtClean="0">
                <a:latin typeface="Aharoni" panose="02010803020104030203" pitchFamily="2" charset="-79"/>
                <a:cs typeface="Aharoni" panose="02010803020104030203" pitchFamily="2" charset="-79"/>
              </a:rPr>
              <a:t>gay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en-GB" altLang="en-US" b="1" i="1" dirty="0" smtClean="0">
                <a:latin typeface="Calibri" pitchFamily="34" charset="0"/>
              </a:rPr>
              <a:t>gay</a:t>
            </a:r>
            <a:r>
              <a:rPr lang="en-GB" altLang="en-US" b="1" dirty="0" smtClean="0">
                <a:latin typeface="Calibri" pitchFamily="34" charset="0"/>
              </a:rPr>
              <a:t> </a:t>
            </a:r>
            <a:r>
              <a:rPr lang="en-GB" altLang="en-US" b="1" dirty="0">
                <a:latin typeface="Calibri" pitchFamily="34" charset="0"/>
              </a:rPr>
              <a:t>= identity vs. </a:t>
            </a:r>
            <a:r>
              <a:rPr lang="en-GB" altLang="en-US" b="1" dirty="0" smtClean="0">
                <a:latin typeface="Calibri" pitchFamily="34" charset="0"/>
              </a:rPr>
              <a:t>behaviour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173360"/>
              </p:ext>
            </p:extLst>
          </p:nvPr>
        </p:nvGraphicFramePr>
        <p:xfrm>
          <a:off x="1475656" y="2492897"/>
          <a:ext cx="5328592" cy="2498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2016224"/>
                <a:gridCol w="1872208"/>
              </a:tblGrid>
              <a:tr h="37040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“gay” as…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Pro-equality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Anti-equality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identity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alibri" pitchFamily="34" charset="0"/>
                        </a:rPr>
                        <a:t>75 (78.9)</a:t>
                      </a:r>
                      <a:endParaRPr lang="en-GB" sz="240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18 (62.1)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behaviour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20 (21.1)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itchFamily="34" charset="0"/>
                        </a:rPr>
                        <a:t>11 (37.9)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TOTAL</a:t>
                      </a:r>
                      <a:endParaRPr lang="en-GB" sz="2400" dirty="0">
                        <a:solidFill>
                          <a:schemeClr val="tx2"/>
                        </a:solidFill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95 (100)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itchFamily="34" charset="0"/>
                          <a:ea typeface="Calibri"/>
                          <a:cs typeface="Times New Roman"/>
                        </a:rPr>
                        <a:t>29 (100)</a:t>
                      </a:r>
                      <a:endParaRPr lang="en-GB" sz="2400" dirty="0">
                        <a:effectLst/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6" marR="68586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Some conclusions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7620000" cy="5060032"/>
          </a:xfrm>
        </p:spPr>
        <p:txBody>
          <a:bodyPr>
            <a:normAutofit/>
          </a:bodyPr>
          <a:lstStyle/>
          <a:p>
            <a:pPr indent="-342900" algn="just">
              <a:spcBef>
                <a:spcPct val="50000"/>
              </a:spcBef>
              <a:defRPr/>
            </a:pPr>
            <a:endParaRPr lang="en-GB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indent="-342900" algn="just">
              <a:spcBef>
                <a:spcPct val="50000"/>
              </a:spcBef>
              <a:defRPr/>
            </a:pPr>
            <a:r>
              <a:rPr lang="en-GB" sz="2400" dirty="0" smtClean="0"/>
              <a:t>Corpus-based CDA of legal data works!</a:t>
            </a:r>
          </a:p>
          <a:p>
            <a:pPr indent="-342900" algn="just">
              <a:spcBef>
                <a:spcPct val="50000"/>
              </a:spcBef>
              <a:defRPr/>
            </a:pPr>
            <a:endParaRPr lang="en-GB" sz="2400" dirty="0" smtClean="0"/>
          </a:p>
          <a:p>
            <a:pPr indent="-342900" algn="just">
              <a:spcBef>
                <a:spcPct val="50000"/>
              </a:spcBef>
              <a:defRPr/>
            </a:pPr>
            <a:r>
              <a:rPr lang="en-GB" sz="2400" dirty="0" smtClean="0"/>
              <a:t>Keywords </a:t>
            </a:r>
            <a:r>
              <a:rPr lang="en-GB" sz="2400" dirty="0"/>
              <a:t>are a good </a:t>
            </a:r>
            <a:r>
              <a:rPr lang="en-GB" sz="2400" b="1" dirty="0"/>
              <a:t>starting </a:t>
            </a:r>
            <a:r>
              <a:rPr lang="en-GB" sz="2400" b="1" dirty="0" smtClean="0"/>
              <a:t>point</a:t>
            </a:r>
            <a:r>
              <a:rPr lang="en-GB" sz="2400" dirty="0" smtClean="0"/>
              <a:t>, but “applying </a:t>
            </a:r>
            <a:r>
              <a:rPr lang="en-GB" sz="2400" dirty="0"/>
              <a:t>a strictly ‘scientific’ </a:t>
            </a:r>
            <a:r>
              <a:rPr lang="en-GB" sz="2400" dirty="0" smtClean="0"/>
              <a:t>method…can </a:t>
            </a:r>
            <a:r>
              <a:rPr lang="en-GB" sz="2400" dirty="0"/>
              <a:t>never deliver the full picture” </a:t>
            </a:r>
            <a:r>
              <a:rPr lang="en-GB" sz="1800" dirty="0"/>
              <a:t>(</a:t>
            </a:r>
            <a:r>
              <a:rPr lang="en-GB" sz="1800" dirty="0" err="1"/>
              <a:t>Teubert</a:t>
            </a:r>
            <a:r>
              <a:rPr lang="en-GB" sz="1800" dirty="0"/>
              <a:t> 2010: 21) </a:t>
            </a:r>
            <a:endParaRPr lang="en-GB" sz="1800" dirty="0" smtClean="0"/>
          </a:p>
          <a:p>
            <a:pPr marL="0" indent="0" algn="just">
              <a:spcBef>
                <a:spcPct val="50000"/>
              </a:spcBef>
              <a:buNone/>
              <a:defRPr/>
            </a:pPr>
            <a:endParaRPr lang="en-GB" sz="1800" dirty="0"/>
          </a:p>
          <a:p>
            <a:pPr indent="-342900" algn="just">
              <a:spcBef>
                <a:spcPct val="50000"/>
              </a:spcBef>
              <a:defRPr/>
            </a:pPr>
            <a:r>
              <a:rPr lang="en-GB" sz="2400" dirty="0" smtClean="0"/>
              <a:t>Anti-equality debaters talk </a:t>
            </a:r>
            <a:r>
              <a:rPr lang="en-GB" sz="2400" dirty="0"/>
              <a:t>about </a:t>
            </a:r>
            <a:r>
              <a:rPr lang="en-GB" sz="2400" dirty="0" smtClean="0"/>
              <a:t>LGBT people in </a:t>
            </a:r>
            <a:r>
              <a:rPr lang="en-GB" sz="2400" b="1" dirty="0"/>
              <a:t>different ways </a:t>
            </a:r>
            <a:r>
              <a:rPr lang="en-GB" sz="2400" dirty="0"/>
              <a:t>to those in </a:t>
            </a:r>
            <a:r>
              <a:rPr lang="en-GB" sz="2400" dirty="0" smtClean="0"/>
              <a:t>favour</a:t>
            </a:r>
            <a:endParaRPr lang="en-GB" sz="2400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haroni" panose="02010803020104030203" pitchFamily="2" charset="-79"/>
                <a:cs typeface="Aharoni" panose="02010803020104030203" pitchFamily="2" charset="-79"/>
              </a:rPr>
              <a:t>Wider reflections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2800" b="1" dirty="0" err="1" smtClean="0"/>
              <a:t>Interdisciplinarity</a:t>
            </a:r>
            <a:r>
              <a:rPr lang="en-GB" sz="2800" b="1" dirty="0" smtClean="0"/>
              <a:t>:</a:t>
            </a:r>
          </a:p>
          <a:p>
            <a:r>
              <a:rPr lang="en-GB" sz="2800" dirty="0" smtClean="0"/>
              <a:t>Corpus-based CDA is interdisciplinary</a:t>
            </a:r>
          </a:p>
          <a:p>
            <a:pPr marL="114300" indent="0">
              <a:buNone/>
            </a:pPr>
            <a:r>
              <a:rPr lang="en-GB" sz="2800" dirty="0" smtClean="0"/>
              <a:t> </a:t>
            </a:r>
          </a:p>
          <a:p>
            <a:pPr marL="114300" indent="0">
              <a:buNone/>
            </a:pPr>
            <a:r>
              <a:rPr lang="en-GB" sz="2800" b="1" dirty="0"/>
              <a:t>S</a:t>
            </a:r>
            <a:r>
              <a:rPr lang="en-GB" sz="2800" b="1" dirty="0" smtClean="0"/>
              <a:t>ocio-legal research:</a:t>
            </a:r>
          </a:p>
          <a:p>
            <a:r>
              <a:rPr lang="en-GB" sz="2400" dirty="0" smtClean="0"/>
              <a:t>“Externalist” approach </a:t>
            </a:r>
            <a:r>
              <a:rPr lang="en-GB" sz="1800" dirty="0" smtClean="0"/>
              <a:t>(</a:t>
            </a:r>
            <a:r>
              <a:rPr lang="en-GB" sz="1800" dirty="0" err="1" smtClean="0"/>
              <a:t>Balkin</a:t>
            </a:r>
            <a:r>
              <a:rPr lang="en-GB" sz="1800" dirty="0" smtClean="0"/>
              <a:t> and Levinson 2006: 21)</a:t>
            </a:r>
          </a:p>
          <a:p>
            <a:r>
              <a:rPr lang="en-GB" sz="2400" dirty="0" smtClean="0"/>
              <a:t>“</a:t>
            </a:r>
            <a:r>
              <a:rPr lang="en-GB" sz="2400" dirty="0"/>
              <a:t>A</a:t>
            </a:r>
            <a:r>
              <a:rPr lang="en-GB" sz="2400" dirty="0" smtClean="0"/>
              <a:t> social scientist studying a social phenomenon from the outside” </a:t>
            </a:r>
            <a:r>
              <a:rPr lang="en-GB" sz="1800" dirty="0" smtClean="0"/>
              <a:t>(ibid.)</a:t>
            </a:r>
          </a:p>
          <a:p>
            <a:r>
              <a:rPr lang="en-GB" sz="2400" dirty="0"/>
              <a:t>L</a:t>
            </a:r>
            <a:r>
              <a:rPr lang="en-GB" sz="2400" dirty="0" smtClean="0"/>
              <a:t>egal data </a:t>
            </a:r>
            <a:r>
              <a:rPr lang="en-GB" sz="2400" dirty="0"/>
              <a:t>=</a:t>
            </a:r>
            <a:r>
              <a:rPr lang="en-GB" sz="2400" dirty="0" smtClean="0"/>
              <a:t> “subject matter” (ibid.: 159)</a:t>
            </a:r>
          </a:p>
          <a:p>
            <a:r>
              <a:rPr lang="en-GB" sz="2400" dirty="0" smtClean="0"/>
              <a:t>“Realism” </a:t>
            </a:r>
            <a:r>
              <a:rPr lang="en-GB" sz="1800" dirty="0" smtClean="0"/>
              <a:t>(ibid.: 164)</a:t>
            </a:r>
          </a:p>
          <a:p>
            <a:pPr marL="114300" indent="0">
              <a:buNone/>
            </a:pPr>
            <a:endParaRPr lang="en-GB" sz="2800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3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Future possibilities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D</a:t>
            </a:r>
            <a:r>
              <a:rPr lang="en-GB" sz="2800" dirty="0" smtClean="0"/>
              <a:t>iachronic change and homophobia                  </a:t>
            </a:r>
            <a:r>
              <a:rPr lang="en-GB" sz="1800" dirty="0" smtClean="0"/>
              <a:t>(with Professor Paul Baker, CASS)</a:t>
            </a:r>
          </a:p>
          <a:p>
            <a:pPr marL="114300" indent="0">
              <a:buNone/>
            </a:pPr>
            <a:endParaRPr lang="en-GB" sz="2800" dirty="0" smtClean="0"/>
          </a:p>
          <a:p>
            <a:pPr marL="114300" indent="0">
              <a:buNone/>
            </a:pPr>
            <a:r>
              <a:rPr lang="en-GB" sz="2800" b="1" dirty="0" smtClean="0"/>
              <a:t>Interdisciplinary ideas:</a:t>
            </a:r>
            <a:endParaRPr lang="en-GB" sz="2800" b="1" dirty="0"/>
          </a:p>
          <a:p>
            <a:r>
              <a:rPr lang="en-GB" sz="2400" dirty="0" smtClean="0"/>
              <a:t>Combining with research from a legal perspective – “</a:t>
            </a:r>
            <a:r>
              <a:rPr lang="en-GB" sz="2400" dirty="0" err="1" smtClean="0"/>
              <a:t>defamiliarization</a:t>
            </a:r>
            <a:r>
              <a:rPr lang="en-GB" sz="2400" dirty="0" smtClean="0"/>
              <a:t>” </a:t>
            </a:r>
            <a:r>
              <a:rPr lang="en-GB" sz="1800" dirty="0" smtClean="0"/>
              <a:t>(Austin et al. 1996: 282)</a:t>
            </a:r>
          </a:p>
          <a:p>
            <a:endParaRPr lang="en-GB" sz="1800" dirty="0" smtClean="0"/>
          </a:p>
          <a:p>
            <a:r>
              <a:rPr lang="en-GB" sz="2400" dirty="0" smtClean="0"/>
              <a:t>“Do (legal researchers) see what (corpus linguists) see?” </a:t>
            </a:r>
            <a:r>
              <a:rPr lang="en-GB" sz="1800" dirty="0" smtClean="0"/>
              <a:t>(c.f. Petrie 1976)</a:t>
            </a:r>
            <a:endParaRPr lang="en-GB" sz="1800" dirty="0"/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02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517" y="1351769"/>
            <a:ext cx="7620000" cy="480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Austin et al. (1996) Defining </a:t>
            </a:r>
            <a:r>
              <a:rPr lang="en-GB" sz="1400" dirty="0" err="1">
                <a:solidFill>
                  <a:schemeClr val="bg2">
                    <a:lumMod val="10000"/>
                  </a:schemeClr>
                </a:solidFill>
              </a:rPr>
              <a:t>Interdisciplinarity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. In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PMLA,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111(2). Pp. 271-282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Bachmann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I. (2011) Civil partnership – “gay marriage in all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but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name”: a corpus-driven analysis of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	discourses of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same-sex relationships in the UK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Parliament. In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Corpora,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6(1). Pp. 77-105.</a:t>
            </a:r>
          </a:p>
          <a:p>
            <a:pPr>
              <a:defRPr/>
            </a:pP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Baker, P. (2004) ‘Unnatural Acts’: Discourses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of homosexuality within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the House of Lords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debates 	on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gay male law reform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In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Journal 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of Sociolinguistics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8(1). Pp. 88-106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 err="1">
                <a:solidFill>
                  <a:schemeClr val="bg2">
                    <a:lumMod val="10000"/>
                  </a:schemeClr>
                </a:solidFill>
              </a:rPr>
              <a:t>Balkin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J.M. and Levinson, S. (2006) Law and the Humanities: An Uneasy Relationship. In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Yale 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	Journal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of Law and the Humanities,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18. Pp. 155-187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Bhatia, V.K., </a:t>
            </a:r>
            <a:r>
              <a:rPr lang="en-GB" sz="1400" dirty="0" err="1">
                <a:solidFill>
                  <a:schemeClr val="bg2">
                    <a:lumMod val="10000"/>
                  </a:schemeClr>
                </a:solidFill>
              </a:rPr>
              <a:t>Flowerdew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J. and Jones, R.H. (2008) Approaches to discourse analysis. In Bhatia, V.K.,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GB" sz="1400" dirty="0" err="1" smtClean="0">
                <a:solidFill>
                  <a:schemeClr val="bg2">
                    <a:lumMod val="10000"/>
                  </a:schemeClr>
                </a:solidFill>
              </a:rPr>
              <a:t>Flowerdew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J. and Jones, R.H. (eds.)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Advances in Discourse Studies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. Abingdon: </a:t>
            </a:r>
            <a:r>
              <a:rPr lang="en-GB" sz="1400" dirty="0" err="1">
                <a:solidFill>
                  <a:schemeClr val="bg2">
                    <a:lumMod val="10000"/>
                  </a:schemeClr>
                </a:solidFill>
              </a:rPr>
              <a:t>Routledge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 	Pp. 1-17.</a:t>
            </a:r>
          </a:p>
          <a:p>
            <a:pPr>
              <a:defRPr/>
            </a:pPr>
            <a:r>
              <a:rPr lang="en-GB" sz="1400" dirty="0" err="1" smtClean="0">
                <a:solidFill>
                  <a:schemeClr val="bg2">
                    <a:lumMod val="10000"/>
                  </a:schemeClr>
                </a:solidFill>
              </a:rPr>
              <a:t>McEnery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, T. and Hardie, A. (2012) 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Corpus Linguistics: Method, Theory and Practice.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Cambridge: 	Cambridge University Press.</a:t>
            </a:r>
          </a:p>
          <a:p>
            <a:pPr>
              <a:defRPr/>
            </a:pP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Petrie, H.G. (1976) Do You See What I See? The Epistemology of Interdisciplinary Inquiry. 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In 	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Journal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of Aesthetic Education, 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10(1). Pp. 29-43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 err="1">
                <a:solidFill>
                  <a:schemeClr val="bg2">
                    <a:lumMod val="10000"/>
                  </a:schemeClr>
                </a:solidFill>
              </a:rPr>
              <a:t>Rayson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P. (2008). From key words to key semantic domains. In </a:t>
            </a:r>
            <a:r>
              <a:rPr lang="en-GB" sz="1400" i="1" dirty="0">
                <a:solidFill>
                  <a:schemeClr val="bg2">
                    <a:lumMod val="10000"/>
                  </a:schemeClr>
                </a:solidFill>
              </a:rPr>
              <a:t>International Journal of Corpus 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	Linguistics</a:t>
            </a:r>
            <a:r>
              <a:rPr lang="en-GB" sz="1400" dirty="0">
                <a:solidFill>
                  <a:schemeClr val="bg2">
                    <a:lumMod val="10000"/>
                  </a:schemeClr>
                </a:solidFill>
              </a:rPr>
              <a:t>, 13(4). Pp. 519-549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 err="1" smtClean="0">
                <a:solidFill>
                  <a:schemeClr val="bg2">
                    <a:lumMod val="10000"/>
                  </a:schemeClr>
                </a:solidFill>
              </a:rPr>
              <a:t>Teubert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, W. (2010) A future for corpus linguistics. In </a:t>
            </a:r>
            <a:r>
              <a:rPr lang="en-GB" sz="1400" i="1" dirty="0" smtClean="0">
                <a:solidFill>
                  <a:schemeClr val="bg2">
                    <a:lumMod val="10000"/>
                  </a:schemeClr>
                </a:solidFill>
              </a:rPr>
              <a:t>Contemporary Foreign Language Studies</a:t>
            </a:r>
            <a:r>
              <a:rPr lang="en-GB" sz="1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>
              <a:defRPr/>
            </a:pPr>
            <a:r>
              <a:rPr lang="en-GB" sz="1400" dirty="0"/>
              <a:t>They Work For You. (2013) [Online] </a:t>
            </a:r>
            <a:r>
              <a:rPr lang="en-GB" sz="1400" i="1" dirty="0"/>
              <a:t>Marriage (Same Sex Couples) Bill: Second Reading. </a:t>
            </a:r>
            <a:r>
              <a:rPr lang="en-GB" sz="1400" dirty="0"/>
              <a:t>Available </a:t>
            </a:r>
            <a:r>
              <a:rPr lang="en-GB" sz="1400" dirty="0" smtClean="0"/>
              <a:t>	at</a:t>
            </a:r>
            <a:r>
              <a:rPr lang="en-GB" sz="1400" dirty="0"/>
              <a:t>: </a:t>
            </a:r>
            <a:r>
              <a:rPr lang="en-GB" sz="1400" u="sng" dirty="0" smtClean="0"/>
              <a:t>http</a:t>
            </a:r>
            <a:r>
              <a:rPr lang="en-GB" sz="1400" u="sng" dirty="0"/>
              <a:t>://www.theyworkforyou.com/debates/?id=2013-02-05b.125.0</a:t>
            </a:r>
            <a:r>
              <a:rPr lang="en-GB" sz="1400" dirty="0"/>
              <a:t>.  </a:t>
            </a:r>
            <a:r>
              <a:rPr lang="en-GB" sz="1400" dirty="0" smtClean="0"/>
              <a:t>[</a:t>
            </a:r>
            <a:r>
              <a:rPr lang="en-GB" sz="1400" dirty="0"/>
              <a:t>Accessed 04 </a:t>
            </a:r>
            <a:r>
              <a:rPr lang="en-GB" sz="1400" dirty="0" smtClean="0"/>
              <a:t>	March </a:t>
            </a:r>
            <a:r>
              <a:rPr lang="en-GB" sz="1400" dirty="0"/>
              <a:t>2013</a:t>
            </a:r>
            <a:r>
              <a:rPr lang="en-GB" sz="1400" dirty="0" smtClean="0"/>
              <a:t>].</a:t>
            </a:r>
            <a:endParaRPr lang="en-GB" sz="14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defRPr/>
            </a:pPr>
            <a:endParaRPr lang="en-GB" sz="1400" dirty="0">
              <a:latin typeface="Calibri" pitchFamily="34" charset="0"/>
            </a:endParaRPr>
          </a:p>
        </p:txBody>
      </p:sp>
      <p:pic>
        <p:nvPicPr>
          <p:cNvPr id="8" name="Picture 26" descr="http://cass.lancs.ac.uk/wp-content/uploads/2013/04/CASS-logo-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060933" cy="106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09517" y="6152369"/>
            <a:ext cx="7662883" cy="4406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lovermob</a:t>
            </a:r>
            <a:r>
              <a:rPr lang="en-GB" dirty="0">
                <a:solidFill>
                  <a:schemeClr val="tx2"/>
                </a:solidFill>
                <a:latin typeface="Eras Demi ITC" panose="020B0805030504020804" pitchFamily="34" charset="0"/>
              </a:rPr>
              <a:t>	</a:t>
            </a:r>
            <a:r>
              <a:rPr lang="en-GB" dirty="0" smtClean="0">
                <a:solidFill>
                  <a:schemeClr val="tx2"/>
                </a:solidFill>
                <a:latin typeface="Eras Demi ITC" panose="020B0805030504020804" pitchFamily="34" charset="0"/>
              </a:rPr>
              <a:t>			             @</a:t>
            </a:r>
            <a:r>
              <a:rPr lang="en-GB" dirty="0" err="1" smtClean="0">
                <a:solidFill>
                  <a:schemeClr val="tx2"/>
                </a:solidFill>
                <a:latin typeface="Eras Demi ITC" panose="020B0805030504020804" pitchFamily="34" charset="0"/>
              </a:rPr>
              <a:t>CorpusSocialSci</a:t>
            </a:r>
            <a:endParaRPr lang="en-GB" dirty="0" smtClean="0">
              <a:solidFill>
                <a:schemeClr val="tx2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1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940</Words>
  <Application>Microsoft Office PowerPoint</Application>
  <PresentationFormat>On-screen Show (4:3)</PresentationFormat>
  <Paragraphs>211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Gungsuh</vt:lpstr>
      <vt:lpstr>Aharoni</vt:lpstr>
      <vt:lpstr>Arial</vt:lpstr>
      <vt:lpstr>Calibri</vt:lpstr>
      <vt:lpstr>Cambria</vt:lpstr>
      <vt:lpstr>Eras Demi ITC</vt:lpstr>
      <vt:lpstr>Times New Roman</vt:lpstr>
      <vt:lpstr>Adjacency</vt:lpstr>
      <vt:lpstr>Corpus linguistics and discourses of same-sex marriage in the UK Parliament</vt:lpstr>
      <vt:lpstr>Introduction</vt:lpstr>
      <vt:lpstr>Introduction</vt:lpstr>
      <vt:lpstr>Research aims</vt:lpstr>
      <vt:lpstr>Method – data selection</vt:lpstr>
      <vt:lpstr>Method - techniques</vt:lpstr>
      <vt:lpstr>Example (1) – marriage</vt:lpstr>
      <vt:lpstr>Keyword comparison</vt:lpstr>
      <vt:lpstr>Example (2) – gay</vt:lpstr>
      <vt:lpstr>Some conclusions</vt:lpstr>
      <vt:lpstr>Wider reflections</vt:lpstr>
      <vt:lpstr>Future possibilities</vt:lpstr>
      <vt:lpstr>Thank you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Love</dc:creator>
  <cp:lastModifiedBy>Robbie Love</cp:lastModifiedBy>
  <cp:revision>120</cp:revision>
  <dcterms:created xsi:type="dcterms:W3CDTF">2013-08-20T08:19:12Z</dcterms:created>
  <dcterms:modified xsi:type="dcterms:W3CDTF">2013-08-27T06:42:43Z</dcterms:modified>
</cp:coreProperties>
</file>