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56" r:id="rId2"/>
    <p:sldId id="285" r:id="rId3"/>
    <p:sldId id="277" r:id="rId4"/>
    <p:sldId id="280" r:id="rId5"/>
    <p:sldId id="282" r:id="rId6"/>
    <p:sldId id="283" r:id="rId7"/>
    <p:sldId id="284" r:id="rId8"/>
    <p:sldId id="279" r:id="rId9"/>
    <p:sldId id="28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982" autoAdjust="0"/>
  </p:normalViewPr>
  <p:slideViewPr>
    <p:cSldViewPr>
      <p:cViewPr varScale="1">
        <p:scale>
          <a:sx n="111" d="100"/>
          <a:sy n="111" d="100"/>
        </p:scale>
        <p:origin x="-102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BA1722-F3CB-4FDD-A4F3-2910F908A177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C263C6-C592-46C9-B0CE-DFE8C860FC4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7610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227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227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227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2270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2270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2270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2270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227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120C5F3-F613-4605-A5F1-9C4B1A1940F9}" type="datetimeFigureOut">
              <a:rPr lang="en-GB" smtClean="0"/>
              <a:pPr/>
              <a:t>13/12/2013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3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620688"/>
            <a:ext cx="6783636" cy="1656184"/>
          </a:xfrm>
        </p:spPr>
        <p:txBody>
          <a:bodyPr>
            <a:noAutofit/>
          </a:bodyPr>
          <a:lstStyle/>
          <a:p>
            <a:r>
              <a:rPr lang="en-US" sz="4800" dirty="0" smtClean="0">
                <a:latin typeface="Aharoni" panose="02010803020104030203" pitchFamily="2" charset="-79"/>
                <a:ea typeface="Gungsuh" panose="02030600000101010101" pitchFamily="18" charset="-127"/>
                <a:cs typeface="Aharoni" panose="02010803020104030203" pitchFamily="2" charset="-79"/>
              </a:rPr>
              <a:t>Writing a dissertation: my experience</a:t>
            </a:r>
            <a:endParaRPr lang="en-GB" sz="4800" dirty="0">
              <a:latin typeface="Aharoni" panose="02010803020104030203" pitchFamily="2" charset="-79"/>
              <a:ea typeface="Gungsuh" panose="02030600000101010101" pitchFamily="18" charset="-127"/>
              <a:cs typeface="Aharoni" panose="02010803020104030203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4581128"/>
            <a:ext cx="7077145" cy="1296144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bg2">
                    <a:lumMod val="10000"/>
                  </a:schemeClr>
                </a:solidFill>
              </a:rPr>
              <a:t>Robbie Love</a:t>
            </a:r>
          </a:p>
          <a:p>
            <a:r>
              <a:rPr lang="en-GB" b="1" dirty="0" smtClean="0">
                <a:solidFill>
                  <a:schemeClr val="bg2">
                    <a:lumMod val="10000"/>
                  </a:schemeClr>
                </a:solidFill>
              </a:rPr>
              <a:t>ESRC Centre for Corpus Approaches to Social Science (CASS)</a:t>
            </a:r>
          </a:p>
          <a:p>
            <a:r>
              <a:rPr lang="en-GB" b="1" dirty="0" smtClean="0">
                <a:solidFill>
                  <a:schemeClr val="bg2">
                    <a:lumMod val="10000"/>
                  </a:schemeClr>
                </a:solidFill>
              </a:rPr>
              <a:t>Lancaster University, UK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5"/>
          <a:stretch/>
        </p:blipFill>
        <p:spPr bwMode="auto">
          <a:xfrm>
            <a:off x="2483768" y="2564904"/>
            <a:ext cx="3601334" cy="1902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352128" y="6237311"/>
            <a:ext cx="609208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dirty="0" smtClean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</a:t>
            </a:r>
            <a:r>
              <a:rPr lang="en-GB" b="1" dirty="0" err="1" smtClean="0">
                <a:solidFill>
                  <a:schemeClr val="tx2"/>
                </a:solidFill>
                <a:cs typeface="Aharoni" panose="02010803020104030203" pitchFamily="2" charset="-79"/>
              </a:rPr>
              <a:t>lovermob</a:t>
            </a:r>
            <a:r>
              <a:rPr lang="en-GB" b="1" dirty="0" smtClean="0">
                <a:solidFill>
                  <a:schemeClr val="tx2"/>
                </a:solidFill>
                <a:cs typeface="Aharoni" panose="02010803020104030203" pitchFamily="2" charset="-79"/>
              </a:rPr>
              <a:t> 		r.m.love@lancaster.ac.uk </a:t>
            </a:r>
          </a:p>
        </p:txBody>
      </p:sp>
      <p:pic>
        <p:nvPicPr>
          <p:cNvPr id="7" name="Picture 3" descr="C:\Users\loverm\Dropbox\University\03 CASS\Work\20131216 Astley Visit\twitter_icon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81" y="6286744"/>
            <a:ext cx="262905" cy="26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824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467544" y="404664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600" spc="-100" dirty="0" smtClean="0">
                <a:solidFill>
                  <a:schemeClr val="tx2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About me</a:t>
            </a:r>
            <a:endParaRPr kumimoji="0" lang="en-GB" sz="4600" b="0" i="0" u="none" strike="noStrike" kern="1200" cap="none" spc="-1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87208" cy="4800600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 smtClean="0"/>
          </a:p>
          <a:p>
            <a:pPr marL="114300" indent="0">
              <a:buNone/>
            </a:pPr>
            <a:endParaRPr lang="en-GB" sz="2800" dirty="0" smtClean="0"/>
          </a:p>
          <a:p>
            <a:endParaRPr lang="en-GB" sz="2800" dirty="0"/>
          </a:p>
          <a:p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9600" y="1752600"/>
            <a:ext cx="7787208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/>
              <a:t>Linguistics and English </a:t>
            </a:r>
            <a:r>
              <a:rPr lang="en-GB" sz="2800" dirty="0" smtClean="0"/>
              <a:t>Language, Lancaster</a:t>
            </a:r>
            <a:endParaRPr lang="en-GB" sz="2800" dirty="0" smtClean="0"/>
          </a:p>
          <a:p>
            <a:r>
              <a:rPr lang="en-GB" sz="2800" dirty="0" smtClean="0"/>
              <a:t>Undergraduate, 2010-2013</a:t>
            </a:r>
          </a:p>
          <a:p>
            <a:r>
              <a:rPr lang="en-GB" sz="2800" dirty="0" smtClean="0"/>
              <a:t>Masters, 2013-2014</a:t>
            </a:r>
          </a:p>
          <a:p>
            <a:r>
              <a:rPr lang="en-GB" sz="2800" dirty="0" smtClean="0"/>
              <a:t>(PhD, 2014-2017)</a:t>
            </a:r>
          </a:p>
          <a:p>
            <a:endParaRPr lang="en-GB" sz="2800" dirty="0"/>
          </a:p>
          <a:p>
            <a:r>
              <a:rPr lang="en-GB" sz="2800" dirty="0" smtClean="0"/>
              <a:t>Academic Writing Zone, </a:t>
            </a:r>
            <a:r>
              <a:rPr lang="en-GB" sz="2800" dirty="0" smtClean="0"/>
              <a:t>2012-present</a:t>
            </a:r>
            <a:endParaRPr lang="en-GB" sz="2800" dirty="0" smtClean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52128" y="6237311"/>
            <a:ext cx="609208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dirty="0" smtClean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</a:t>
            </a:r>
            <a:r>
              <a:rPr lang="en-GB" b="1" dirty="0" err="1" smtClean="0">
                <a:solidFill>
                  <a:schemeClr val="tx2"/>
                </a:solidFill>
                <a:cs typeface="Aharoni" panose="02010803020104030203" pitchFamily="2" charset="-79"/>
              </a:rPr>
              <a:t>lovermob</a:t>
            </a:r>
            <a:r>
              <a:rPr lang="en-GB" b="1" dirty="0" smtClean="0">
                <a:solidFill>
                  <a:schemeClr val="tx2"/>
                </a:solidFill>
                <a:cs typeface="Aharoni" panose="02010803020104030203" pitchFamily="2" charset="-79"/>
              </a:rPr>
              <a:t> 		r.m.love@lancaster.ac.uk </a:t>
            </a:r>
          </a:p>
        </p:txBody>
      </p:sp>
      <p:pic>
        <p:nvPicPr>
          <p:cNvPr id="8" name="Picture 3" descr="C:\Users\loverm\Dropbox\University\03 CASS\Work\20131216 Astley Visit\twitter_icon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81" y="6286744"/>
            <a:ext cx="262905" cy="26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165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467544" y="404664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600" spc="-100" dirty="0" smtClean="0">
                <a:solidFill>
                  <a:schemeClr val="tx2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My dissertation</a:t>
            </a:r>
            <a:endParaRPr kumimoji="0" lang="en-GB" sz="4600" b="0" i="0" u="none" strike="noStrike" kern="1200" cap="none" spc="-1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87208" cy="4800600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 smtClean="0"/>
          </a:p>
          <a:p>
            <a:pPr marL="114300" indent="0">
              <a:buNone/>
            </a:pPr>
            <a:endParaRPr lang="en-GB" sz="2800" dirty="0" smtClean="0"/>
          </a:p>
          <a:p>
            <a:endParaRPr lang="en-GB" sz="2800" dirty="0"/>
          </a:p>
          <a:p>
            <a:endParaRPr lang="en-GB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32" t="27392" r="36613" b="23336"/>
          <a:stretch/>
        </p:blipFill>
        <p:spPr bwMode="auto">
          <a:xfrm>
            <a:off x="2411760" y="1772816"/>
            <a:ext cx="3965903" cy="401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352128" y="6237311"/>
            <a:ext cx="609208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dirty="0" smtClean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</a:t>
            </a:r>
            <a:r>
              <a:rPr lang="en-GB" b="1" dirty="0" err="1" smtClean="0">
                <a:solidFill>
                  <a:schemeClr val="tx2"/>
                </a:solidFill>
                <a:cs typeface="Aharoni" panose="02010803020104030203" pitchFamily="2" charset="-79"/>
              </a:rPr>
              <a:t>lovermob</a:t>
            </a:r>
            <a:r>
              <a:rPr lang="en-GB" b="1" dirty="0" smtClean="0">
                <a:solidFill>
                  <a:schemeClr val="tx2"/>
                </a:solidFill>
                <a:cs typeface="Aharoni" panose="02010803020104030203" pitchFamily="2" charset="-79"/>
              </a:rPr>
              <a:t> 		r.m.love@lancaster.ac.uk </a:t>
            </a:r>
          </a:p>
        </p:txBody>
      </p:sp>
      <p:pic>
        <p:nvPicPr>
          <p:cNvPr id="7" name="Picture 3" descr="C:\Users\loverm\Dropbox\University\03 CASS\Work\20131216 Astley Visit\twitter_icon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81" y="6286744"/>
            <a:ext cx="262905" cy="26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960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467544" y="404664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600" spc="-100" dirty="0" smtClean="0">
                <a:solidFill>
                  <a:schemeClr val="tx2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My dissertation</a:t>
            </a:r>
            <a:endParaRPr kumimoji="0" lang="en-GB" sz="4600" b="0" i="0" u="none" strike="noStrike" kern="1200" cap="none" spc="-1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87208" cy="4800600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 smtClean="0"/>
          </a:p>
          <a:p>
            <a:pPr marL="114300" indent="0">
              <a:buNone/>
            </a:pPr>
            <a:endParaRPr lang="en-GB" sz="2800" dirty="0" smtClean="0"/>
          </a:p>
          <a:p>
            <a:endParaRPr lang="en-GB" sz="2800" dirty="0"/>
          </a:p>
          <a:p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9600" y="1752600"/>
            <a:ext cx="7787208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 smtClean="0"/>
              <a:t>Workplace literacy practices</a:t>
            </a:r>
          </a:p>
          <a:p>
            <a:r>
              <a:rPr lang="en-GB" sz="2800" dirty="0" smtClean="0"/>
              <a:t>Word limit = 10,000 words</a:t>
            </a:r>
          </a:p>
          <a:p>
            <a:endParaRPr lang="en-GB" sz="2800" dirty="0" smtClean="0"/>
          </a:p>
          <a:p>
            <a:r>
              <a:rPr lang="en-GB" sz="2800" dirty="0" smtClean="0"/>
              <a:t>Dog walker vs. chiropractor</a:t>
            </a:r>
          </a:p>
          <a:p>
            <a:r>
              <a:rPr lang="en-GB" sz="2800" dirty="0" smtClean="0"/>
              <a:t>F2F vs. non-F2F contact</a:t>
            </a:r>
            <a:endParaRPr lang="en-GB" sz="2800" dirty="0"/>
          </a:p>
          <a:p>
            <a:r>
              <a:rPr lang="en-GB" sz="2800" dirty="0" smtClean="0"/>
              <a:t>Ethnographic study</a:t>
            </a:r>
          </a:p>
          <a:p>
            <a:r>
              <a:rPr lang="en-GB" sz="2800" dirty="0" smtClean="0"/>
              <a:t>Interview </a:t>
            </a:r>
            <a:r>
              <a:rPr lang="en-GB" sz="2800" dirty="0" smtClean="0"/>
              <a:t>data</a:t>
            </a:r>
            <a:endParaRPr lang="en-GB" sz="2800" dirty="0" smtClean="0"/>
          </a:p>
          <a:p>
            <a:endParaRPr lang="en-GB" dirty="0"/>
          </a:p>
        </p:txBody>
      </p:sp>
      <p:pic>
        <p:nvPicPr>
          <p:cNvPr id="3074" name="Picture 2" descr="C:\Users\loverm\Dropbox\University\01 02 Undergrad\02 Part 2\Year 3\LING301 Dissertation\Pictures\DW\IMG_21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023" y="1916832"/>
            <a:ext cx="2437519" cy="1828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loverm\Dropbox\University\01 02 Undergrad\02 Part 2\Year 3\LING301 Dissertation\Pictures\IMG_206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8957" y="4005064"/>
            <a:ext cx="2459469" cy="18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352128" y="6237311"/>
            <a:ext cx="609208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dirty="0" smtClean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</a:t>
            </a:r>
            <a:r>
              <a:rPr lang="en-GB" b="1" dirty="0" err="1" smtClean="0">
                <a:solidFill>
                  <a:schemeClr val="tx2"/>
                </a:solidFill>
                <a:cs typeface="Aharoni" panose="02010803020104030203" pitchFamily="2" charset="-79"/>
              </a:rPr>
              <a:t>lovermob</a:t>
            </a:r>
            <a:r>
              <a:rPr lang="en-GB" b="1" dirty="0" smtClean="0">
                <a:solidFill>
                  <a:schemeClr val="tx2"/>
                </a:solidFill>
                <a:cs typeface="Aharoni" panose="02010803020104030203" pitchFamily="2" charset="-79"/>
              </a:rPr>
              <a:t> 		r.m.love@lancaster.ac.uk </a:t>
            </a:r>
          </a:p>
        </p:txBody>
      </p:sp>
      <p:pic>
        <p:nvPicPr>
          <p:cNvPr id="9" name="Picture 3" descr="C:\Users\loverm\Dropbox\University\03 CASS\Work\20131216 Astley Visit\twitter_icon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81" y="6286744"/>
            <a:ext cx="262905" cy="26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825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467544" y="404664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600" spc="-100" dirty="0" smtClean="0">
                <a:solidFill>
                  <a:schemeClr val="tx2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My timeline</a:t>
            </a:r>
            <a:endParaRPr kumimoji="0" lang="en-GB" sz="4600" b="0" i="0" u="none" strike="noStrike" kern="1200" cap="none" spc="-1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87208" cy="4800600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 smtClean="0"/>
          </a:p>
          <a:p>
            <a:pPr marL="114300" indent="0">
              <a:buNone/>
            </a:pPr>
            <a:endParaRPr lang="en-GB" sz="2800" dirty="0" smtClean="0"/>
          </a:p>
          <a:p>
            <a:endParaRPr lang="en-GB" sz="2800" dirty="0"/>
          </a:p>
          <a:p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9600" y="1752600"/>
            <a:ext cx="7787208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 smtClean="0">
                <a:solidFill>
                  <a:schemeClr val="tx2"/>
                </a:solidFill>
              </a:rPr>
              <a:t>March 2012:</a:t>
            </a:r>
            <a:r>
              <a:rPr lang="en-GB" sz="2800" dirty="0" smtClean="0"/>
              <a:t> assigned supervisor / decided topic</a:t>
            </a:r>
          </a:p>
          <a:p>
            <a:endParaRPr lang="en-GB" sz="2800" dirty="0" smtClean="0"/>
          </a:p>
          <a:p>
            <a:r>
              <a:rPr lang="en-GB" sz="2800" dirty="0" smtClean="0">
                <a:solidFill>
                  <a:schemeClr val="tx2"/>
                </a:solidFill>
              </a:rPr>
              <a:t>June 2012: </a:t>
            </a:r>
            <a:r>
              <a:rPr lang="en-GB" sz="2800" dirty="0" smtClean="0"/>
              <a:t>some preliminary notes</a:t>
            </a:r>
          </a:p>
          <a:p>
            <a:endParaRPr lang="en-GB" sz="2800" dirty="0" smtClean="0"/>
          </a:p>
          <a:p>
            <a:r>
              <a:rPr lang="en-GB" sz="2800" dirty="0" smtClean="0">
                <a:solidFill>
                  <a:schemeClr val="tx2"/>
                </a:solidFill>
              </a:rPr>
              <a:t>Summer 2012:</a:t>
            </a:r>
            <a:r>
              <a:rPr lang="en-GB" sz="2800" dirty="0" smtClean="0"/>
              <a:t> NOTHING </a:t>
            </a:r>
            <a:r>
              <a:rPr lang="en-GB" sz="2800" dirty="0" smtClean="0">
                <a:sym typeface="Wingdings" panose="05000000000000000000" pitchFamily="2" charset="2"/>
              </a:rPr>
              <a:t> </a:t>
            </a:r>
            <a:r>
              <a:rPr lang="en-GB" sz="1200" dirty="0" smtClean="0">
                <a:sym typeface="Wingdings" panose="05000000000000000000" pitchFamily="2" charset="2"/>
              </a:rPr>
              <a:t>(holiday in Thailand)</a:t>
            </a:r>
          </a:p>
          <a:p>
            <a:endParaRPr lang="en-GB" sz="2800" dirty="0" smtClean="0">
              <a:sym typeface="Wingdings" panose="05000000000000000000" pitchFamily="2" charset="2"/>
            </a:endParaRPr>
          </a:p>
          <a:p>
            <a:r>
              <a:rPr lang="en-GB" sz="2800" dirty="0" smtClean="0">
                <a:solidFill>
                  <a:schemeClr val="tx2"/>
                </a:solidFill>
                <a:sym typeface="Wingdings" panose="05000000000000000000" pitchFamily="2" charset="2"/>
              </a:rPr>
              <a:t>September – December 2012: </a:t>
            </a:r>
            <a:r>
              <a:rPr lang="en-GB" sz="2800" dirty="0" smtClean="0">
                <a:sym typeface="Wingdings" panose="05000000000000000000" pitchFamily="2" charset="2"/>
              </a:rPr>
              <a:t>reading, interview design, interviews, lit review, </a:t>
            </a:r>
            <a:r>
              <a:rPr lang="en-GB" sz="2800" dirty="0" smtClean="0">
                <a:sym typeface="Wingdings" panose="05000000000000000000" pitchFamily="2" charset="2"/>
              </a:rPr>
              <a:t>method</a:t>
            </a:r>
            <a:endParaRPr lang="en-GB" sz="2800" dirty="0" smtClean="0"/>
          </a:p>
          <a:p>
            <a:endParaRPr lang="en-GB" sz="2800" dirty="0" smtClean="0"/>
          </a:p>
          <a:p>
            <a:endParaRPr lang="en-GB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52128" y="6237311"/>
            <a:ext cx="609208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dirty="0" smtClean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</a:t>
            </a:r>
            <a:r>
              <a:rPr lang="en-GB" b="1" dirty="0" err="1" smtClean="0">
                <a:solidFill>
                  <a:schemeClr val="tx2"/>
                </a:solidFill>
                <a:cs typeface="Aharoni" panose="02010803020104030203" pitchFamily="2" charset="-79"/>
              </a:rPr>
              <a:t>lovermob</a:t>
            </a:r>
            <a:r>
              <a:rPr lang="en-GB" b="1" dirty="0" smtClean="0">
                <a:solidFill>
                  <a:schemeClr val="tx2"/>
                </a:solidFill>
                <a:cs typeface="Aharoni" panose="02010803020104030203" pitchFamily="2" charset="-79"/>
              </a:rPr>
              <a:t> 		r.m.love@lancaster.ac.uk </a:t>
            </a:r>
          </a:p>
        </p:txBody>
      </p:sp>
      <p:pic>
        <p:nvPicPr>
          <p:cNvPr id="8" name="Picture 3" descr="C:\Users\loverm\Dropbox\University\03 CASS\Work\20131216 Astley Visit\twitter_icon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81" y="6286744"/>
            <a:ext cx="262905" cy="26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713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467544" y="404664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600" spc="-100" dirty="0" smtClean="0">
                <a:solidFill>
                  <a:schemeClr val="tx2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My timeline</a:t>
            </a:r>
            <a:endParaRPr kumimoji="0" lang="en-GB" sz="4600" b="0" i="0" u="none" strike="noStrike" kern="1200" cap="none" spc="-1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87208" cy="4800600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 smtClean="0"/>
          </a:p>
          <a:p>
            <a:pPr marL="114300" indent="0">
              <a:buNone/>
            </a:pPr>
            <a:endParaRPr lang="en-GB" sz="2800" dirty="0" smtClean="0"/>
          </a:p>
          <a:p>
            <a:endParaRPr lang="en-GB" sz="2800" dirty="0"/>
          </a:p>
          <a:p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9600" y="1752600"/>
            <a:ext cx="7787208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>
                <a:solidFill>
                  <a:schemeClr val="tx2"/>
                </a:solidFill>
                <a:sym typeface="Wingdings" panose="05000000000000000000" pitchFamily="2" charset="2"/>
              </a:rPr>
              <a:t>Christmas 2012:</a:t>
            </a:r>
            <a:r>
              <a:rPr lang="en-GB" sz="2800" dirty="0">
                <a:sym typeface="Wingdings" panose="05000000000000000000" pitchFamily="2" charset="2"/>
              </a:rPr>
              <a:t> NOTHING </a:t>
            </a:r>
            <a:r>
              <a:rPr lang="en-GB" sz="2800" dirty="0" smtClean="0">
                <a:sym typeface="Wingdings" panose="05000000000000000000" pitchFamily="2" charset="2"/>
              </a:rPr>
              <a:t> </a:t>
            </a:r>
            <a:r>
              <a:rPr lang="en-GB" sz="1200" dirty="0" smtClean="0">
                <a:sym typeface="Wingdings" panose="05000000000000000000" pitchFamily="2" charset="2"/>
              </a:rPr>
              <a:t>(3 assignments)</a:t>
            </a:r>
          </a:p>
          <a:p>
            <a:endParaRPr lang="en-GB" sz="2800" dirty="0">
              <a:sym typeface="Wingdings" panose="05000000000000000000" pitchFamily="2" charset="2"/>
            </a:endParaRPr>
          </a:p>
          <a:p>
            <a:r>
              <a:rPr lang="en-GB" sz="2800" dirty="0">
                <a:solidFill>
                  <a:schemeClr val="tx2"/>
                </a:solidFill>
                <a:sym typeface="Wingdings" panose="05000000000000000000" pitchFamily="2" charset="2"/>
              </a:rPr>
              <a:t>January – March 2013: </a:t>
            </a:r>
            <a:r>
              <a:rPr lang="en-GB" sz="2800" dirty="0" smtClean="0">
                <a:sym typeface="Wingdings" panose="05000000000000000000" pitchFamily="2" charset="2"/>
              </a:rPr>
              <a:t>rough analysis</a:t>
            </a:r>
            <a:r>
              <a:rPr lang="en-GB" sz="2800" dirty="0">
                <a:sym typeface="Wingdings" panose="05000000000000000000" pitchFamily="2" charset="2"/>
              </a:rPr>
              <a:t>, </a:t>
            </a:r>
            <a:r>
              <a:rPr lang="en-GB" sz="2800" dirty="0" smtClean="0">
                <a:sym typeface="Wingdings" panose="05000000000000000000" pitchFamily="2" charset="2"/>
              </a:rPr>
              <a:t>written analysis, peripheral </a:t>
            </a:r>
            <a:r>
              <a:rPr lang="en-GB" sz="2800" dirty="0">
                <a:sym typeface="Wingdings" panose="05000000000000000000" pitchFamily="2" charset="2"/>
              </a:rPr>
              <a:t>sections, cutting </a:t>
            </a:r>
            <a:r>
              <a:rPr lang="en-GB" sz="2800" dirty="0" smtClean="0">
                <a:sym typeface="Wingdings" panose="05000000000000000000" pitchFamily="2" charset="2"/>
              </a:rPr>
              <a:t>down</a:t>
            </a:r>
          </a:p>
          <a:p>
            <a:endParaRPr lang="en-GB" sz="2800" dirty="0">
              <a:sym typeface="Wingdings" panose="05000000000000000000" pitchFamily="2" charset="2"/>
            </a:endParaRPr>
          </a:p>
          <a:p>
            <a:r>
              <a:rPr lang="en-GB" sz="2800" dirty="0">
                <a:solidFill>
                  <a:schemeClr val="tx2"/>
                </a:solidFill>
                <a:sym typeface="Wingdings" panose="05000000000000000000" pitchFamily="2" charset="2"/>
              </a:rPr>
              <a:t>March 2013: </a:t>
            </a:r>
            <a:r>
              <a:rPr lang="en-GB" sz="2800" dirty="0" smtClean="0">
                <a:sym typeface="Wingdings" panose="05000000000000000000" pitchFamily="2" charset="2"/>
              </a:rPr>
              <a:t>HANDED </a:t>
            </a:r>
            <a:r>
              <a:rPr lang="en-GB" sz="2800" dirty="0">
                <a:sym typeface="Wingdings" panose="05000000000000000000" pitchFamily="2" charset="2"/>
              </a:rPr>
              <a:t>IN </a:t>
            </a:r>
            <a:endParaRPr lang="en-GB" sz="2800" dirty="0"/>
          </a:p>
          <a:p>
            <a:pPr>
              <a:buFont typeface="Arial" pitchFamily="34" charset="0"/>
              <a:buNone/>
            </a:pPr>
            <a:endParaRPr lang="en-GB" sz="2800" dirty="0" smtClean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32" t="27392" r="36613" b="23336"/>
          <a:stretch/>
        </p:blipFill>
        <p:spPr bwMode="auto">
          <a:xfrm>
            <a:off x="5652120" y="4192245"/>
            <a:ext cx="2118074" cy="2146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352128" y="6237311"/>
            <a:ext cx="609208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dirty="0" smtClean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</a:t>
            </a:r>
            <a:r>
              <a:rPr lang="en-GB" b="1" dirty="0" err="1" smtClean="0">
                <a:solidFill>
                  <a:schemeClr val="tx2"/>
                </a:solidFill>
                <a:cs typeface="Aharoni" panose="02010803020104030203" pitchFamily="2" charset="-79"/>
              </a:rPr>
              <a:t>lovermob</a:t>
            </a:r>
            <a:r>
              <a:rPr lang="en-GB" b="1" dirty="0" smtClean="0">
                <a:solidFill>
                  <a:schemeClr val="tx2"/>
                </a:solidFill>
                <a:cs typeface="Aharoni" panose="02010803020104030203" pitchFamily="2" charset="-79"/>
              </a:rPr>
              <a:t> 		r.m.love@lancaster.ac.uk </a:t>
            </a:r>
          </a:p>
        </p:txBody>
      </p:sp>
      <p:pic>
        <p:nvPicPr>
          <p:cNvPr id="9" name="Picture 3" descr="C:\Users\loverm\Dropbox\University\03 CASS\Work\20131216 Astley Visit\twitter_icon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81" y="6286744"/>
            <a:ext cx="262905" cy="26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393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467544" y="404664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600" spc="-100" dirty="0" smtClean="0">
                <a:solidFill>
                  <a:schemeClr val="tx2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My process</a:t>
            </a:r>
            <a:endParaRPr kumimoji="0" lang="en-GB" sz="4600" b="0" i="0" u="none" strike="noStrike" kern="1200" cap="none" spc="-1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87208" cy="4800600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 smtClean="0"/>
          </a:p>
          <a:p>
            <a:pPr marL="114300" indent="0">
              <a:buNone/>
            </a:pPr>
            <a:endParaRPr lang="en-GB" sz="2800" dirty="0" smtClean="0"/>
          </a:p>
          <a:p>
            <a:endParaRPr lang="en-GB" sz="2800" dirty="0"/>
          </a:p>
          <a:p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9600" y="1752600"/>
            <a:ext cx="7787208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en-GB" sz="2800" dirty="0" smtClean="0"/>
          </a:p>
          <a:p>
            <a:pPr marL="114300" indent="0">
              <a:buFont typeface="Arial" pitchFamily="34" charset="0"/>
              <a:buNone/>
            </a:pPr>
            <a:endParaRPr lang="en-GB" sz="2800" dirty="0" smtClean="0"/>
          </a:p>
          <a:p>
            <a:endParaRPr lang="en-GB" sz="2800" dirty="0" smtClean="0"/>
          </a:p>
          <a:p>
            <a:endParaRPr lang="en-GB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743216"/>
            <a:ext cx="7787208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 smtClean="0"/>
              <a:t>Dissertation module 	= ¼ of my courses</a:t>
            </a:r>
          </a:p>
          <a:p>
            <a:pPr marL="114300" indent="0">
              <a:buNone/>
            </a:pPr>
            <a:r>
              <a:rPr lang="en-GB" sz="2800" dirty="0">
                <a:sym typeface="Wingdings" panose="05000000000000000000" pitchFamily="2" charset="2"/>
              </a:rPr>
              <a:t>	</a:t>
            </a:r>
            <a:r>
              <a:rPr lang="en-GB" sz="2800" dirty="0" smtClean="0">
                <a:sym typeface="Wingdings" panose="05000000000000000000" pitchFamily="2" charset="2"/>
              </a:rPr>
              <a:t>			= ¼ of my work time, </a:t>
            </a:r>
          </a:p>
          <a:p>
            <a:pPr marL="114300" indent="0">
              <a:buNone/>
            </a:pPr>
            <a:r>
              <a:rPr lang="en-GB" sz="2800" b="1" dirty="0">
                <a:sym typeface="Wingdings" panose="05000000000000000000" pitchFamily="2" charset="2"/>
              </a:rPr>
              <a:t>	</a:t>
            </a:r>
            <a:r>
              <a:rPr lang="en-GB" sz="2800" b="1" dirty="0" smtClean="0">
                <a:sym typeface="Wingdings" panose="05000000000000000000" pitchFamily="2" charset="2"/>
              </a:rPr>
              <a:t>			from the start of term</a:t>
            </a:r>
          </a:p>
          <a:p>
            <a:pPr marL="114300" indent="0">
              <a:buNone/>
            </a:pPr>
            <a:endParaRPr lang="en-GB" sz="2800" dirty="0" smtClean="0">
              <a:sym typeface="Wingdings" panose="05000000000000000000" pitchFamily="2" charset="2"/>
            </a:endParaRPr>
          </a:p>
          <a:p>
            <a:r>
              <a:rPr lang="en-GB" sz="2800" dirty="0" smtClean="0"/>
              <a:t>About a day or so every week</a:t>
            </a:r>
          </a:p>
          <a:p>
            <a:r>
              <a:rPr lang="en-GB" sz="2800" dirty="0" smtClean="0"/>
              <a:t>Met advisor every few weeks / occasional emails</a:t>
            </a:r>
          </a:p>
          <a:p>
            <a:r>
              <a:rPr lang="en-GB" sz="2800" dirty="0" smtClean="0"/>
              <a:t>It wasn’t scary, and I didn’t lose </a:t>
            </a:r>
            <a:r>
              <a:rPr lang="en-GB" sz="1200" dirty="0" smtClean="0"/>
              <a:t>(much) </a:t>
            </a:r>
            <a:r>
              <a:rPr lang="en-GB" sz="2800" dirty="0" smtClean="0"/>
              <a:t>sleep </a:t>
            </a:r>
          </a:p>
          <a:p>
            <a:pPr marL="114300" indent="0">
              <a:buFont typeface="Arial" pitchFamily="34" charset="0"/>
              <a:buNone/>
            </a:pPr>
            <a:endParaRPr lang="en-GB" sz="2800" dirty="0" smtClean="0"/>
          </a:p>
          <a:p>
            <a:pPr marL="114300" indent="0">
              <a:buNone/>
            </a:pPr>
            <a:endParaRPr lang="en-GB" sz="2800" dirty="0" smtClean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52128" y="6237311"/>
            <a:ext cx="609208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dirty="0" smtClean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</a:t>
            </a:r>
            <a:r>
              <a:rPr lang="en-GB" b="1" dirty="0" err="1" smtClean="0">
                <a:solidFill>
                  <a:schemeClr val="tx2"/>
                </a:solidFill>
                <a:cs typeface="Aharoni" panose="02010803020104030203" pitchFamily="2" charset="-79"/>
              </a:rPr>
              <a:t>lovermob</a:t>
            </a:r>
            <a:r>
              <a:rPr lang="en-GB" b="1" dirty="0" smtClean="0">
                <a:solidFill>
                  <a:schemeClr val="tx2"/>
                </a:solidFill>
                <a:cs typeface="Aharoni" panose="02010803020104030203" pitchFamily="2" charset="-79"/>
              </a:rPr>
              <a:t> 		r.m.love@lancaster.ac.uk </a:t>
            </a:r>
          </a:p>
        </p:txBody>
      </p:sp>
      <p:pic>
        <p:nvPicPr>
          <p:cNvPr id="9" name="Picture 3" descr="C:\Users\loverm\Dropbox\University\03 CASS\Work\20131216 Astley Visit\twitter_icon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81" y="6286744"/>
            <a:ext cx="262905" cy="26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646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87208" cy="480060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Dissertations are no harder than anything you have already done</a:t>
            </a:r>
          </a:p>
          <a:p>
            <a:r>
              <a:rPr lang="en-GB" sz="2800" dirty="0" smtClean="0"/>
              <a:t>They are just a more long-term process!</a:t>
            </a:r>
          </a:p>
          <a:p>
            <a:r>
              <a:rPr lang="en-GB" sz="2800" dirty="0" smtClean="0"/>
              <a:t>Only horrible if you make it!</a:t>
            </a:r>
          </a:p>
          <a:p>
            <a:r>
              <a:rPr lang="en-GB" sz="2800" dirty="0" smtClean="0"/>
              <a:t>Don’t listen to the whingers…</a:t>
            </a:r>
          </a:p>
          <a:p>
            <a:r>
              <a:rPr lang="en-GB" sz="2800" dirty="0" smtClean="0"/>
              <a:t>Don’t give up your social life!</a:t>
            </a:r>
          </a:p>
          <a:p>
            <a:pPr>
              <a:buNone/>
            </a:pPr>
            <a:endParaRPr lang="en-GB" sz="2800" dirty="0" smtClean="0"/>
          </a:p>
          <a:p>
            <a:pPr marL="114300" indent="0">
              <a:buNone/>
            </a:pPr>
            <a:endParaRPr lang="en-GB" sz="2800" dirty="0" smtClean="0"/>
          </a:p>
          <a:p>
            <a:endParaRPr lang="en-GB" sz="2800" dirty="0"/>
          </a:p>
          <a:p>
            <a:endParaRPr lang="en-GB" dirty="0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467544" y="404664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600" spc="-100" dirty="0" smtClean="0">
                <a:solidFill>
                  <a:schemeClr val="tx2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Some myth busting…</a:t>
            </a:r>
            <a:endParaRPr kumimoji="0" lang="en-GB" sz="4600" b="0" i="0" u="none" strike="noStrike" kern="1200" cap="none" spc="-1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pic>
        <p:nvPicPr>
          <p:cNvPr id="18" name="Picture 2" descr="C:\Users\loverm\Dropbox\University\03 CASS\Work\20131217 LUMS Talk\pile-of-book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121" y="3284984"/>
            <a:ext cx="2785668" cy="2052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loverm\Dropbox\University\03 CASS\Work\20131217 LUMS Talk\studying-watercolor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691855"/>
            <a:ext cx="1902778" cy="1519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352128" y="6237311"/>
            <a:ext cx="609208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dirty="0" smtClean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</a:t>
            </a:r>
            <a:r>
              <a:rPr lang="en-GB" b="1" dirty="0" err="1" smtClean="0">
                <a:solidFill>
                  <a:schemeClr val="tx2"/>
                </a:solidFill>
                <a:cs typeface="Aharoni" panose="02010803020104030203" pitchFamily="2" charset="-79"/>
              </a:rPr>
              <a:t>lovermob</a:t>
            </a:r>
            <a:r>
              <a:rPr lang="en-GB" b="1" dirty="0" smtClean="0">
                <a:solidFill>
                  <a:schemeClr val="tx2"/>
                </a:solidFill>
                <a:cs typeface="Aharoni" panose="02010803020104030203" pitchFamily="2" charset="-79"/>
              </a:rPr>
              <a:t> 		r.m.love@lancaster.ac.uk </a:t>
            </a:r>
          </a:p>
        </p:txBody>
      </p:sp>
      <p:pic>
        <p:nvPicPr>
          <p:cNvPr id="8" name="Picture 3" descr="C:\Users\loverm\Dropbox\University\03 CASS\Work\20131216 Astley Visit\twitter_icon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81" y="6286744"/>
            <a:ext cx="262905" cy="26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loverm\Dropbox\University\03 CASS\Work\20131217 LUMS Talk\essay-writing-help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32" y="4681610"/>
            <a:ext cx="2038983" cy="1529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555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87208" cy="480060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Ask me anything!</a:t>
            </a:r>
          </a:p>
          <a:p>
            <a:pPr>
              <a:buNone/>
            </a:pPr>
            <a:endParaRPr lang="en-GB" sz="2800" dirty="0" smtClean="0"/>
          </a:p>
          <a:p>
            <a:pPr marL="114300" indent="0">
              <a:buNone/>
            </a:pPr>
            <a:endParaRPr lang="en-GB" sz="2800" dirty="0" smtClean="0"/>
          </a:p>
          <a:p>
            <a:endParaRPr lang="en-GB" sz="2800" dirty="0"/>
          </a:p>
          <a:p>
            <a:endParaRPr lang="en-GB" dirty="0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467544" y="404664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600" spc="-100" dirty="0" smtClean="0">
                <a:solidFill>
                  <a:schemeClr val="tx2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Thank you</a:t>
            </a:r>
            <a:endParaRPr kumimoji="0" lang="en-GB" sz="4600" b="0" i="0" u="none" strike="noStrike" kern="1200" cap="none" spc="-1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52128" y="6237311"/>
            <a:ext cx="609208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dirty="0" smtClean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</a:t>
            </a:r>
            <a:r>
              <a:rPr lang="en-GB" b="1" dirty="0" err="1" smtClean="0">
                <a:solidFill>
                  <a:schemeClr val="tx2"/>
                </a:solidFill>
                <a:cs typeface="Aharoni" panose="02010803020104030203" pitchFamily="2" charset="-79"/>
              </a:rPr>
              <a:t>lovermob</a:t>
            </a:r>
            <a:r>
              <a:rPr lang="en-GB" b="1" dirty="0" smtClean="0">
                <a:solidFill>
                  <a:schemeClr val="tx2"/>
                </a:solidFill>
                <a:cs typeface="Aharoni" panose="02010803020104030203" pitchFamily="2" charset="-79"/>
              </a:rPr>
              <a:t> 		r.m.love@lancaster.ac.uk </a:t>
            </a:r>
          </a:p>
        </p:txBody>
      </p:sp>
      <p:pic>
        <p:nvPicPr>
          <p:cNvPr id="6" name="Picture 3" descr="C:\Users\loverm\Dropbox\University\03 CASS\Work\20131216 Astley Visit\twitter_icon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81" y="6286744"/>
            <a:ext cx="262905" cy="26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829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875</TotalTime>
  <Words>226</Words>
  <Application>Microsoft Office PowerPoint</Application>
  <PresentationFormat>On-screen Show (4:3)</PresentationFormat>
  <Paragraphs>85</Paragraphs>
  <Slides>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Adjacency</vt:lpstr>
      <vt:lpstr>Writing a dissertation: my experience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Lancaster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Robbie Love</dc:creator>
  <cp:lastModifiedBy>Robbie Love</cp:lastModifiedBy>
  <cp:revision>193</cp:revision>
  <dcterms:created xsi:type="dcterms:W3CDTF">2013-08-20T08:19:12Z</dcterms:created>
  <dcterms:modified xsi:type="dcterms:W3CDTF">2013-12-13T15:27:37Z</dcterms:modified>
</cp:coreProperties>
</file>