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0" r:id="rId1"/>
  </p:sldMasterIdLst>
  <p:notesMasterIdLst>
    <p:notesMasterId r:id="rId51"/>
  </p:notesMasterIdLst>
  <p:handoutMasterIdLst>
    <p:handoutMasterId r:id="rId52"/>
  </p:handoutMasterIdLst>
  <p:sldIdLst>
    <p:sldId id="282" r:id="rId2"/>
    <p:sldId id="283" r:id="rId3"/>
    <p:sldId id="346" r:id="rId4"/>
    <p:sldId id="344" r:id="rId5"/>
    <p:sldId id="302" r:id="rId6"/>
    <p:sldId id="373" r:id="rId7"/>
    <p:sldId id="347" r:id="rId8"/>
    <p:sldId id="348" r:id="rId9"/>
    <p:sldId id="285" r:id="rId10"/>
    <p:sldId id="335" r:id="rId11"/>
    <p:sldId id="305" r:id="rId12"/>
    <p:sldId id="316" r:id="rId13"/>
    <p:sldId id="358" r:id="rId14"/>
    <p:sldId id="357" r:id="rId15"/>
    <p:sldId id="360" r:id="rId16"/>
    <p:sldId id="359" r:id="rId17"/>
    <p:sldId id="365" r:id="rId18"/>
    <p:sldId id="353" r:id="rId19"/>
    <p:sldId id="372" r:id="rId20"/>
    <p:sldId id="376" r:id="rId21"/>
    <p:sldId id="354" r:id="rId22"/>
    <p:sldId id="374" r:id="rId23"/>
    <p:sldId id="317" r:id="rId24"/>
    <p:sldId id="377" r:id="rId25"/>
    <p:sldId id="349" r:id="rId26"/>
    <p:sldId id="318" r:id="rId27"/>
    <p:sldId id="294" r:id="rId28"/>
    <p:sldId id="304" r:id="rId29"/>
    <p:sldId id="375" r:id="rId30"/>
    <p:sldId id="328" r:id="rId31"/>
    <p:sldId id="306" r:id="rId32"/>
    <p:sldId id="320" r:id="rId33"/>
    <p:sldId id="321" r:id="rId34"/>
    <p:sldId id="322" r:id="rId35"/>
    <p:sldId id="336" r:id="rId36"/>
    <p:sldId id="343" r:id="rId37"/>
    <p:sldId id="314" r:id="rId38"/>
    <p:sldId id="298" r:id="rId39"/>
    <p:sldId id="337" r:id="rId40"/>
    <p:sldId id="299" r:id="rId41"/>
    <p:sldId id="300" r:id="rId42"/>
    <p:sldId id="331" r:id="rId43"/>
    <p:sldId id="340" r:id="rId44"/>
    <p:sldId id="341" r:id="rId45"/>
    <p:sldId id="342" r:id="rId46"/>
    <p:sldId id="313" r:id="rId47"/>
    <p:sldId id="332" r:id="rId48"/>
    <p:sldId id="334" r:id="rId49"/>
    <p:sldId id="301" r:id="rId50"/>
  </p:sldIdLst>
  <p:sldSz cx="9144000" cy="6858000" type="screen4x3"/>
  <p:notesSz cx="6797675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D5FF"/>
    <a:srgbClr val="E8A7FF"/>
    <a:srgbClr val="B3FFB3"/>
    <a:srgbClr val="93E3FF"/>
    <a:srgbClr val="F5FE82"/>
    <a:srgbClr val="FF9797"/>
    <a:srgbClr val="FF6969"/>
    <a:srgbClr val="FFCC81"/>
    <a:srgbClr val="FF9FFF"/>
    <a:srgbClr val="EAF18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234" autoAdjust="0"/>
    <p:restoredTop sz="97449" autoAdjust="0"/>
  </p:normalViewPr>
  <p:slideViewPr>
    <p:cSldViewPr snapToGrid="0" snapToObjects="1">
      <p:cViewPr varScale="1">
        <p:scale>
          <a:sx n="75" d="100"/>
          <a:sy n="75" d="100"/>
        </p:scale>
        <p:origin x="1114" y="31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9090"/>
    </p:cViewPr>
  </p:outlin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lovero\Dropbox\University\03%20CASS\Spoken%20BNC2014\BNC2014%20user%20guide\Spoken%20BNC2014%20word%20counts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lovero\Dropbox\University\03%20CASS\Spoken%20BNC2014\BNC2014%20user%20guide\Spoken%20BNC2014%20word%20counts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lovero\Dropbox\University\03%20CASS\Spoken%20BNC2014\BNC2014%20user%20guide\Spoken%20BNC2014%20word%20counts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lovero\Dropbox\University\03%20CASS\Spoken%20BNC2014\BNC2014%20user%20guide\Spoken%20BNC2014%20word%20counts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lovero\Dropbox\University\03%20CASS\Spoken%20BNC2014\BNC2014%20user%20guide\Spoken%20BNC2014%20word%20counts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lovero\Dropbox\University\03%20CASS\Spoken%20BNC2014\BNC2014%20user%20guide\Spoken%20BNC2014%20word%20count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Pt>
            <c:idx val="1"/>
            <c:invertIfNegative val="0"/>
            <c:bubble3D val="0"/>
            <c:spPr>
              <a:solidFill>
                <a:schemeClr val="accent1"/>
              </a:solidFill>
            </c:spPr>
            <c:extLst>
              <c:ext xmlns:c16="http://schemas.microsoft.com/office/drawing/2014/chart" uri="{C3380CC4-5D6E-409C-BE32-E72D297353CC}">
                <c16:uniqueId val="{00000001-3FBF-49E1-866C-FB519F536AE8}"/>
              </c:ext>
            </c:extLst>
          </c:dPt>
          <c:cat>
            <c:strRef>
              <c:f>gender!$E$22:$E$23</c:f>
              <c:strCache>
                <c:ptCount val="2"/>
                <c:pt idx="0">
                  <c:v>Male</c:v>
                </c:pt>
                <c:pt idx="1">
                  <c:v>Female</c:v>
                </c:pt>
              </c:strCache>
            </c:strRef>
          </c:cat>
          <c:val>
            <c:numRef>
              <c:f>gender!$G$22:$G$23</c:f>
              <c:numCache>
                <c:formatCode>General</c:formatCode>
                <c:ptCount val="2"/>
                <c:pt idx="0">
                  <c:v>4348986</c:v>
                </c:pt>
                <c:pt idx="1">
                  <c:v>7072250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FBF-49E1-866C-FB519F536A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9358928"/>
        <c:axId val="79359312"/>
      </c:barChart>
      <c:catAx>
        <c:axId val="7935892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79359312"/>
        <c:crosses val="autoZero"/>
        <c:auto val="1"/>
        <c:lblAlgn val="ctr"/>
        <c:lblOffset val="100"/>
        <c:noMultiLvlLbl val="0"/>
      </c:catAx>
      <c:valAx>
        <c:axId val="7935931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7935892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cat>
            <c:strRef>
              <c:f>SES!$E$15:$E$21</c:f>
              <c:strCache>
                <c:ptCount val="7"/>
                <c:pt idx="0">
                  <c:v>A</c:v>
                </c:pt>
                <c:pt idx="1">
                  <c:v>B</c:v>
                </c:pt>
                <c:pt idx="2">
                  <c:v>C1</c:v>
                </c:pt>
                <c:pt idx="3">
                  <c:v>C2</c:v>
                </c:pt>
                <c:pt idx="4">
                  <c:v>D</c:v>
                </c:pt>
                <c:pt idx="5">
                  <c:v>E</c:v>
                </c:pt>
                <c:pt idx="6">
                  <c:v>unknown</c:v>
                </c:pt>
              </c:strCache>
            </c:strRef>
          </c:cat>
          <c:val>
            <c:numRef>
              <c:f>SES!$G$15:$G$21</c:f>
              <c:numCache>
                <c:formatCode>General</c:formatCode>
                <c:ptCount val="7"/>
                <c:pt idx="0">
                  <c:v>1939593</c:v>
                </c:pt>
                <c:pt idx="1">
                  <c:v>2919178</c:v>
                </c:pt>
                <c:pt idx="2">
                  <c:v>1510369</c:v>
                </c:pt>
                <c:pt idx="3">
                  <c:v>176686</c:v>
                </c:pt>
                <c:pt idx="4">
                  <c:v>634555</c:v>
                </c:pt>
                <c:pt idx="5">
                  <c:v>3855334</c:v>
                </c:pt>
                <c:pt idx="6">
                  <c:v>386896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64B-4B89-88FE-8D36E3C2353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0046512"/>
        <c:axId val="80046896"/>
      </c:barChart>
      <c:catAx>
        <c:axId val="8004651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80046896"/>
        <c:crosses val="autoZero"/>
        <c:auto val="1"/>
        <c:lblAlgn val="ctr"/>
        <c:lblOffset val="100"/>
        <c:noMultiLvlLbl val="0"/>
      </c:catAx>
      <c:valAx>
        <c:axId val="8004689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8004651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cat>
            <c:strRef>
              <c:f>dialect!$D$16:$D$18</c:f>
              <c:strCache>
                <c:ptCount val="3"/>
                <c:pt idx="0">
                  <c:v>north</c:v>
                </c:pt>
                <c:pt idx="1">
                  <c:v>midlands</c:v>
                </c:pt>
                <c:pt idx="2">
                  <c:v>south</c:v>
                </c:pt>
              </c:strCache>
            </c:strRef>
          </c:cat>
          <c:val>
            <c:numRef>
              <c:f>dialect!$F$16:$F$18</c:f>
              <c:numCache>
                <c:formatCode>General</c:formatCode>
                <c:ptCount val="3"/>
                <c:pt idx="0">
                  <c:v>2208481</c:v>
                </c:pt>
                <c:pt idx="1">
                  <c:v>1025304</c:v>
                </c:pt>
                <c:pt idx="2">
                  <c:v>4982758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BFA-4682-8462-32ACF94A640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0383584"/>
        <c:axId val="78303992"/>
      </c:barChart>
      <c:catAx>
        <c:axId val="8038358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78303992"/>
        <c:crosses val="autoZero"/>
        <c:auto val="1"/>
        <c:lblAlgn val="ctr"/>
        <c:lblOffset val="100"/>
        <c:noMultiLvlLbl val="0"/>
      </c:catAx>
      <c:valAx>
        <c:axId val="7830399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8038358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cat>
            <c:strRef>
              <c:f>age!$E$59:$E$66</c:f>
              <c:strCache>
                <c:ptCount val="8"/>
                <c:pt idx="0">
                  <c:v>0-10</c:v>
                </c:pt>
                <c:pt idx="1">
                  <c:v>11-18</c:v>
                </c:pt>
                <c:pt idx="2">
                  <c:v>19-29</c:v>
                </c:pt>
                <c:pt idx="3">
                  <c:v>30-39</c:v>
                </c:pt>
                <c:pt idx="4">
                  <c:v>40-49</c:v>
                </c:pt>
                <c:pt idx="5">
                  <c:v>50-59</c:v>
                </c:pt>
                <c:pt idx="6">
                  <c:v>60+</c:v>
                </c:pt>
                <c:pt idx="7">
                  <c:v>Unknown</c:v>
                </c:pt>
              </c:strCache>
            </c:strRef>
          </c:cat>
          <c:val>
            <c:numRef>
              <c:f>age!$F$59:$F$66</c:f>
              <c:numCache>
                <c:formatCode>General</c:formatCode>
                <c:ptCount val="8"/>
                <c:pt idx="0">
                  <c:v>144274</c:v>
                </c:pt>
                <c:pt idx="1">
                  <c:v>696919</c:v>
                </c:pt>
                <c:pt idx="2">
                  <c:v>4192329</c:v>
                </c:pt>
                <c:pt idx="3">
                  <c:v>1661116</c:v>
                </c:pt>
                <c:pt idx="4">
                  <c:v>1630520</c:v>
                </c:pt>
                <c:pt idx="5">
                  <c:v>1166898</c:v>
                </c:pt>
                <c:pt idx="6">
                  <c:v>1845577</c:v>
                </c:pt>
                <c:pt idx="7">
                  <c:v>84978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9CD-47BE-9870-B6A189EB0E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9778864"/>
        <c:axId val="79779248"/>
      </c:barChart>
      <c:catAx>
        <c:axId val="7977886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79779248"/>
        <c:crosses val="autoZero"/>
        <c:auto val="1"/>
        <c:lblAlgn val="ctr"/>
        <c:lblOffset val="100"/>
        <c:noMultiLvlLbl val="0"/>
      </c:catAx>
      <c:valAx>
        <c:axId val="7977924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7977886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cat>
            <c:strRef>
              <c:f>dialect!$D$7:$D$11</c:f>
              <c:strCache>
                <c:ptCount val="5"/>
                <c:pt idx="0">
                  <c:v>england</c:v>
                </c:pt>
                <c:pt idx="1">
                  <c:v>scotland</c:v>
                </c:pt>
                <c:pt idx="2">
                  <c:v>wales</c:v>
                </c:pt>
                <c:pt idx="3">
                  <c:v>n_ireland</c:v>
                </c:pt>
                <c:pt idx="4">
                  <c:v>r_ireland</c:v>
                </c:pt>
              </c:strCache>
            </c:strRef>
          </c:cat>
          <c:val>
            <c:numRef>
              <c:f>dialect!$F$7:$F$11</c:f>
              <c:numCache>
                <c:formatCode>General</c:formatCode>
                <c:ptCount val="5"/>
                <c:pt idx="0">
                  <c:v>9587394</c:v>
                </c:pt>
                <c:pt idx="1">
                  <c:v>33101</c:v>
                </c:pt>
                <c:pt idx="2">
                  <c:v>201257</c:v>
                </c:pt>
                <c:pt idx="3">
                  <c:v>861</c:v>
                </c:pt>
                <c:pt idx="4">
                  <c:v>29907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D1A-44DD-A65C-18DC50B8242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8633088"/>
        <c:axId val="78633480"/>
      </c:barChart>
      <c:catAx>
        <c:axId val="7863308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78633480"/>
        <c:crosses val="autoZero"/>
        <c:auto val="1"/>
        <c:lblAlgn val="ctr"/>
        <c:lblOffset val="100"/>
        <c:noMultiLvlLbl val="0"/>
      </c:catAx>
      <c:valAx>
        <c:axId val="78633480"/>
        <c:scaling>
          <c:orientation val="minMax"/>
          <c:max val="1000000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7863308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cat>
            <c:strRef>
              <c:f>dialect!$D$8:$D$11</c:f>
              <c:strCache>
                <c:ptCount val="4"/>
                <c:pt idx="0">
                  <c:v>scotland</c:v>
                </c:pt>
                <c:pt idx="1">
                  <c:v>wales</c:v>
                </c:pt>
                <c:pt idx="2">
                  <c:v>n_ireland</c:v>
                </c:pt>
                <c:pt idx="3">
                  <c:v>r_ireland</c:v>
                </c:pt>
              </c:strCache>
            </c:strRef>
          </c:cat>
          <c:val>
            <c:numRef>
              <c:f>dialect!$F$8:$F$11</c:f>
              <c:numCache>
                <c:formatCode>General</c:formatCode>
                <c:ptCount val="4"/>
                <c:pt idx="0">
                  <c:v>33101</c:v>
                </c:pt>
                <c:pt idx="1">
                  <c:v>201257</c:v>
                </c:pt>
                <c:pt idx="2">
                  <c:v>861</c:v>
                </c:pt>
                <c:pt idx="3">
                  <c:v>29907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8C9-49EE-874B-E4B53DCEF2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9819920"/>
        <c:axId val="79820312"/>
      </c:barChart>
      <c:catAx>
        <c:axId val="7981992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79820312"/>
        <c:crosses val="autoZero"/>
        <c:auto val="1"/>
        <c:lblAlgn val="ctr"/>
        <c:lblOffset val="100"/>
        <c:noMultiLvlLbl val="0"/>
      </c:catAx>
      <c:valAx>
        <c:axId val="79820312"/>
        <c:scaling>
          <c:orientation val="minMax"/>
          <c:max val="210000"/>
          <c:min val="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7981992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53F40F-A16E-4969-947F-F28364EE821E}" type="datetimeFigureOut">
              <a:rPr lang="en-GB" smtClean="0"/>
              <a:t>22/11/2018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F10F09-E20D-477B-8DAA-F8093E4ECE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04792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48F8E2-9B2B-45B1-9806-867F6AA3D3F8}" type="datetimeFigureOut">
              <a:rPr lang="en-GB" smtClean="0"/>
              <a:t>22/11/2018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529B0A-1973-47BD-871E-DD824648270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07705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0" hasCustomPrompt="1"/>
          </p:nvPr>
        </p:nvSpPr>
        <p:spPr>
          <a:xfrm>
            <a:off x="339725" y="2441575"/>
            <a:ext cx="7526338" cy="40036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>
                <a:latin typeface="+mn-lt"/>
              </a:defRPr>
            </a:lvl1pPr>
          </a:lstStyle>
          <a:p>
            <a:r>
              <a:rPr lang="en-GB" sz="3600" b="1" dirty="0">
                <a:solidFill>
                  <a:schemeClr val="bg1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Your Title Here</a:t>
            </a:r>
          </a:p>
          <a:p>
            <a:endParaRPr lang="en-GB" sz="3600" b="1" dirty="0">
              <a:solidFill>
                <a:schemeClr val="bg1">
                  <a:lumMod val="50000"/>
                </a:schemeClr>
              </a:solidFill>
              <a:latin typeface="Arial" charset="0"/>
              <a:ea typeface="Arial" charset="0"/>
              <a:cs typeface="Arial" charset="0"/>
            </a:endParaRPr>
          </a:p>
          <a:p>
            <a:r>
              <a:rPr lang="en-GB" sz="3600" b="1" dirty="0">
                <a:solidFill>
                  <a:schemeClr val="bg1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Your title should be in Arial Bold at size 36 and in Grey</a:t>
            </a:r>
          </a:p>
          <a:p>
            <a:endParaRPr lang="en-GB" sz="3600" b="1" dirty="0">
              <a:solidFill>
                <a:schemeClr val="bg1">
                  <a:lumMod val="50000"/>
                </a:schemeClr>
              </a:solidFill>
              <a:latin typeface="Arial" charset="0"/>
              <a:ea typeface="Arial" charset="0"/>
              <a:cs typeface="Arial" charset="0"/>
            </a:endParaRPr>
          </a:p>
          <a:p>
            <a:r>
              <a:rPr lang="en-GB" sz="1200" b="1" dirty="0">
                <a:solidFill>
                  <a:schemeClr val="bg1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Please do not change the size of this text box </a:t>
            </a:r>
          </a:p>
          <a:p>
            <a:endParaRPr lang="en-GB" sz="36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EBC8D3A-3265-48C5-87A0-95D77F054569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490EA94-5252-42F1-9BE7-D5D162F9A8EC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 sz="10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robbielove.org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F618BC-F1AD-4117-9523-1859D5451FCF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6958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2B937513-57A8-4EEB-88AA-C51B8C320E5C}"/>
              </a:ext>
            </a:extLst>
          </p:cNvPr>
          <p:cNvSpPr/>
          <p:nvPr userDrawn="1"/>
        </p:nvSpPr>
        <p:spPr>
          <a:xfrm>
            <a:off x="0" y="6356350"/>
            <a:ext cx="9144000" cy="519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339725" y="1762125"/>
            <a:ext cx="7559675" cy="4683125"/>
          </a:xfrm>
          <a:prstGeom prst="rect">
            <a:avLst/>
          </a:prstGeom>
        </p:spPr>
        <p:txBody>
          <a:bodyPr/>
          <a:lstStyle>
            <a:lvl1pPr marL="0" indent="0">
              <a:buFont typeface="Arial" charset="0"/>
              <a:buNone/>
              <a:defRPr>
                <a:latin typeface="+mn-lt"/>
              </a:defRPr>
            </a:lvl1pPr>
            <a:lvl2pPr marL="0" indent="0">
              <a:buNone/>
              <a:defRPr sz="1800" baseline="0"/>
            </a:lvl2pPr>
          </a:lstStyle>
          <a:p>
            <a:r>
              <a:rPr lang="en-US" sz="2400" dirty="0">
                <a:latin typeface="Arial" charset="0"/>
                <a:ea typeface="Arial" charset="0"/>
                <a:cs typeface="Arial" charset="0"/>
              </a:rPr>
              <a:t>PLEASE DO NOT CHANGE THE SIZE OF THIS TEXT BOX</a:t>
            </a:r>
          </a:p>
          <a:p>
            <a:r>
              <a:rPr lang="en-US" sz="2400" dirty="0">
                <a:latin typeface="Arial" charset="0"/>
                <a:ea typeface="Arial" charset="0"/>
                <a:cs typeface="Arial" charset="0"/>
              </a:rPr>
              <a:t>Headings should be in Arial, size 24</a:t>
            </a:r>
            <a:endParaRPr lang="en-US" sz="1100" b="1" dirty="0">
              <a:latin typeface="Arial" charset="0"/>
              <a:ea typeface="Arial" charset="0"/>
              <a:cs typeface="Arial" charset="0"/>
            </a:endParaRPr>
          </a:p>
          <a:p>
            <a:r>
              <a:rPr lang="en-US" sz="1600" dirty="0">
                <a:latin typeface="Arial" charset="0"/>
                <a:ea typeface="Arial" charset="0"/>
                <a:cs typeface="Arial" charset="0"/>
              </a:rPr>
              <a:t>The rest of your text should be Ariel, size 16</a:t>
            </a:r>
          </a:p>
          <a:p>
            <a:endParaRPr lang="en-US" sz="1600" dirty="0">
              <a:latin typeface="Arial" charset="0"/>
              <a:ea typeface="Arial" charset="0"/>
              <a:cs typeface="Arial" charset="0"/>
            </a:endParaRPr>
          </a:p>
          <a:p>
            <a:r>
              <a:rPr lang="en-US" sz="1600" dirty="0">
                <a:latin typeface="Arial" charset="0"/>
                <a:ea typeface="Arial" charset="0"/>
                <a:cs typeface="Arial" charset="0"/>
              </a:rPr>
              <a:t>Bullet points should be used as below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600" dirty="0">
                <a:latin typeface="Arial" charset="0"/>
                <a:ea typeface="Arial" charset="0"/>
                <a:cs typeface="Arial" charset="0"/>
              </a:rPr>
              <a:t>Bullet 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600" dirty="0">
                <a:latin typeface="Arial" charset="0"/>
                <a:ea typeface="Arial" charset="0"/>
                <a:cs typeface="Arial" charset="0"/>
              </a:rPr>
              <a:t>Bullet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600" dirty="0">
                <a:latin typeface="Arial" charset="0"/>
                <a:ea typeface="Arial" charset="0"/>
                <a:cs typeface="Arial" charset="0"/>
              </a:rPr>
              <a:t>Bullet</a:t>
            </a:r>
          </a:p>
          <a:p>
            <a:pPr marL="285750" indent="-285750">
              <a:buFont typeface="Arial" charset="0"/>
              <a:buChar char="•"/>
            </a:pPr>
            <a:endParaRPr lang="en-US" sz="1600" dirty="0">
              <a:latin typeface="Arial" charset="0"/>
              <a:ea typeface="Arial" charset="0"/>
              <a:cs typeface="Arial" charset="0"/>
            </a:endParaRPr>
          </a:p>
          <a:p>
            <a:pPr marL="0" lvl="1"/>
            <a:r>
              <a:rPr lang="en-GB" altLang="en-US" dirty="0"/>
              <a:t>For maximum impact, avoid overcrowding slides - limit your points to a maximum of 6 per page</a:t>
            </a:r>
          </a:p>
          <a:p>
            <a:pPr lvl="0"/>
            <a:endParaRPr lang="en-US" dirty="0"/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403225" y="503238"/>
            <a:ext cx="5819775" cy="8280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/>
            </a:lvl1pPr>
          </a:lstStyle>
          <a:p>
            <a:r>
              <a:rPr lang="en-US" sz="2800" b="1" dirty="0">
                <a:latin typeface="Arial" charset="0"/>
                <a:ea typeface="Arial" charset="0"/>
                <a:cs typeface="Arial" charset="0"/>
              </a:rPr>
              <a:t>School of Something</a:t>
            </a:r>
          </a:p>
          <a:p>
            <a:r>
              <a:rPr lang="en-US" sz="1400" b="1" dirty="0">
                <a:latin typeface="Arial" charset="0"/>
                <a:ea typeface="Arial" charset="0"/>
                <a:cs typeface="Arial" charset="0"/>
              </a:rPr>
              <a:t>FACULTY OF OTHER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DAA0EEA-9E9C-4091-9CD1-376789CF3AB8}"/>
              </a:ext>
            </a:extLst>
          </p:cNvPr>
          <p:cNvSpPr>
            <a:spLocks noGrp="1"/>
          </p:cNvSpPr>
          <p:nvPr>
            <p:ph type="dt" sz="half" idx="12"/>
          </p:nvPr>
        </p:nvSpPr>
        <p:spPr>
          <a:xfrm>
            <a:off x="628650" y="6445250"/>
            <a:ext cx="20574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F127CCE-AF18-471A-883C-9F4462CC932C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3028950" y="6445250"/>
            <a:ext cx="3086100" cy="365125"/>
          </a:xfrm>
        </p:spPr>
        <p:txBody>
          <a:bodyPr/>
          <a:lstStyle>
            <a:lvl1pPr>
              <a:defRPr sz="1000" b="1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GB" dirty="0"/>
              <a:t>robbielove.org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2DD203-5E7B-4280-9CF7-5ED18F852DB3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6457950" y="6445250"/>
            <a:ext cx="20574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648DCE1-DBF7-49B4-9D39-839E1A16784B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41F5373-D461-4593-8F58-4C60BDF2CA7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110" b="21654"/>
          <a:stretch/>
        </p:blipFill>
        <p:spPr>
          <a:xfrm>
            <a:off x="2517644" y="6464171"/>
            <a:ext cx="965463" cy="31747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FC10183-6BCA-4EAA-B479-6CD02D350F1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7123" y="6484924"/>
            <a:ext cx="1238754" cy="262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818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1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0"/>
          <p:cNvSpPr>
            <a:spLocks noGrp="1"/>
          </p:cNvSpPr>
          <p:nvPr>
            <p:ph type="body" sz="quarter" idx="11" hasCustomPrompt="1"/>
          </p:nvPr>
        </p:nvSpPr>
        <p:spPr>
          <a:xfrm>
            <a:off x="339725" y="1762125"/>
            <a:ext cx="3971925" cy="4683125"/>
          </a:xfrm>
          <a:prstGeom prst="rect">
            <a:avLst/>
          </a:prstGeom>
        </p:spPr>
        <p:txBody>
          <a:bodyPr/>
          <a:lstStyle>
            <a:lvl1pPr marL="0" indent="0">
              <a:buFont typeface="Arial" charset="0"/>
              <a:buNone/>
              <a:defRPr sz="2800">
                <a:latin typeface="+mn-lt"/>
              </a:defRPr>
            </a:lvl1pPr>
          </a:lstStyle>
          <a:p>
            <a:r>
              <a:rPr lang="en-US" sz="2400" dirty="0">
                <a:latin typeface="Arial" charset="0"/>
                <a:ea typeface="Arial" charset="0"/>
                <a:cs typeface="Arial" charset="0"/>
              </a:rPr>
              <a:t>PLEASE DO NOT CHANGE THE SIZE OF THIS TEXT BOX</a:t>
            </a:r>
          </a:p>
          <a:p>
            <a:r>
              <a:rPr lang="en-US" sz="2400" dirty="0">
                <a:latin typeface="Arial" charset="0"/>
                <a:ea typeface="Arial" charset="0"/>
                <a:cs typeface="Arial" charset="0"/>
              </a:rPr>
              <a:t>Headings should be in Arial, size 24</a:t>
            </a:r>
            <a:endParaRPr lang="en-US" sz="1100" b="1" dirty="0">
              <a:latin typeface="Arial" charset="0"/>
              <a:ea typeface="Arial" charset="0"/>
              <a:cs typeface="Arial" charset="0"/>
            </a:endParaRPr>
          </a:p>
          <a:p>
            <a:r>
              <a:rPr lang="en-US" sz="1600" dirty="0">
                <a:latin typeface="Arial" charset="0"/>
                <a:ea typeface="Arial" charset="0"/>
                <a:cs typeface="Arial" charset="0"/>
              </a:rPr>
              <a:t>The rest of your text should be Ariel, size 16</a:t>
            </a:r>
          </a:p>
          <a:p>
            <a:endParaRPr lang="en-US" sz="1600" dirty="0">
              <a:latin typeface="Arial" charset="0"/>
              <a:ea typeface="Arial" charset="0"/>
              <a:cs typeface="Arial" charset="0"/>
            </a:endParaRPr>
          </a:p>
          <a:p>
            <a:r>
              <a:rPr lang="en-US" sz="1600" dirty="0">
                <a:latin typeface="Arial" charset="0"/>
                <a:ea typeface="Arial" charset="0"/>
                <a:cs typeface="Arial" charset="0"/>
              </a:rPr>
              <a:t>Bullet points should be used as below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600" dirty="0">
                <a:latin typeface="Arial" charset="0"/>
                <a:ea typeface="Arial" charset="0"/>
                <a:cs typeface="Arial" charset="0"/>
              </a:rPr>
              <a:t>Bullet 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600" dirty="0">
                <a:latin typeface="Arial" charset="0"/>
                <a:ea typeface="Arial" charset="0"/>
                <a:cs typeface="Arial" charset="0"/>
              </a:rPr>
              <a:t>Bullet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600" dirty="0">
                <a:latin typeface="Arial" charset="0"/>
                <a:ea typeface="Arial" charset="0"/>
                <a:cs typeface="Arial" charset="0"/>
              </a:rPr>
              <a:t>Bullet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4600575" y="1762125"/>
            <a:ext cx="4132263" cy="470217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403225" y="503238"/>
            <a:ext cx="5819775" cy="8280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/>
            </a:lvl1pPr>
          </a:lstStyle>
          <a:p>
            <a:r>
              <a:rPr lang="en-US" sz="2800" b="1" dirty="0">
                <a:latin typeface="Arial" charset="0"/>
                <a:ea typeface="Arial" charset="0"/>
                <a:cs typeface="Arial" charset="0"/>
              </a:rPr>
              <a:t>School of Something</a:t>
            </a:r>
          </a:p>
          <a:p>
            <a:r>
              <a:rPr lang="en-US" sz="1400" b="1" dirty="0">
                <a:latin typeface="Arial" charset="0"/>
                <a:ea typeface="Arial" charset="0"/>
                <a:cs typeface="Arial" charset="0"/>
              </a:rPr>
              <a:t>FACULTY OF OTHER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EA8FF10-E6CA-4445-8B8A-997FC5889850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D60C1F8-E41A-41A9-82F4-CDD7037E9380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 sz="10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robbielove.org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444778-9DA9-4089-83E5-75568932FC60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551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2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/>
          <p:cNvSpPr>
            <a:spLocks noGrp="1"/>
          </p:cNvSpPr>
          <p:nvPr>
            <p:ph type="pic" sz="quarter" idx="10"/>
          </p:nvPr>
        </p:nvSpPr>
        <p:spPr>
          <a:xfrm>
            <a:off x="4600575" y="1762125"/>
            <a:ext cx="4132263" cy="226536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1"/>
          </p:nvPr>
        </p:nvSpPr>
        <p:spPr>
          <a:xfrm>
            <a:off x="4600575" y="4214813"/>
            <a:ext cx="4132263" cy="22669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7" name="Text Placeholder 10"/>
          <p:cNvSpPr>
            <a:spLocks noGrp="1"/>
          </p:cNvSpPr>
          <p:nvPr>
            <p:ph type="body" sz="quarter" idx="12" hasCustomPrompt="1"/>
          </p:nvPr>
        </p:nvSpPr>
        <p:spPr>
          <a:xfrm>
            <a:off x="339725" y="1762125"/>
            <a:ext cx="3971925" cy="4683125"/>
          </a:xfrm>
          <a:prstGeom prst="rect">
            <a:avLst/>
          </a:prstGeom>
        </p:spPr>
        <p:txBody>
          <a:bodyPr/>
          <a:lstStyle>
            <a:lvl1pPr marL="0" indent="0">
              <a:buFont typeface="Arial" charset="0"/>
              <a:buNone/>
              <a:defRPr sz="2800"/>
            </a:lvl1pPr>
          </a:lstStyle>
          <a:p>
            <a:r>
              <a:rPr lang="en-US" sz="2400" dirty="0">
                <a:latin typeface="Arial" charset="0"/>
                <a:ea typeface="Arial" charset="0"/>
                <a:cs typeface="Arial" charset="0"/>
              </a:rPr>
              <a:t>PLEASE DO NOT CHANGE THE SIZE OF THIS TEXT BOX</a:t>
            </a:r>
          </a:p>
          <a:p>
            <a:r>
              <a:rPr lang="en-US" sz="2400" dirty="0">
                <a:latin typeface="Arial" charset="0"/>
                <a:ea typeface="Arial" charset="0"/>
                <a:cs typeface="Arial" charset="0"/>
              </a:rPr>
              <a:t>Headings should be in Arial, size 24</a:t>
            </a:r>
            <a:endParaRPr lang="en-US" sz="1100" b="1" dirty="0">
              <a:latin typeface="Arial" charset="0"/>
              <a:ea typeface="Arial" charset="0"/>
              <a:cs typeface="Arial" charset="0"/>
            </a:endParaRPr>
          </a:p>
          <a:p>
            <a:r>
              <a:rPr lang="en-US" sz="1600" dirty="0">
                <a:latin typeface="Arial" charset="0"/>
                <a:ea typeface="Arial" charset="0"/>
                <a:cs typeface="Arial" charset="0"/>
              </a:rPr>
              <a:t>The rest of your text should be Ariel, size 16</a:t>
            </a:r>
          </a:p>
          <a:p>
            <a:endParaRPr lang="en-US" sz="1600" dirty="0">
              <a:latin typeface="Arial" charset="0"/>
              <a:ea typeface="Arial" charset="0"/>
              <a:cs typeface="Arial" charset="0"/>
            </a:endParaRPr>
          </a:p>
          <a:p>
            <a:r>
              <a:rPr lang="en-US" sz="1600" dirty="0">
                <a:latin typeface="Arial" charset="0"/>
                <a:ea typeface="Arial" charset="0"/>
                <a:cs typeface="Arial" charset="0"/>
              </a:rPr>
              <a:t>Bullet points should be used as below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600" dirty="0">
                <a:latin typeface="Arial" charset="0"/>
                <a:ea typeface="Arial" charset="0"/>
                <a:cs typeface="Arial" charset="0"/>
              </a:rPr>
              <a:t>Bullet 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600" dirty="0">
                <a:latin typeface="Arial" charset="0"/>
                <a:ea typeface="Arial" charset="0"/>
                <a:cs typeface="Arial" charset="0"/>
              </a:rPr>
              <a:t>Bullet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600" dirty="0">
                <a:latin typeface="Arial" charset="0"/>
                <a:ea typeface="Arial" charset="0"/>
                <a:cs typeface="Arial" charset="0"/>
              </a:rPr>
              <a:t>Bullet</a:t>
            </a:r>
          </a:p>
        </p:txBody>
      </p:sp>
      <p:sp>
        <p:nvSpPr>
          <p:cNvPr id="5" name="Text Placeholder 5"/>
          <p:cNvSpPr>
            <a:spLocks noGrp="1"/>
          </p:cNvSpPr>
          <p:nvPr>
            <p:ph type="body" sz="quarter" idx="13" hasCustomPrompt="1"/>
          </p:nvPr>
        </p:nvSpPr>
        <p:spPr>
          <a:xfrm>
            <a:off x="403225" y="503238"/>
            <a:ext cx="5819775" cy="8280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/>
            </a:lvl1pPr>
          </a:lstStyle>
          <a:p>
            <a:r>
              <a:rPr lang="en-US" sz="2800" b="1" dirty="0">
                <a:latin typeface="Arial" charset="0"/>
                <a:ea typeface="Arial" charset="0"/>
                <a:cs typeface="Arial" charset="0"/>
              </a:rPr>
              <a:t>School of Something</a:t>
            </a:r>
          </a:p>
          <a:p>
            <a:r>
              <a:rPr lang="en-US" sz="1400" b="1" dirty="0">
                <a:latin typeface="Arial" charset="0"/>
                <a:ea typeface="Arial" charset="0"/>
                <a:cs typeface="Arial" charset="0"/>
              </a:rPr>
              <a:t>FACULTY OF OTHER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703F6FE-EC8E-44F4-9419-AE1293998817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0C0E66D-D5EB-4FE9-B127-B21384B3B4D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 sz="10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robbielove.org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DC52D9-1A69-4330-9DF1-05FFAD57F36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8206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403225" y="1762125"/>
            <a:ext cx="8329613" cy="470217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403225" y="503238"/>
            <a:ext cx="5819775" cy="8280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/>
            </a:lvl1pPr>
          </a:lstStyle>
          <a:p>
            <a:r>
              <a:rPr lang="en-US" sz="2800" b="1" dirty="0">
                <a:latin typeface="Arial" charset="0"/>
                <a:ea typeface="Arial" charset="0"/>
                <a:cs typeface="Arial" charset="0"/>
              </a:rPr>
              <a:t>School of Something</a:t>
            </a:r>
          </a:p>
          <a:p>
            <a:r>
              <a:rPr lang="en-US" sz="1400" b="1" dirty="0">
                <a:latin typeface="Arial" charset="0"/>
                <a:ea typeface="Arial" charset="0"/>
                <a:cs typeface="Arial" charset="0"/>
              </a:rPr>
              <a:t>FACULTY OF OTHER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50AB739-1F0F-4565-A9A0-F0E3A27AD34E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7F9E9C1-2849-423E-ADAE-AC93D037023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 sz="10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robbielove.org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42AF13-9C23-40D0-92F8-B681BB8F813A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2351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8"/>
          <p:cNvSpPr>
            <a:spLocks/>
          </p:cNvSpPr>
          <p:nvPr userDrawn="1"/>
        </p:nvSpPr>
        <p:spPr bwMode="auto">
          <a:xfrm>
            <a:off x="4583584" y="1750873"/>
            <a:ext cx="1907689" cy="1907689"/>
          </a:xfrm>
          <a:custGeom>
            <a:avLst/>
            <a:gdLst>
              <a:gd name="T0" fmla="*/ 1428677 w 19679"/>
              <a:gd name="T1" fmla="*/ 1568220 h 19679"/>
              <a:gd name="T2" fmla="*/ 1428677 w 19679"/>
              <a:gd name="T3" fmla="*/ 1568220 h 19679"/>
              <a:gd name="T4" fmla="*/ 1428677 w 19679"/>
              <a:gd name="T5" fmla="*/ 1568220 h 19679"/>
              <a:gd name="T6" fmla="*/ 1428677 w 19679"/>
              <a:gd name="T7" fmla="*/ 1568220 h 19679"/>
              <a:gd name="T8" fmla="*/ 0 60000 65536"/>
              <a:gd name="T9" fmla="*/ 0 60000 65536"/>
              <a:gd name="T10" fmla="*/ 0 60000 65536"/>
              <a:gd name="T11" fmla="*/ 0 60000 65536"/>
              <a:gd name="T12" fmla="*/ 0 w 19679"/>
              <a:gd name="T13" fmla="*/ 0 h 19679"/>
              <a:gd name="T14" fmla="*/ 19679 w 19679"/>
              <a:gd name="T15" fmla="*/ 19679 h 1967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8"/>
                  <a:pt x="6724" y="20638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  <a:close/>
              </a:path>
            </a:pathLst>
          </a:custGeom>
          <a:solidFill>
            <a:schemeClr val="tx1">
              <a:lumMod val="95000"/>
              <a:lumOff val="5000"/>
              <a:alpha val="81000"/>
            </a:schemeClr>
          </a:solidFill>
          <a:ln>
            <a:noFill/>
          </a:ln>
          <a:extLst/>
        </p:spPr>
        <p:txBody>
          <a:bodyPr lIns="0" tIns="0" rIns="0" bIns="0" anchor="ctr"/>
          <a:lstStyle>
            <a:lvl1pPr algn="ctr">
              <a:defRPr sz="5000"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1pPr>
            <a:lvl2pPr marL="742950" indent="-285750" algn="ctr">
              <a:defRPr sz="5000"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2pPr>
            <a:lvl3pPr marL="1143000" indent="-228600" algn="ctr">
              <a:defRPr sz="5000"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3pPr>
            <a:lvl4pPr marL="1600200" indent="-228600" algn="ctr">
              <a:defRPr sz="5000"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4pPr>
            <a:lvl5pPr marL="2057400" indent="-228600" algn="ctr">
              <a:defRPr sz="5000"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5pPr>
            <a:lvl6pPr marL="25146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6pPr>
            <a:lvl7pPr marL="29718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7pPr>
            <a:lvl8pPr marL="34290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8pPr>
            <a:lvl9pPr marL="38862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9pPr>
          </a:lstStyle>
          <a:p>
            <a:pPr eaLnBrk="1">
              <a:lnSpc>
                <a:spcPct val="120000"/>
              </a:lnSpc>
            </a:pPr>
            <a:endParaRPr lang="en-US" altLang="tr-TR" sz="2400" dirty="0">
              <a:solidFill>
                <a:srgbClr val="FFFFFF"/>
              </a:solidFill>
              <a:latin typeface="Arial" charset="0"/>
              <a:ea typeface="Arial" charset="0"/>
              <a:cs typeface="Arial" charset="0"/>
              <a:sym typeface="FontAwesome" pitchFamily="50" charset="0"/>
            </a:endParaRPr>
          </a:p>
        </p:txBody>
      </p:sp>
      <p:sp>
        <p:nvSpPr>
          <p:cNvPr id="3" name="AutoShape 9"/>
          <p:cNvSpPr>
            <a:spLocks/>
          </p:cNvSpPr>
          <p:nvPr userDrawn="1"/>
        </p:nvSpPr>
        <p:spPr bwMode="auto">
          <a:xfrm>
            <a:off x="5704828" y="3165373"/>
            <a:ext cx="1906629" cy="1907689"/>
          </a:xfrm>
          <a:custGeom>
            <a:avLst/>
            <a:gdLst>
              <a:gd name="T0" fmla="*/ 1427884 w 19679"/>
              <a:gd name="T1" fmla="*/ 1568220 h 19679"/>
              <a:gd name="T2" fmla="*/ 1427884 w 19679"/>
              <a:gd name="T3" fmla="*/ 1568220 h 19679"/>
              <a:gd name="T4" fmla="*/ 1427884 w 19679"/>
              <a:gd name="T5" fmla="*/ 1568220 h 19679"/>
              <a:gd name="T6" fmla="*/ 1427884 w 19679"/>
              <a:gd name="T7" fmla="*/ 1568220 h 19679"/>
              <a:gd name="T8" fmla="*/ 0 60000 65536"/>
              <a:gd name="T9" fmla="*/ 0 60000 65536"/>
              <a:gd name="T10" fmla="*/ 0 60000 65536"/>
              <a:gd name="T11" fmla="*/ 0 60000 65536"/>
              <a:gd name="T12" fmla="*/ 0 w 19679"/>
              <a:gd name="T13" fmla="*/ 0 h 19679"/>
              <a:gd name="T14" fmla="*/ 19679 w 19679"/>
              <a:gd name="T15" fmla="*/ 19679 h 1967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8"/>
                  <a:pt x="6724" y="20638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  <a:close/>
              </a:path>
            </a:pathLst>
          </a:custGeom>
          <a:solidFill>
            <a:schemeClr val="bg2">
              <a:lumMod val="50000"/>
              <a:alpha val="81000"/>
            </a:schemeClr>
          </a:solidFill>
          <a:ln>
            <a:noFill/>
          </a:ln>
          <a:extLst/>
        </p:spPr>
        <p:txBody>
          <a:bodyPr lIns="50800" tIns="50800" rIns="50800" bIns="50800" anchor="ctr"/>
          <a:lstStyle>
            <a:lvl1pPr algn="ctr">
              <a:defRPr sz="5000"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1pPr>
            <a:lvl2pPr marL="742950" indent="-285750" algn="ctr">
              <a:defRPr sz="5000"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2pPr>
            <a:lvl3pPr marL="1143000" indent="-228600" algn="ctr">
              <a:defRPr sz="5000"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3pPr>
            <a:lvl4pPr marL="1600200" indent="-228600" algn="ctr">
              <a:defRPr sz="5000"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4pPr>
            <a:lvl5pPr marL="2057400" indent="-228600" algn="ctr">
              <a:defRPr sz="5000"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5pPr>
            <a:lvl6pPr marL="25146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6pPr>
            <a:lvl7pPr marL="29718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7pPr>
            <a:lvl8pPr marL="34290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8pPr>
            <a:lvl9pPr marL="38862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9pPr>
          </a:lstStyle>
          <a:p>
            <a:pPr eaLnBrk="1">
              <a:lnSpc>
                <a:spcPct val="120000"/>
              </a:lnSpc>
            </a:pPr>
            <a:endParaRPr lang="en-US" altLang="tr-TR" sz="14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" name="AutoShape 10"/>
          <p:cNvSpPr>
            <a:spLocks/>
          </p:cNvSpPr>
          <p:nvPr userDrawn="1"/>
        </p:nvSpPr>
        <p:spPr bwMode="auto">
          <a:xfrm>
            <a:off x="6825787" y="4597082"/>
            <a:ext cx="1907689" cy="1906629"/>
          </a:xfrm>
          <a:custGeom>
            <a:avLst/>
            <a:gdLst>
              <a:gd name="T0" fmla="*/ 1428677 w 19679"/>
              <a:gd name="T1" fmla="*/ 1567349 h 19679"/>
              <a:gd name="T2" fmla="*/ 1428677 w 19679"/>
              <a:gd name="T3" fmla="*/ 1567349 h 19679"/>
              <a:gd name="T4" fmla="*/ 1428677 w 19679"/>
              <a:gd name="T5" fmla="*/ 1567349 h 19679"/>
              <a:gd name="T6" fmla="*/ 1428677 w 19679"/>
              <a:gd name="T7" fmla="*/ 1567349 h 19679"/>
              <a:gd name="T8" fmla="*/ 0 60000 65536"/>
              <a:gd name="T9" fmla="*/ 0 60000 65536"/>
              <a:gd name="T10" fmla="*/ 0 60000 65536"/>
              <a:gd name="T11" fmla="*/ 0 60000 65536"/>
              <a:gd name="T12" fmla="*/ 0 w 19679"/>
              <a:gd name="T13" fmla="*/ 0 h 19679"/>
              <a:gd name="T14" fmla="*/ 19679 w 19679"/>
              <a:gd name="T15" fmla="*/ 19679 h 1967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8"/>
                  <a:pt x="6724" y="20638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  <a:close/>
              </a:path>
            </a:pathLst>
          </a:custGeom>
          <a:solidFill>
            <a:schemeClr val="bg2">
              <a:lumMod val="90000"/>
              <a:alpha val="81000"/>
            </a:schemeClr>
          </a:solidFill>
          <a:ln>
            <a:noFill/>
          </a:ln>
          <a:extLst/>
        </p:spPr>
        <p:txBody>
          <a:bodyPr lIns="0" tIns="0" rIns="0" bIns="0" anchor="ctr"/>
          <a:lstStyle>
            <a:lvl1pPr algn="ctr">
              <a:defRPr sz="5000"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1pPr>
            <a:lvl2pPr marL="742950" indent="-285750" algn="ctr">
              <a:defRPr sz="5000"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2pPr>
            <a:lvl3pPr marL="1143000" indent="-228600" algn="ctr">
              <a:defRPr sz="5000"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3pPr>
            <a:lvl4pPr marL="1600200" indent="-228600" algn="ctr">
              <a:defRPr sz="5000"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4pPr>
            <a:lvl5pPr marL="2057400" indent="-228600" algn="ctr">
              <a:defRPr sz="5000"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5pPr>
            <a:lvl6pPr marL="25146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6pPr>
            <a:lvl7pPr marL="29718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7pPr>
            <a:lvl8pPr marL="34290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8pPr>
            <a:lvl9pPr marL="38862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9pPr>
          </a:lstStyle>
          <a:p>
            <a:pPr eaLnBrk="1">
              <a:lnSpc>
                <a:spcPct val="120000"/>
              </a:lnSpc>
            </a:pPr>
            <a:endParaRPr lang="en-US" altLang="tr-TR" sz="14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" name="Text Placeholder 10"/>
          <p:cNvSpPr>
            <a:spLocks noGrp="1"/>
          </p:cNvSpPr>
          <p:nvPr>
            <p:ph type="body" sz="quarter" idx="12" hasCustomPrompt="1"/>
          </p:nvPr>
        </p:nvSpPr>
        <p:spPr>
          <a:xfrm>
            <a:off x="339725" y="1762125"/>
            <a:ext cx="3971925" cy="4683125"/>
          </a:xfrm>
          <a:prstGeom prst="rect">
            <a:avLst/>
          </a:prstGeom>
        </p:spPr>
        <p:txBody>
          <a:bodyPr/>
          <a:lstStyle>
            <a:lvl1pPr marL="0" indent="0">
              <a:buFont typeface="Arial" charset="0"/>
              <a:buNone/>
              <a:defRPr sz="2800"/>
            </a:lvl1pPr>
          </a:lstStyle>
          <a:p>
            <a:r>
              <a:rPr lang="en-US" sz="2400" dirty="0">
                <a:latin typeface="Arial" charset="0"/>
                <a:ea typeface="Arial" charset="0"/>
                <a:cs typeface="Arial" charset="0"/>
              </a:rPr>
              <a:t>PLEASE DO NOT CHANGE THE SIZE OF THIS TEXT BOX</a:t>
            </a:r>
          </a:p>
          <a:p>
            <a:r>
              <a:rPr lang="en-US" sz="2400" dirty="0">
                <a:latin typeface="Arial" charset="0"/>
                <a:ea typeface="Arial" charset="0"/>
                <a:cs typeface="Arial" charset="0"/>
              </a:rPr>
              <a:t>Headings should be in Arial, size 24</a:t>
            </a:r>
            <a:endParaRPr lang="en-US" sz="1100" b="1" dirty="0">
              <a:latin typeface="Arial" charset="0"/>
              <a:ea typeface="Arial" charset="0"/>
              <a:cs typeface="Arial" charset="0"/>
            </a:endParaRPr>
          </a:p>
          <a:p>
            <a:r>
              <a:rPr lang="en-US" sz="1600" dirty="0">
                <a:latin typeface="Arial" charset="0"/>
                <a:ea typeface="Arial" charset="0"/>
                <a:cs typeface="Arial" charset="0"/>
              </a:rPr>
              <a:t>The rest of your text should be Ariel, size 16</a:t>
            </a:r>
          </a:p>
          <a:p>
            <a:endParaRPr lang="en-US" sz="1600" dirty="0">
              <a:latin typeface="Arial" charset="0"/>
              <a:ea typeface="Arial" charset="0"/>
              <a:cs typeface="Arial" charset="0"/>
            </a:endParaRPr>
          </a:p>
          <a:p>
            <a:r>
              <a:rPr lang="en-US" sz="1600" dirty="0">
                <a:latin typeface="Arial" charset="0"/>
                <a:ea typeface="Arial" charset="0"/>
                <a:cs typeface="Arial" charset="0"/>
              </a:rPr>
              <a:t>Bullet points should be used as below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600" dirty="0">
                <a:latin typeface="Arial" charset="0"/>
                <a:ea typeface="Arial" charset="0"/>
                <a:cs typeface="Arial" charset="0"/>
              </a:rPr>
              <a:t>Bullet 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600" dirty="0">
                <a:latin typeface="Arial" charset="0"/>
                <a:ea typeface="Arial" charset="0"/>
                <a:cs typeface="Arial" charset="0"/>
              </a:rPr>
              <a:t>Bullet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600" dirty="0">
                <a:latin typeface="Arial" charset="0"/>
                <a:ea typeface="Arial" charset="0"/>
                <a:cs typeface="Arial" charset="0"/>
              </a:rPr>
              <a:t>Bullet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403225" y="503238"/>
            <a:ext cx="5819775" cy="8280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/>
            </a:lvl1pPr>
          </a:lstStyle>
          <a:p>
            <a:r>
              <a:rPr lang="en-US" sz="2800" b="1" dirty="0">
                <a:latin typeface="Arial" charset="0"/>
                <a:ea typeface="Arial" charset="0"/>
                <a:cs typeface="Arial" charset="0"/>
              </a:rPr>
              <a:t>School of Something</a:t>
            </a:r>
          </a:p>
          <a:p>
            <a:r>
              <a:rPr lang="en-US" sz="1400" b="1" dirty="0">
                <a:latin typeface="Arial" charset="0"/>
                <a:ea typeface="Arial" charset="0"/>
                <a:cs typeface="Arial" charset="0"/>
              </a:rPr>
              <a:t>FACULTY OF OTHER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4796725" y="2394488"/>
            <a:ext cx="1496125" cy="557940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 algn="ctr">
              <a:buNone/>
              <a:defRPr sz="20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Point 1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5910079" y="3840247"/>
            <a:ext cx="1496125" cy="557940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 algn="ctr">
              <a:buNone/>
              <a:defRPr sz="20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Point 2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15" hasCustomPrompt="1"/>
          </p:nvPr>
        </p:nvSpPr>
        <p:spPr>
          <a:xfrm>
            <a:off x="7031568" y="5301000"/>
            <a:ext cx="1496125" cy="557940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 algn="ctr">
              <a:buNone/>
              <a:defRPr sz="20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Point 3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CC8A1ED-0D54-4028-97C9-F44915AA7B13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4C45CB14-82FE-4810-9D2B-6F9F46A3F3A7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 sz="10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robbielove.org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D8949C99-24A1-49DF-9DC9-DE3C2836410F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232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77006B2-2201-43EA-8729-23F913355B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97747D5-50A2-4150-9B4A-90B8A1C96C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robbielove.org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52335D-0D95-46BC-9D82-E9AFB82EE6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5698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52837EE-1CF4-4335-ABF9-B908698CE5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03B9DED-8EB4-4C4A-B832-A2E5BF6F7D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robbielove.org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0CEE4B-2913-4C88-A8BB-C8D236ED93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28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85554D0-DC8F-410B-9990-D1E9E327BC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2F9A98E-5C90-4B9D-BA3A-41D1286F37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robbielove.org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E77D18-DC5A-41EA-B418-C665C11E50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3030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0F011B2-B9B7-4E97-933B-8B116C3B48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4065F16-472E-4DEF-A999-0DE2536240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robbielove.org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A7B28D-B535-40DF-AD5C-044799DFB9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7261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6CA94AB-2158-4C0F-92ED-E28632D372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98C62D4-8E08-4664-8B97-E46A91F90E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robbielove.org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F5F6BB-6E58-4648-8377-069C00ED13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3192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3AB0C8C-39E6-42A7-8303-71317E7942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6F11B42-C6EC-4DBC-BED7-77C62CB63B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robbielove.org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2DC7F6-8E7E-4364-8886-F31FA2561E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8178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DEAF90D-03F5-4789-B24D-713D7827FA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A5247BF-6BFB-42E1-9DB0-FDDCA052E5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robbielove.org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7ED1E0B-992E-4374-B8CD-BCA512806B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8931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FC835D6-E309-4B3E-B024-89A552827B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E7B9C8A-CA33-4E56-94F9-1262D9E3F8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robbielove.org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FBAFB0-899C-4549-960F-D4553E7A3E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3072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57E8272-D2A1-4E97-A6E3-0373D6D636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00F1C80-7711-41DE-B575-D4A4637BAE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robbielove.org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A20656-11E0-4BF7-8E40-34C71B91FC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9870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464401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1237886-C840-452C-943C-DB638ADBA54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0DB3E1E-4C6A-41DA-B4C2-722EB948EB6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/>
              <a:t>robbielove.org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16FA9E-34F4-4E12-8D9E-58DC2D25FC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48DCE1-DBF7-49B4-9D39-839E1A1678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8087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4" r:id="rId2"/>
    <p:sldLayoutId id="2147483672" r:id="rId3"/>
    <p:sldLayoutId id="2147483661" r:id="rId4"/>
    <p:sldLayoutId id="2147483662" r:id="rId5"/>
    <p:sldLayoutId id="2147483673" r:id="rId6"/>
    <p:sldLayoutId id="2147483663" r:id="rId7"/>
    <p:sldLayoutId id="2147483664" r:id="rId8"/>
    <p:sldLayoutId id="2147483665" r:id="rId9"/>
    <p:sldLayoutId id="2147483666" r:id="rId10"/>
    <p:sldLayoutId id="2147483667" r:id="rId11"/>
    <p:sldLayoutId id="2147483668" r:id="rId12"/>
    <p:sldLayoutId id="2147483669" r:id="rId13"/>
    <p:sldLayoutId id="2147483670" r:id="rId14"/>
    <p:sldLayoutId id="2147483671" r:id="rId15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13" Type="http://schemas.openxmlformats.org/officeDocument/2006/relationships/image" Target="../media/image16.jpg"/><Relationship Id="rId3" Type="http://schemas.openxmlformats.org/officeDocument/2006/relationships/image" Target="../media/image3.jpeg"/><Relationship Id="rId7" Type="http://schemas.openxmlformats.org/officeDocument/2006/relationships/image" Target="../media/image10.jpg"/><Relationship Id="rId12" Type="http://schemas.openxmlformats.org/officeDocument/2006/relationships/image" Target="../media/image15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g"/><Relationship Id="rId11" Type="http://schemas.openxmlformats.org/officeDocument/2006/relationships/image" Target="../media/image14.jpg"/><Relationship Id="rId5" Type="http://schemas.openxmlformats.org/officeDocument/2006/relationships/image" Target="../media/image8.jpg"/><Relationship Id="rId10" Type="http://schemas.openxmlformats.org/officeDocument/2006/relationships/image" Target="../media/image13.jpg"/><Relationship Id="rId4" Type="http://schemas.openxmlformats.org/officeDocument/2006/relationships/image" Target="../media/image2.jpg"/><Relationship Id="rId9" Type="http://schemas.openxmlformats.org/officeDocument/2006/relationships/image" Target="../media/image12.jpg"/><Relationship Id="rId1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18.png"/><Relationship Id="rId7" Type="http://schemas.openxmlformats.org/officeDocument/2006/relationships/image" Target="../media/image22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11" Type="http://schemas.openxmlformats.org/officeDocument/2006/relationships/image" Target="../media/image26.jpg"/><Relationship Id="rId5" Type="http://schemas.openxmlformats.org/officeDocument/2006/relationships/image" Target="../media/image20.pn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7" Type="http://schemas.openxmlformats.org/officeDocument/2006/relationships/image" Target="../media/image40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gif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0"/>
          </p:nvPr>
        </p:nvSpPr>
        <p:spPr>
          <a:xfrm>
            <a:off x="339725" y="2441575"/>
            <a:ext cx="8593260" cy="4003675"/>
          </a:xfrm>
        </p:spPr>
        <p:txBody>
          <a:bodyPr/>
          <a:lstStyle/>
          <a:p>
            <a:r>
              <a:rPr lang="en-GB" sz="3600" b="1" dirty="0"/>
              <a:t>Overcoming challenges in corpus linguistics: Reflections on the Spoken BNC2014</a:t>
            </a:r>
            <a:r>
              <a:rPr lang="en-GB" sz="2000" b="1" dirty="0">
                <a:solidFill>
                  <a:schemeClr val="bg1"/>
                </a:solidFill>
                <a:ea typeface="Arial" charset="0"/>
                <a:cs typeface="Arial" charset="0"/>
              </a:rPr>
              <a:t>Reflections on the Spoken BNC2014</a:t>
            </a:r>
          </a:p>
          <a:p>
            <a:endParaRPr lang="en-GB" sz="1600" b="1" dirty="0">
              <a:ea typeface="Arial" charset="0"/>
              <a:cs typeface="Arial" charset="0"/>
            </a:endParaRPr>
          </a:p>
          <a:p>
            <a:r>
              <a:rPr lang="en-GB" sz="1600" b="1" dirty="0">
                <a:ea typeface="Arial" charset="0"/>
                <a:cs typeface="Arial" charset="0"/>
              </a:rPr>
              <a:t>Dr Robbie Love</a:t>
            </a:r>
          </a:p>
          <a:p>
            <a:pPr>
              <a:spcBef>
                <a:spcPts val="0"/>
              </a:spcBef>
            </a:pPr>
            <a:endParaRPr lang="en-GB" sz="1600" dirty="0">
              <a:ea typeface="Arial" charset="0"/>
              <a:cs typeface="Arial" charset="0"/>
            </a:endParaRPr>
          </a:p>
          <a:p>
            <a:pPr>
              <a:spcBef>
                <a:spcPts val="0"/>
              </a:spcBef>
            </a:pPr>
            <a:r>
              <a:rPr lang="en-GB" sz="1600" dirty="0">
                <a:ea typeface="Arial" charset="0"/>
                <a:cs typeface="Arial" charset="0"/>
              </a:rPr>
              <a:t>Research Fellow</a:t>
            </a:r>
          </a:p>
          <a:p>
            <a:pPr>
              <a:spcBef>
                <a:spcPts val="0"/>
              </a:spcBef>
            </a:pPr>
            <a:r>
              <a:rPr lang="en-GB" sz="1600" dirty="0">
                <a:ea typeface="Arial" charset="0"/>
                <a:cs typeface="Arial" charset="0"/>
              </a:rPr>
              <a:t>School of Education</a:t>
            </a:r>
          </a:p>
          <a:p>
            <a:pPr>
              <a:spcBef>
                <a:spcPts val="0"/>
              </a:spcBef>
            </a:pPr>
            <a:r>
              <a:rPr lang="en-GB" sz="1600" dirty="0">
                <a:ea typeface="Arial" charset="0"/>
                <a:cs typeface="Arial" charset="0"/>
              </a:rPr>
              <a:t>University of Leeds</a:t>
            </a:r>
          </a:p>
          <a:p>
            <a:pPr>
              <a:spcBef>
                <a:spcPts val="0"/>
              </a:spcBef>
            </a:pPr>
            <a:endParaRPr lang="en-GB" sz="1600" dirty="0">
              <a:ea typeface="Arial" charset="0"/>
              <a:cs typeface="Arial" charset="0"/>
            </a:endParaRPr>
          </a:p>
          <a:p>
            <a:pPr>
              <a:spcBef>
                <a:spcPts val="0"/>
              </a:spcBef>
            </a:pPr>
            <a:r>
              <a:rPr lang="en-GB" sz="1600" dirty="0">
                <a:ea typeface="Arial" charset="0"/>
                <a:cs typeface="Arial" charset="0"/>
              </a:rPr>
              <a:t>r.love@leeds.ac.uk</a:t>
            </a:r>
          </a:p>
          <a:p>
            <a:pPr>
              <a:spcBef>
                <a:spcPts val="0"/>
              </a:spcBef>
            </a:pPr>
            <a:r>
              <a:rPr lang="en-GB" sz="1600" dirty="0">
                <a:ea typeface="Arial" charset="0"/>
                <a:cs typeface="Arial" charset="0"/>
              </a:rPr>
              <a:t>       lovermob</a:t>
            </a:r>
          </a:p>
          <a:p>
            <a:endParaRPr lang="en-GB" sz="1600" dirty="0">
              <a:ea typeface="Arial" charset="0"/>
              <a:cs typeface="Arial" charset="0"/>
            </a:endParaRPr>
          </a:p>
        </p:txBody>
      </p:sp>
      <p:pic>
        <p:nvPicPr>
          <p:cNvPr id="3" name="Picture 2" descr="C:\Users\loverm\Dropbox\University\03 CASS\Spoken BNC2014\Spoken BNC2014 Shared Folder (Lancaster-Cambridge)\PR Campaign\Logo\Print\Large\BNC - British National Corpus 2014 - colour - print - on white.png">
            <a:extLst>
              <a:ext uri="{FF2B5EF4-FFF2-40B4-BE49-F238E27FC236}">
                <a16:creationId xmlns:a16="http://schemas.microsoft.com/office/drawing/2014/main" id="{7C3D0D84-845C-4FA5-B622-13FACB2ACF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0235" y="4097581"/>
            <a:ext cx="1616027" cy="1855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C:\Users\loverm\Dropbox\University\03 CASS\Work\20150320 UCREL CRS Talk\Twitter_logo_blue.png">
            <a:extLst>
              <a:ext uri="{FF2B5EF4-FFF2-40B4-BE49-F238E27FC236}">
                <a16:creationId xmlns:a16="http://schemas.microsoft.com/office/drawing/2014/main" id="{AFEF66AF-4D83-41AC-8C68-A25423E32E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924" y="5749432"/>
            <a:ext cx="250504" cy="203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3150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10696" y="1595211"/>
            <a:ext cx="8250844" cy="4683125"/>
          </a:xfrm>
        </p:spPr>
        <p:txBody>
          <a:bodyPr/>
          <a:lstStyle/>
          <a:p>
            <a:pPr marL="514350" lvl="0" indent="-514350">
              <a:buFont typeface="+mj-lt"/>
              <a:buAutoNum type="arabicPeriod"/>
            </a:pPr>
            <a:r>
              <a:rPr lang="en-GB" sz="2400" dirty="0"/>
              <a:t>About me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GB" sz="2400" dirty="0"/>
              <a:t>Background – the original British National Corpus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GB" sz="2400" dirty="0"/>
              <a:t>The BNC2014 project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GB" sz="2400" dirty="0"/>
              <a:t>Building the Spoken BNC2014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GB" sz="2400" dirty="0"/>
              <a:t>Evaluating the Spoken BNC2014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GB" sz="2400" dirty="0"/>
              <a:t>Facilitating offline analysis with </a:t>
            </a:r>
            <a:r>
              <a:rPr lang="en-GB" sz="2400" i="1" dirty="0" err="1"/>
              <a:t>AntConc</a:t>
            </a:r>
            <a:endParaRPr lang="en-GB" sz="2400" dirty="0"/>
          </a:p>
          <a:p>
            <a:pPr marL="514350" lvl="0" indent="-514350">
              <a:buFont typeface="+mj-lt"/>
              <a:buAutoNum type="arabicPeriod"/>
            </a:pPr>
            <a:r>
              <a:rPr lang="en-GB" sz="2400" dirty="0"/>
              <a:t>Some challenges and reflections</a:t>
            </a:r>
          </a:p>
          <a:p>
            <a:endParaRPr lang="en-US" sz="11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2</a:t>
            </a:fld>
            <a:endParaRPr lang="en-GB"/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B6CFA0A8-2340-4F5F-A7A0-AFEE0D649B4C}"/>
              </a:ext>
            </a:extLst>
          </p:cNvPr>
          <p:cNvSpPr txBox="1">
            <a:spLocks/>
          </p:cNvSpPr>
          <p:nvPr/>
        </p:nvSpPr>
        <p:spPr>
          <a:xfrm>
            <a:off x="310696" y="579664"/>
            <a:ext cx="5804354" cy="55161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3600" dirty="0">
                <a:ea typeface="Arial" charset="0"/>
                <a:cs typeface="Arial" charset="0"/>
              </a:rPr>
              <a:t>Plan</a:t>
            </a:r>
            <a:endParaRPr lang="en-US" sz="1100" b="1" dirty="0"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7213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3</a:t>
            </a:fld>
            <a:endParaRPr lang="en-GB"/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B6CFA0A8-2340-4F5F-A7A0-AFEE0D649B4C}"/>
              </a:ext>
            </a:extLst>
          </p:cNvPr>
          <p:cNvSpPr txBox="1">
            <a:spLocks/>
          </p:cNvSpPr>
          <p:nvPr/>
        </p:nvSpPr>
        <p:spPr>
          <a:xfrm>
            <a:off x="463095" y="476460"/>
            <a:ext cx="6659599" cy="604367"/>
          </a:xfrm>
          <a:prstGeom prst="roundRect">
            <a:avLst/>
          </a:prstGeom>
          <a:noFill/>
          <a:ln>
            <a:noFill/>
            <a:prstDash val="dash"/>
          </a:ln>
          <a:effectLst>
            <a:softEdge rad="31750"/>
          </a:effectLst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3200" dirty="0">
                <a:ea typeface="Arial" charset="0"/>
                <a:cs typeface="Arial" charset="0"/>
              </a:rPr>
              <a:t>About me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US" sz="1100" b="1" dirty="0">
              <a:ea typeface="Arial" charset="0"/>
              <a:cs typeface="Arial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GB" sz="1600" dirty="0">
              <a:latin typeface="Arial" charset="0"/>
              <a:ea typeface="Arial" charset="0"/>
              <a:cs typeface="Arial" charset="0"/>
            </a:endParaRPr>
          </a:p>
          <a:p>
            <a:endParaRPr lang="en-US" sz="11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D87057FB-A68B-402A-99E3-C5038EBCED1A}"/>
              </a:ext>
            </a:extLst>
          </p:cNvPr>
          <p:cNvSpPr txBox="1">
            <a:spLocks/>
          </p:cNvSpPr>
          <p:nvPr/>
        </p:nvSpPr>
        <p:spPr>
          <a:xfrm>
            <a:off x="463096" y="1747611"/>
            <a:ext cx="7559675" cy="4683125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ea typeface="Arial" charset="0"/>
                <a:cs typeface="Arial" charset="0"/>
              </a:rPr>
              <a:t>Research Fellow at the School of Education, University of Leeds, UK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ea typeface="Arial" charset="0"/>
                <a:cs typeface="Arial" charset="0"/>
              </a:rPr>
              <a:t>Corpus linguistics and language (in) education:</a:t>
            </a:r>
          </a:p>
          <a:p>
            <a:r>
              <a:rPr lang="en-US" sz="2000" dirty="0">
                <a:ea typeface="Arial" charset="0"/>
                <a:cs typeface="Arial" charset="0"/>
              </a:rPr>
              <a:t>	- spoken English</a:t>
            </a:r>
          </a:p>
          <a:p>
            <a:r>
              <a:rPr lang="en-US" sz="2000" dirty="0">
                <a:ea typeface="Arial" charset="0"/>
                <a:cs typeface="Arial" charset="0"/>
              </a:rPr>
              <a:t>	- corpora and English language teaching (ELT)</a:t>
            </a:r>
          </a:p>
          <a:p>
            <a:r>
              <a:rPr lang="en-US" sz="2000" dirty="0">
                <a:ea typeface="Arial" charset="0"/>
                <a:cs typeface="Arial" charset="0"/>
              </a:rPr>
              <a:t>	- corpora and school language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ea typeface="Arial" charset="0"/>
                <a:cs typeface="Arial" charset="0"/>
              </a:rPr>
              <a:t>PhD from Lancaster University (2017)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>
              <a:ea typeface="Arial" charset="0"/>
              <a:cs typeface="Arial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ea typeface="Arial" charset="0"/>
                <a:cs typeface="Arial" charset="0"/>
              </a:rPr>
              <a:t>Visiting Research Fellow at </a:t>
            </a:r>
            <a:r>
              <a:rPr lang="en-US" sz="2000" dirty="0" err="1">
                <a:ea typeface="Arial" charset="0"/>
                <a:cs typeface="Arial" charset="0"/>
              </a:rPr>
              <a:t>Waseda</a:t>
            </a:r>
            <a:r>
              <a:rPr lang="en-US" sz="2000" dirty="0">
                <a:ea typeface="Arial" charset="0"/>
                <a:cs typeface="Arial" charset="0"/>
              </a:rPr>
              <a:t>, working with Laurence Anthony (Nov-Dec 2018)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ea typeface="Arial" charset="0"/>
                <a:cs typeface="Arial" charset="0"/>
              </a:rPr>
              <a:t>Funded by the Japan Society for the Promotion of Science (JSPS) – post-doctoral research fellowship</a:t>
            </a:r>
          </a:p>
          <a:p>
            <a:endParaRPr lang="en-US" sz="1100" b="1" dirty="0"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4783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4</a:t>
            </a:fld>
            <a:endParaRPr lang="en-GB"/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B6CFA0A8-2340-4F5F-A7A0-AFEE0D649B4C}"/>
              </a:ext>
            </a:extLst>
          </p:cNvPr>
          <p:cNvSpPr txBox="1">
            <a:spLocks/>
          </p:cNvSpPr>
          <p:nvPr/>
        </p:nvSpPr>
        <p:spPr>
          <a:xfrm>
            <a:off x="463095" y="476460"/>
            <a:ext cx="6659599" cy="604367"/>
          </a:xfrm>
          <a:prstGeom prst="roundRect">
            <a:avLst/>
          </a:prstGeom>
          <a:noFill/>
          <a:ln>
            <a:noFill/>
            <a:prstDash val="dash"/>
          </a:ln>
          <a:effectLst>
            <a:softEdge rad="31750"/>
          </a:effectLst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3200" dirty="0">
                <a:ea typeface="Arial" charset="0"/>
                <a:cs typeface="Arial" charset="0"/>
              </a:rPr>
              <a:t>The British National Corpus (1994)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US" sz="1100" b="1" dirty="0">
              <a:ea typeface="Arial" charset="0"/>
              <a:cs typeface="Arial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GB" sz="1600" dirty="0">
              <a:latin typeface="Arial" charset="0"/>
              <a:ea typeface="Arial" charset="0"/>
              <a:cs typeface="Arial" charset="0"/>
            </a:endParaRPr>
          </a:p>
          <a:p>
            <a:endParaRPr lang="en-US" sz="11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D87057FB-A68B-402A-99E3-C5038EBCED1A}"/>
              </a:ext>
            </a:extLst>
          </p:cNvPr>
          <p:cNvSpPr txBox="1">
            <a:spLocks/>
          </p:cNvSpPr>
          <p:nvPr/>
        </p:nvSpPr>
        <p:spPr>
          <a:xfrm>
            <a:off x="463096" y="1747611"/>
            <a:ext cx="7559675" cy="4683125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GB" sz="2000" i="1" dirty="0"/>
              <a:t>“a corpus of 100 million words of written texts and spoken transcriptions of modern British English, to be stored on the computer in machine-readable form”</a:t>
            </a:r>
          </a:p>
          <a:p>
            <a:pPr algn="r"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(Leech 1993: 9)</a:t>
            </a:r>
          </a:p>
          <a:p>
            <a:endParaRPr lang="en-US" sz="1100" b="1" dirty="0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10" name="Picture 2" descr="C:\Users\loverm\Dropbox\University\03 CASS\Work\20141024 Cambridge Festival of Ideas\bnclogo_sm.gif">
            <a:extLst>
              <a:ext uri="{FF2B5EF4-FFF2-40B4-BE49-F238E27FC236}">
                <a16:creationId xmlns:a16="http://schemas.microsoft.com/office/drawing/2014/main" id="{9B95C30D-87BF-4939-82CC-A891C113D2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096" y="3670081"/>
            <a:ext cx="2797462" cy="1813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8026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10696" y="1595211"/>
            <a:ext cx="7559675" cy="4683125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600"/>
              </a:spcBef>
            </a:pPr>
            <a:endParaRPr lang="en-GB" sz="2000" dirty="0">
              <a:latin typeface="Arial" charset="0"/>
              <a:ea typeface="Arial" charset="0"/>
              <a:cs typeface="Arial" charset="0"/>
            </a:endParaRPr>
          </a:p>
          <a:p>
            <a:endParaRPr lang="en-US" sz="11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5</a:t>
            </a:fld>
            <a:endParaRPr lang="en-GB"/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B6CFA0A8-2340-4F5F-A7A0-AFEE0D649B4C}"/>
              </a:ext>
            </a:extLst>
          </p:cNvPr>
          <p:cNvSpPr txBox="1">
            <a:spLocks/>
          </p:cNvSpPr>
          <p:nvPr/>
        </p:nvSpPr>
        <p:spPr>
          <a:xfrm>
            <a:off x="310696" y="579664"/>
            <a:ext cx="5804354" cy="55161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3600" dirty="0">
                <a:ea typeface="Arial" charset="0"/>
                <a:cs typeface="Arial" charset="0"/>
              </a:rPr>
              <a:t>The BNC2014 project</a:t>
            </a:r>
            <a:endParaRPr lang="en-GB" sz="1600" dirty="0">
              <a:latin typeface="Arial" charset="0"/>
              <a:ea typeface="Arial" charset="0"/>
              <a:cs typeface="Arial" charset="0"/>
            </a:endParaRPr>
          </a:p>
          <a:p>
            <a:endParaRPr lang="en-US" sz="1100" b="1" dirty="0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8" name="Picture 2" descr="C:\Users\Robbie\Dropbox\University\03 CASS\Spoken BNC2014\Spoken BNC2014 PR Campaign\Logo\Web\Large\BNC - British National Corpus 2014 - colour - web - on white.png">
            <a:extLst>
              <a:ext uri="{FF2B5EF4-FFF2-40B4-BE49-F238E27FC236}">
                <a16:creationId xmlns:a16="http://schemas.microsoft.com/office/drawing/2014/main" id="{974585FD-A4F3-47B2-8C7E-74C481B0FF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33266" y="2083216"/>
            <a:ext cx="2220655" cy="26915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 descr="C:\Users\loverm\Dropbox\University\03 CASS\Work\20141024 Cambridge Festival of Ideas\bnclogo_sm.gif">
            <a:extLst>
              <a:ext uri="{FF2B5EF4-FFF2-40B4-BE49-F238E27FC236}">
                <a16:creationId xmlns:a16="http://schemas.microsoft.com/office/drawing/2014/main" id="{687339B3-BE11-4D4A-B073-EB98999D9D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4732" y="2224297"/>
            <a:ext cx="3271602" cy="2121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338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4.81481E-6 L -0.21024 0.0009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521" y="46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0 L -0.4842 0.02106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219" y="10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6</a:t>
            </a:fld>
            <a:endParaRPr lang="en-GB"/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B6CFA0A8-2340-4F5F-A7A0-AFEE0D649B4C}"/>
              </a:ext>
            </a:extLst>
          </p:cNvPr>
          <p:cNvSpPr txBox="1">
            <a:spLocks/>
          </p:cNvSpPr>
          <p:nvPr/>
        </p:nvSpPr>
        <p:spPr>
          <a:xfrm>
            <a:off x="463095" y="476460"/>
            <a:ext cx="6659599" cy="604367"/>
          </a:xfrm>
          <a:prstGeom prst="roundRect">
            <a:avLst/>
          </a:prstGeom>
          <a:noFill/>
          <a:ln>
            <a:noFill/>
            <a:prstDash val="dash"/>
          </a:ln>
          <a:effectLst>
            <a:softEdge rad="31750"/>
          </a:effectLst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3200" dirty="0">
                <a:ea typeface="Arial" charset="0"/>
                <a:cs typeface="Arial" charset="0"/>
              </a:rPr>
              <a:t>Aims of the BNC2014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US" sz="1100" b="1" dirty="0">
              <a:ea typeface="Arial" charset="0"/>
              <a:cs typeface="Arial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GB" sz="1600" dirty="0">
              <a:latin typeface="Arial" charset="0"/>
              <a:ea typeface="Arial" charset="0"/>
              <a:cs typeface="Arial" charset="0"/>
            </a:endParaRPr>
          </a:p>
          <a:p>
            <a:endParaRPr lang="en-US" sz="11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D87057FB-A68B-402A-99E3-C5038EBCED1A}"/>
              </a:ext>
            </a:extLst>
          </p:cNvPr>
          <p:cNvSpPr txBox="1">
            <a:spLocks/>
          </p:cNvSpPr>
          <p:nvPr/>
        </p:nvSpPr>
        <p:spPr>
          <a:xfrm>
            <a:off x="463096" y="1747611"/>
            <a:ext cx="7559675" cy="4683125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ea typeface="Arial" charset="0"/>
                <a:cs typeface="Arial" charset="0"/>
              </a:rPr>
              <a:t>Broadly comparable to the BNC1994, compiled two decades later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ea typeface="Arial" charset="0"/>
                <a:cs typeface="Arial" charset="0"/>
              </a:rPr>
              <a:t>A new resource for research &amp; teaching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ea typeface="Arial" charset="0"/>
                <a:cs typeface="Arial" charset="0"/>
              </a:rPr>
              <a:t>100 million words of written British English, variety of registers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ea typeface="Arial" charset="0"/>
                <a:cs typeface="Arial" charset="0"/>
              </a:rPr>
              <a:t>10 million words of spoken British English, one register = casual conversation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ea typeface="Arial" charset="0"/>
              <a:cs typeface="Arial" charset="0"/>
            </a:endParaRPr>
          </a:p>
          <a:p>
            <a:r>
              <a:rPr lang="en-US" sz="2000" dirty="0">
                <a:ea typeface="Arial" charset="0"/>
                <a:cs typeface="Arial" charset="0"/>
              </a:rPr>
              <a:t>Phase 1 (2014-2017) = Spoken BNC2014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ea typeface="Arial" charset="0"/>
                <a:cs typeface="Arial" charset="0"/>
              </a:rPr>
              <a:t>Lancaster University + Cambridge University Press </a:t>
            </a:r>
          </a:p>
          <a:p>
            <a:r>
              <a:rPr lang="en-US" sz="2000" dirty="0">
                <a:ea typeface="Arial" charset="0"/>
                <a:cs typeface="Arial" charset="0"/>
              </a:rPr>
              <a:t>Phase 2 (2015-present) = Written BNC2014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ea typeface="Arial" charset="0"/>
                <a:cs typeface="Arial" charset="0"/>
              </a:rPr>
              <a:t>Lancaster University</a:t>
            </a:r>
          </a:p>
          <a:p>
            <a:endParaRPr lang="en-US" sz="1100" b="1" dirty="0"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6834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7</a:t>
            </a:fld>
            <a:endParaRPr lang="en-GB"/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B6CFA0A8-2340-4F5F-A7A0-AFEE0D649B4C}"/>
              </a:ext>
            </a:extLst>
          </p:cNvPr>
          <p:cNvSpPr txBox="1">
            <a:spLocks/>
          </p:cNvSpPr>
          <p:nvPr/>
        </p:nvSpPr>
        <p:spPr>
          <a:xfrm>
            <a:off x="463095" y="476460"/>
            <a:ext cx="6659599" cy="604367"/>
          </a:xfrm>
          <a:prstGeom prst="roundRect">
            <a:avLst/>
          </a:prstGeom>
          <a:noFill/>
          <a:ln>
            <a:noFill/>
            <a:prstDash val="dash"/>
          </a:ln>
          <a:effectLst>
            <a:softEdge rad="31750"/>
          </a:effectLst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3200" dirty="0">
                <a:ea typeface="Arial" charset="0"/>
                <a:cs typeface="Arial" charset="0"/>
              </a:rPr>
              <a:t>Why?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US" sz="1100" b="1" dirty="0">
              <a:ea typeface="Arial" charset="0"/>
              <a:cs typeface="Arial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GB" sz="1600" dirty="0">
              <a:latin typeface="Arial" charset="0"/>
              <a:ea typeface="Arial" charset="0"/>
              <a:cs typeface="Arial" charset="0"/>
            </a:endParaRPr>
          </a:p>
          <a:p>
            <a:endParaRPr lang="en-US" sz="11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D87057FB-A68B-402A-99E3-C5038EBCED1A}"/>
              </a:ext>
            </a:extLst>
          </p:cNvPr>
          <p:cNvSpPr txBox="1">
            <a:spLocks/>
          </p:cNvSpPr>
          <p:nvPr/>
        </p:nvSpPr>
        <p:spPr>
          <a:xfrm>
            <a:off x="463096" y="1747611"/>
            <a:ext cx="7559675" cy="4683125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Nothing since the Spoken BNC1994: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000" i="1" dirty="0">
                <a:ea typeface="Arial" charset="0"/>
                <a:cs typeface="Arial" charset="0"/>
              </a:rPr>
              <a:t>orthographically transcribed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000" i="1" dirty="0">
                <a:ea typeface="Arial" charset="0"/>
                <a:cs typeface="Arial" charset="0"/>
              </a:rPr>
              <a:t>large size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000" i="1" dirty="0">
                <a:ea typeface="Arial" charset="0"/>
                <a:cs typeface="Arial" charset="0"/>
              </a:rPr>
              <a:t>general coverage of spoken British English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000" i="1" dirty="0">
                <a:ea typeface="Arial" charset="0"/>
                <a:cs typeface="Arial" charset="0"/>
              </a:rPr>
              <a:t>(low or no cost) public access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GB" sz="2000" dirty="0">
              <a:ea typeface="Arial" charset="0"/>
              <a:cs typeface="Arial" charset="0"/>
            </a:endParaRPr>
          </a:p>
          <a:p>
            <a:pPr marL="342900" indent="-3429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ea typeface="Arial" charset="0"/>
                <a:cs typeface="Arial" charset="0"/>
              </a:rPr>
              <a:t>Language has very likely changed during this time – lexical innovations, perhaps grammatical change etc.</a:t>
            </a:r>
          </a:p>
          <a:p>
            <a:pPr marL="342900" indent="-3429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ea typeface="Arial" charset="0"/>
                <a:cs typeface="Arial" charset="0"/>
              </a:rPr>
              <a:t>Two decade comparison (1990s-2010s) never been done before</a:t>
            </a:r>
          </a:p>
          <a:p>
            <a:pPr marL="342900" indent="-3429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ea typeface="Arial" charset="0"/>
                <a:cs typeface="Arial" charset="0"/>
              </a:rPr>
              <a:t>Build towards a set of sampling points for diachronic analysis of spoken British English 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GB" sz="2000" dirty="0">
              <a:latin typeface="Arial" charset="0"/>
              <a:ea typeface="Arial" charset="0"/>
              <a:cs typeface="Arial" charset="0"/>
            </a:endParaRPr>
          </a:p>
          <a:p>
            <a:endParaRPr lang="en-US" sz="1100" b="1" dirty="0"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6084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8</a:t>
            </a:fld>
            <a:endParaRPr lang="en-GB"/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B6CFA0A8-2340-4F5F-A7A0-AFEE0D649B4C}"/>
              </a:ext>
            </a:extLst>
          </p:cNvPr>
          <p:cNvSpPr txBox="1">
            <a:spLocks/>
          </p:cNvSpPr>
          <p:nvPr/>
        </p:nvSpPr>
        <p:spPr>
          <a:xfrm>
            <a:off x="463095" y="476460"/>
            <a:ext cx="6659599" cy="604367"/>
          </a:xfrm>
          <a:prstGeom prst="roundRect">
            <a:avLst/>
          </a:prstGeom>
          <a:noFill/>
          <a:ln>
            <a:noFill/>
            <a:prstDash val="dash"/>
          </a:ln>
          <a:effectLst>
            <a:softEdge rad="31750"/>
          </a:effectLst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3200" dirty="0">
                <a:ea typeface="Arial" charset="0"/>
                <a:cs typeface="Arial" charset="0"/>
              </a:rPr>
              <a:t>English language teaching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US" sz="1100" b="1" dirty="0">
              <a:ea typeface="Arial" charset="0"/>
              <a:cs typeface="Arial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GB" sz="1600" dirty="0">
              <a:latin typeface="Arial" charset="0"/>
              <a:ea typeface="Arial" charset="0"/>
              <a:cs typeface="Arial" charset="0"/>
            </a:endParaRPr>
          </a:p>
          <a:p>
            <a:endParaRPr lang="en-US" sz="11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D87057FB-A68B-402A-99E3-C5038EBCED1A}"/>
              </a:ext>
            </a:extLst>
          </p:cNvPr>
          <p:cNvSpPr txBox="1">
            <a:spLocks/>
          </p:cNvSpPr>
          <p:nvPr/>
        </p:nvSpPr>
        <p:spPr>
          <a:xfrm>
            <a:off x="463096" y="1747611"/>
            <a:ext cx="7559675" cy="4683125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What we teach vs. what we do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ea typeface="Arial" charset="0"/>
                <a:cs typeface="Arial" charset="0"/>
              </a:rPr>
              <a:t>Focus less on structures we produce less frequently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What are we talking about?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ea typeface="Arial" charset="0"/>
                <a:cs typeface="Arial" charset="0"/>
              </a:rPr>
              <a:t>Inspiration for current/realistic conversational topics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Speaking and ELT teaching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ea typeface="Arial" charset="0"/>
                <a:cs typeface="Arial" charset="0"/>
              </a:rPr>
              <a:t>Teaching speaking is tough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GB" sz="2000" dirty="0">
              <a:ea typeface="Arial" charset="0"/>
              <a:cs typeface="Arial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GB" sz="2000" dirty="0">
              <a:latin typeface="Arial" charset="0"/>
              <a:ea typeface="Arial" charset="0"/>
              <a:cs typeface="Arial" charset="0"/>
            </a:endParaRPr>
          </a:p>
          <a:p>
            <a:endParaRPr lang="en-US" sz="1100" b="1" dirty="0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540CE72-1E92-4800-A7AD-A5BB57C9987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5941" y="5262789"/>
            <a:ext cx="3152118" cy="668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4852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9</a:t>
            </a:fld>
            <a:endParaRPr lang="en-GB"/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B6CFA0A8-2340-4F5F-A7A0-AFEE0D649B4C}"/>
              </a:ext>
            </a:extLst>
          </p:cNvPr>
          <p:cNvSpPr txBox="1">
            <a:spLocks/>
          </p:cNvSpPr>
          <p:nvPr/>
        </p:nvSpPr>
        <p:spPr>
          <a:xfrm>
            <a:off x="310696" y="579664"/>
            <a:ext cx="5804354" cy="55161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3600" dirty="0">
                <a:ea typeface="Arial" charset="0"/>
                <a:cs typeface="Arial" charset="0"/>
              </a:rPr>
              <a:t>The BNC2014 team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US" sz="1100" b="1" dirty="0">
              <a:ea typeface="Arial" charset="0"/>
              <a:cs typeface="Arial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GB" sz="1600" dirty="0">
              <a:latin typeface="Arial" charset="0"/>
              <a:ea typeface="Arial" charset="0"/>
              <a:cs typeface="Arial" charset="0"/>
            </a:endParaRPr>
          </a:p>
          <a:p>
            <a:endParaRPr lang="en-US" sz="1100" b="1" dirty="0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8" name="Picture 2" descr="C:\Users\Robbie\Dropbox\University\03 CASS\Spoken BNC2014\Spoken BNC2014 PR Campaign\Logo\Web\Large\BNC - British National Corpus 2014 - colour - web - on white.png">
            <a:extLst>
              <a:ext uri="{FF2B5EF4-FFF2-40B4-BE49-F238E27FC236}">
                <a16:creationId xmlns:a16="http://schemas.microsoft.com/office/drawing/2014/main" id="{7EE1BD65-CFC9-48C0-9D7F-2949F78E04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5846" y="1424354"/>
            <a:ext cx="852307" cy="10330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A3E8FBEF-9E0E-43D1-BFCC-2E650D5FF00D}"/>
              </a:ext>
            </a:extLst>
          </p:cNvPr>
          <p:cNvSpPr txBox="1"/>
          <p:nvPr/>
        </p:nvSpPr>
        <p:spPr>
          <a:xfrm>
            <a:off x="1427604" y="1617711"/>
            <a:ext cx="21739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/>
              <a:t>Phase 1 (2013-2017):</a:t>
            </a:r>
          </a:p>
          <a:p>
            <a:pPr algn="ctr"/>
            <a:r>
              <a:rPr lang="en-GB" dirty="0"/>
              <a:t>Spoken BNC2014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46F4A5F-5BBA-425F-880F-0EE7AFD80544}"/>
              </a:ext>
            </a:extLst>
          </p:cNvPr>
          <p:cNvSpPr txBox="1"/>
          <p:nvPr/>
        </p:nvSpPr>
        <p:spPr>
          <a:xfrm>
            <a:off x="5714575" y="1599673"/>
            <a:ext cx="183736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/>
              <a:t>Phase 2 (2014-):</a:t>
            </a:r>
          </a:p>
          <a:p>
            <a:pPr algn="ctr"/>
            <a:r>
              <a:rPr lang="en-GB" dirty="0"/>
              <a:t>Written BNC2014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565EA2BB-5C92-45C4-AE87-21EA383A3F9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9573" y="2294378"/>
            <a:ext cx="1238754" cy="26263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8FC72D22-8AB4-41A7-8BAA-8C7095457A4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110" b="21654"/>
          <a:stretch/>
        </p:blipFill>
        <p:spPr>
          <a:xfrm>
            <a:off x="1278941" y="2250159"/>
            <a:ext cx="1060932" cy="348871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86035423-9EFA-419E-9D2D-CD76D3FC66B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110" b="21654"/>
          <a:stretch/>
        </p:blipFill>
        <p:spPr>
          <a:xfrm>
            <a:off x="6082231" y="2250159"/>
            <a:ext cx="1060932" cy="348871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2E138160-77C4-4B01-95FC-58477F15479C}"/>
              </a:ext>
            </a:extLst>
          </p:cNvPr>
          <p:cNvSpPr txBox="1"/>
          <p:nvPr/>
        </p:nvSpPr>
        <p:spPr>
          <a:xfrm>
            <a:off x="2033121" y="3869976"/>
            <a:ext cx="6544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/>
              <a:t>Robbie </a:t>
            </a:r>
          </a:p>
          <a:p>
            <a:pPr algn="ctr"/>
            <a:r>
              <a:rPr lang="en-GB" sz="1200" dirty="0"/>
              <a:t>Love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8A0FC15-BED7-4FE7-A125-4DB79520CEFB}"/>
              </a:ext>
            </a:extLst>
          </p:cNvPr>
          <p:cNvSpPr txBox="1"/>
          <p:nvPr/>
        </p:nvSpPr>
        <p:spPr>
          <a:xfrm>
            <a:off x="808767" y="5577639"/>
            <a:ext cx="6823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/>
              <a:t>Claire </a:t>
            </a:r>
          </a:p>
          <a:p>
            <a:pPr algn="ctr"/>
            <a:r>
              <a:rPr lang="en-GB" sz="1200" dirty="0"/>
              <a:t>Dembry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4AB88747-E69C-4D25-A9EB-FA2EB60272BA}"/>
              </a:ext>
            </a:extLst>
          </p:cNvPr>
          <p:cNvSpPr txBox="1"/>
          <p:nvPr/>
        </p:nvSpPr>
        <p:spPr>
          <a:xfrm>
            <a:off x="2063302" y="5569281"/>
            <a:ext cx="8034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/>
              <a:t>Olivia </a:t>
            </a:r>
          </a:p>
          <a:p>
            <a:pPr algn="ctr"/>
            <a:r>
              <a:rPr lang="en-GB" sz="1200" dirty="0"/>
              <a:t>Goodman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4831F0D4-8A3E-4F20-8A80-9D241D5C0037}"/>
              </a:ext>
            </a:extLst>
          </p:cNvPr>
          <p:cNvSpPr txBox="1"/>
          <p:nvPr/>
        </p:nvSpPr>
        <p:spPr>
          <a:xfrm>
            <a:off x="6651818" y="5594739"/>
            <a:ext cx="6735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/>
              <a:t>Carmen</a:t>
            </a:r>
          </a:p>
          <a:p>
            <a:pPr algn="ctr"/>
            <a:r>
              <a:rPr lang="en-GB" sz="1200" dirty="0"/>
              <a:t>Dayrell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63E4D7E6-4E32-477F-AFD4-8C667388F69A}"/>
              </a:ext>
            </a:extLst>
          </p:cNvPr>
          <p:cNvSpPr txBox="1"/>
          <p:nvPr/>
        </p:nvSpPr>
        <p:spPr>
          <a:xfrm>
            <a:off x="5666340" y="5579545"/>
            <a:ext cx="7419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/>
              <a:t>Mathew </a:t>
            </a:r>
          </a:p>
          <a:p>
            <a:pPr algn="ctr"/>
            <a:r>
              <a:rPr lang="en-GB" sz="1200" dirty="0"/>
              <a:t>Gillings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8AE7C074-2759-45DC-B518-3D3801687FE6}"/>
              </a:ext>
            </a:extLst>
          </p:cNvPr>
          <p:cNvSpPr txBox="1"/>
          <p:nvPr/>
        </p:nvSpPr>
        <p:spPr>
          <a:xfrm>
            <a:off x="6696315" y="3884941"/>
            <a:ext cx="6311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/>
              <a:t>Abi</a:t>
            </a:r>
          </a:p>
          <a:p>
            <a:pPr algn="ctr"/>
            <a:r>
              <a:rPr lang="en-GB" sz="1200" dirty="0"/>
              <a:t>Hawtin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2CD9A3EB-2993-4024-8E4D-FE2F63C60733}"/>
              </a:ext>
            </a:extLst>
          </p:cNvPr>
          <p:cNvSpPr txBox="1"/>
          <p:nvPr/>
        </p:nvSpPr>
        <p:spPr>
          <a:xfrm>
            <a:off x="7639891" y="5574051"/>
            <a:ext cx="8088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/>
              <a:t>Matt</a:t>
            </a:r>
          </a:p>
          <a:p>
            <a:pPr algn="ctr"/>
            <a:r>
              <a:rPr lang="en-GB" sz="1200" dirty="0"/>
              <a:t>Timperley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E0DBDE05-F1D0-4B11-B460-FA3FCD452E29}"/>
              </a:ext>
            </a:extLst>
          </p:cNvPr>
          <p:cNvSpPr txBox="1"/>
          <p:nvPr/>
        </p:nvSpPr>
        <p:spPr>
          <a:xfrm>
            <a:off x="3713488" y="3674382"/>
            <a:ext cx="7368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/>
              <a:t>Tony </a:t>
            </a:r>
          </a:p>
          <a:p>
            <a:pPr algn="ctr"/>
            <a:r>
              <a:rPr lang="en-GB" sz="1200" dirty="0"/>
              <a:t>McEnery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CFD6FD42-F7A6-410E-BA63-CA6096282B37}"/>
              </a:ext>
            </a:extLst>
          </p:cNvPr>
          <p:cNvSpPr txBox="1"/>
          <p:nvPr/>
        </p:nvSpPr>
        <p:spPr>
          <a:xfrm>
            <a:off x="4202400" y="5163956"/>
            <a:ext cx="7076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/>
              <a:t>Andrew </a:t>
            </a:r>
          </a:p>
          <a:p>
            <a:pPr algn="ctr"/>
            <a:r>
              <a:rPr lang="en-GB" sz="1200" dirty="0"/>
              <a:t>Hardie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0C1900FF-A150-4159-8EA7-C92573057729}"/>
              </a:ext>
            </a:extLst>
          </p:cNvPr>
          <p:cNvSpPr txBox="1"/>
          <p:nvPr/>
        </p:nvSpPr>
        <p:spPr>
          <a:xfrm>
            <a:off x="4764787" y="3693116"/>
            <a:ext cx="6444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/>
              <a:t>Vaclav </a:t>
            </a:r>
          </a:p>
          <a:p>
            <a:pPr algn="ctr"/>
            <a:r>
              <a:rPr lang="en-GB" sz="1200" dirty="0"/>
              <a:t>Brezina</a:t>
            </a:r>
          </a:p>
        </p:txBody>
      </p:sp>
      <p:pic>
        <p:nvPicPr>
          <p:cNvPr id="41" name="Picture 40" descr="A close up of a person&#10;&#10;Description generated with very high confidence">
            <a:extLst>
              <a:ext uri="{FF2B5EF4-FFF2-40B4-BE49-F238E27FC236}">
                <a16:creationId xmlns:a16="http://schemas.microsoft.com/office/drawing/2014/main" id="{BBC176E4-ED95-46AC-982E-EB127E95485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9152" y="4676044"/>
            <a:ext cx="901595" cy="901595"/>
          </a:xfrm>
          <a:prstGeom prst="rect">
            <a:avLst/>
          </a:prstGeom>
        </p:spPr>
      </p:pic>
      <p:pic>
        <p:nvPicPr>
          <p:cNvPr id="43" name="Picture 42" descr="A person smiling for the camera&#10;&#10;Description generated with very high confidence">
            <a:extLst>
              <a:ext uri="{FF2B5EF4-FFF2-40B4-BE49-F238E27FC236}">
                <a16:creationId xmlns:a16="http://schemas.microsoft.com/office/drawing/2014/main" id="{13ED8B49-7C01-4A33-88A0-5CEB7ACB3F0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12697" y="4635270"/>
            <a:ext cx="758362" cy="951400"/>
          </a:xfrm>
          <a:prstGeom prst="rect">
            <a:avLst/>
          </a:prstGeom>
        </p:spPr>
      </p:pic>
      <p:pic>
        <p:nvPicPr>
          <p:cNvPr id="45" name="Picture 44" descr="A person wearing a suit and tie smiling at the camera&#10;&#10;Description generated with very high confidence">
            <a:extLst>
              <a:ext uri="{FF2B5EF4-FFF2-40B4-BE49-F238E27FC236}">
                <a16:creationId xmlns:a16="http://schemas.microsoft.com/office/drawing/2014/main" id="{82F041EE-4D5D-4E28-945F-82C8BB9064E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56766" y="4635271"/>
            <a:ext cx="758362" cy="951399"/>
          </a:xfrm>
          <a:prstGeom prst="rect">
            <a:avLst/>
          </a:prstGeom>
        </p:spPr>
      </p:pic>
      <p:pic>
        <p:nvPicPr>
          <p:cNvPr id="47" name="Picture 46" descr="A person posing for the camera&#10;&#10;Description generated with very high confidence">
            <a:extLst>
              <a:ext uri="{FF2B5EF4-FFF2-40B4-BE49-F238E27FC236}">
                <a16:creationId xmlns:a16="http://schemas.microsoft.com/office/drawing/2014/main" id="{857EE2CE-2CF4-4FE8-85BC-C644BEBB6AD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68628" y="4643339"/>
            <a:ext cx="951400" cy="951400"/>
          </a:xfrm>
          <a:prstGeom prst="rect">
            <a:avLst/>
          </a:prstGeom>
        </p:spPr>
      </p:pic>
      <p:pic>
        <p:nvPicPr>
          <p:cNvPr id="49" name="Picture 48" descr="A person smiling for the camera&#10;&#10;Description generated with very high confidence">
            <a:extLst>
              <a:ext uri="{FF2B5EF4-FFF2-40B4-BE49-F238E27FC236}">
                <a16:creationId xmlns:a16="http://schemas.microsoft.com/office/drawing/2014/main" id="{E62FBB21-9372-402A-8FCB-2F06704442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06246" y="4672455"/>
            <a:ext cx="901596" cy="901596"/>
          </a:xfrm>
          <a:prstGeom prst="rect">
            <a:avLst/>
          </a:prstGeom>
        </p:spPr>
      </p:pic>
      <p:pic>
        <p:nvPicPr>
          <p:cNvPr id="51" name="Picture 50" descr="A person wearing glasses and smiling at the camera&#10;&#10;Description generated with very high confidence">
            <a:extLst>
              <a:ext uri="{FF2B5EF4-FFF2-40B4-BE49-F238E27FC236}">
                <a16:creationId xmlns:a16="http://schemas.microsoft.com/office/drawing/2014/main" id="{61FD24D9-2B52-4EA8-94CC-CA3527C49847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r="14753"/>
          <a:stretch/>
        </p:blipFill>
        <p:spPr>
          <a:xfrm>
            <a:off x="1971323" y="2849751"/>
            <a:ext cx="778003" cy="912647"/>
          </a:xfrm>
          <a:prstGeom prst="rect">
            <a:avLst/>
          </a:prstGeom>
        </p:spPr>
      </p:pic>
      <p:pic>
        <p:nvPicPr>
          <p:cNvPr id="53" name="Picture 52" descr="A person wearing a suit and tie&#10;&#10;Description generated with very high confidence">
            <a:extLst>
              <a:ext uri="{FF2B5EF4-FFF2-40B4-BE49-F238E27FC236}">
                <a16:creationId xmlns:a16="http://schemas.microsoft.com/office/drawing/2014/main" id="{C3E703E0-EC90-42C4-9F12-555E4D9051D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758166" y="2750478"/>
            <a:ext cx="636998" cy="799144"/>
          </a:xfrm>
          <a:prstGeom prst="rect">
            <a:avLst/>
          </a:prstGeom>
        </p:spPr>
      </p:pic>
      <p:pic>
        <p:nvPicPr>
          <p:cNvPr id="55" name="Picture 54" descr="A person posing for the camera&#10;&#10;Description generated with very high confidence">
            <a:extLst>
              <a:ext uri="{FF2B5EF4-FFF2-40B4-BE49-F238E27FC236}">
                <a16:creationId xmlns:a16="http://schemas.microsoft.com/office/drawing/2014/main" id="{A3981B1C-C6B0-47EB-A7E8-8483DF881A6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202400" y="4154781"/>
            <a:ext cx="718663" cy="901596"/>
          </a:xfrm>
          <a:prstGeom prst="rect">
            <a:avLst/>
          </a:prstGeom>
        </p:spPr>
      </p:pic>
      <p:pic>
        <p:nvPicPr>
          <p:cNvPr id="59" name="Picture 58" descr="A person smiling for the camera&#10;&#10;Description generated with very high confidence">
            <a:extLst>
              <a:ext uri="{FF2B5EF4-FFF2-40B4-BE49-F238E27FC236}">
                <a16:creationId xmlns:a16="http://schemas.microsoft.com/office/drawing/2014/main" id="{4CC503DB-F43A-481D-91DD-8D0B8A1809F2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691201" y="2750478"/>
            <a:ext cx="636999" cy="79914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4F51739-1079-4905-8C2A-41DE080437C1}"/>
              </a:ext>
            </a:extLst>
          </p:cNvPr>
          <p:cNvSpPr txBox="1"/>
          <p:nvPr/>
        </p:nvSpPr>
        <p:spPr>
          <a:xfrm rot="19512112">
            <a:off x="-32760" y="1679411"/>
            <a:ext cx="17375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highlight>
                  <a:srgbClr val="FFFF00"/>
                </a:highlight>
              </a:rPr>
              <a:t>10 million words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3325A959-FA68-4DBF-A24E-0FA4F0221159}"/>
              </a:ext>
            </a:extLst>
          </p:cNvPr>
          <p:cNvSpPr txBox="1"/>
          <p:nvPr/>
        </p:nvSpPr>
        <p:spPr>
          <a:xfrm rot="2040470">
            <a:off x="7265366" y="1754505"/>
            <a:ext cx="17375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highlight>
                  <a:srgbClr val="FFFF00"/>
                </a:highlight>
              </a:rPr>
              <a:t>90 million words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8D109B5-CCAE-44DB-8102-10E2497C9DD7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637261" y="2799717"/>
            <a:ext cx="805284" cy="960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3084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:\Users\loverm\Dropbox\University\03 CASS\Spoken BNC2014\Spoken BNC2014 Shared Folder (Lancaster-Cambridge)\PR Campaign\Logo\Print\Large\BNC - British National Corpus 2014 - colour - print - on white.png">
            <a:extLst>
              <a:ext uri="{FF2B5EF4-FFF2-40B4-BE49-F238E27FC236}">
                <a16:creationId xmlns:a16="http://schemas.microsoft.com/office/drawing/2014/main" id="{161B29B7-755F-4059-86C2-CFBAE017E5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516" y="1533780"/>
            <a:ext cx="1208720" cy="1387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EB3F2BCE-D6BC-4E8C-9C95-4169F318445A}"/>
              </a:ext>
            </a:extLst>
          </p:cNvPr>
          <p:cNvSpPr txBox="1"/>
          <p:nvPr/>
        </p:nvSpPr>
        <p:spPr>
          <a:xfrm>
            <a:off x="155643" y="5820645"/>
            <a:ext cx="1464160" cy="408623"/>
          </a:xfrm>
          <a:prstGeom prst="flowChartAlternateProcess">
            <a:avLst/>
          </a:prstGeom>
          <a:solidFill>
            <a:srgbClr val="93E3FF"/>
          </a:solidFill>
          <a:ln>
            <a:noFill/>
            <a:prstDash val="dash"/>
          </a:ln>
          <a:effectLst>
            <a:softEdge rad="31750"/>
          </a:effectLst>
        </p:spPr>
        <p:txBody>
          <a:bodyPr wrap="square" rtlCol="0">
            <a:spAutoFit/>
          </a:bodyPr>
          <a:lstStyle/>
          <a:p>
            <a:pPr algn="ctr"/>
            <a:endParaRPr lang="en-GB" dirty="0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DBA5180E-1423-478F-BE6D-B6B74A2138AC}"/>
              </a:ext>
            </a:extLst>
          </p:cNvPr>
          <p:cNvSpPr txBox="1"/>
          <p:nvPr/>
        </p:nvSpPr>
        <p:spPr>
          <a:xfrm>
            <a:off x="152452" y="5426658"/>
            <a:ext cx="1464160" cy="408623"/>
          </a:xfrm>
          <a:prstGeom prst="flowChartAlternateProcess">
            <a:avLst/>
          </a:prstGeom>
          <a:solidFill>
            <a:schemeClr val="accent2"/>
          </a:solidFill>
          <a:ln>
            <a:noFill/>
            <a:prstDash val="dash"/>
          </a:ln>
          <a:effectLst>
            <a:softEdge rad="31750"/>
          </a:effectLst>
        </p:spPr>
        <p:txBody>
          <a:bodyPr wrap="square" rtlCol="0">
            <a:spAutoFit/>
          </a:bodyPr>
          <a:lstStyle/>
          <a:p>
            <a:pPr algn="ctr"/>
            <a:endParaRPr lang="en-GB" dirty="0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D05DD46D-B6E6-4B76-B4AC-9FDD495170A0}"/>
              </a:ext>
            </a:extLst>
          </p:cNvPr>
          <p:cNvSpPr txBox="1"/>
          <p:nvPr/>
        </p:nvSpPr>
        <p:spPr>
          <a:xfrm>
            <a:off x="152452" y="5018035"/>
            <a:ext cx="1464160" cy="408623"/>
          </a:xfrm>
          <a:prstGeom prst="flowChartAlternateProcess">
            <a:avLst/>
          </a:prstGeom>
          <a:solidFill>
            <a:srgbClr val="FFCC81"/>
          </a:solidFill>
          <a:ln>
            <a:noFill/>
            <a:prstDash val="dash"/>
          </a:ln>
          <a:effectLst>
            <a:softEdge rad="31750"/>
          </a:effectLst>
        </p:spPr>
        <p:txBody>
          <a:bodyPr wrap="square" rtlCol="0">
            <a:spAutoFit/>
          </a:bodyPr>
          <a:lstStyle/>
          <a:p>
            <a:pPr algn="ctr"/>
            <a:endParaRPr lang="en-GB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95DF7A37-4189-4759-9E0F-76EF101F57C6}"/>
              </a:ext>
            </a:extLst>
          </p:cNvPr>
          <p:cNvSpPr txBox="1"/>
          <p:nvPr/>
        </p:nvSpPr>
        <p:spPr>
          <a:xfrm>
            <a:off x="152452" y="4609412"/>
            <a:ext cx="1464160" cy="408623"/>
          </a:xfrm>
          <a:prstGeom prst="flowChartAlternateProcess">
            <a:avLst/>
          </a:prstGeom>
          <a:solidFill>
            <a:srgbClr val="E8A7FF"/>
          </a:solidFill>
          <a:ln>
            <a:noFill/>
            <a:prstDash val="dash"/>
          </a:ln>
          <a:effectLst>
            <a:softEdge rad="31750"/>
          </a:effectLst>
        </p:spPr>
        <p:txBody>
          <a:bodyPr wrap="square" rtlCol="0">
            <a:spAutoFit/>
          </a:bodyPr>
          <a:lstStyle/>
          <a:p>
            <a:pPr algn="ctr"/>
            <a:endParaRPr lang="en-GB" dirty="0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099C15A8-D404-4E1C-88DA-0304D78FB775}"/>
              </a:ext>
            </a:extLst>
          </p:cNvPr>
          <p:cNvSpPr txBox="1"/>
          <p:nvPr/>
        </p:nvSpPr>
        <p:spPr>
          <a:xfrm>
            <a:off x="152452" y="4222357"/>
            <a:ext cx="1464160" cy="408623"/>
          </a:xfrm>
          <a:prstGeom prst="flowChartAlternateProcess">
            <a:avLst/>
          </a:prstGeom>
          <a:solidFill>
            <a:srgbClr val="B3FFB3"/>
          </a:solidFill>
          <a:ln>
            <a:noFill/>
            <a:prstDash val="dash"/>
          </a:ln>
          <a:effectLst>
            <a:softEdge rad="31750"/>
          </a:effectLst>
        </p:spPr>
        <p:txBody>
          <a:bodyPr wrap="square" rtlCol="0">
            <a:spAutoFit/>
          </a:bodyPr>
          <a:lstStyle/>
          <a:p>
            <a:pPr algn="ctr"/>
            <a:endParaRPr lang="en-GB" dirty="0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5D861EBF-52D5-499F-B8A9-0E0A2CAE908E}"/>
              </a:ext>
            </a:extLst>
          </p:cNvPr>
          <p:cNvSpPr txBox="1"/>
          <p:nvPr/>
        </p:nvSpPr>
        <p:spPr>
          <a:xfrm>
            <a:off x="149261" y="3828370"/>
            <a:ext cx="1464160" cy="408623"/>
          </a:xfrm>
          <a:prstGeom prst="flowChartAlternateProcess">
            <a:avLst/>
          </a:prstGeom>
          <a:solidFill>
            <a:srgbClr val="FFD5FF"/>
          </a:solidFill>
          <a:ln>
            <a:noFill/>
            <a:prstDash val="dash"/>
          </a:ln>
          <a:effectLst>
            <a:softEdge rad="31750"/>
          </a:effectLst>
        </p:spPr>
        <p:txBody>
          <a:bodyPr wrap="square" rtlCol="0">
            <a:spAutoFit/>
          </a:bodyPr>
          <a:lstStyle/>
          <a:p>
            <a:pPr algn="ctr"/>
            <a:endParaRPr lang="en-GB" dirty="0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0944E275-E0A5-4FD2-83F8-2702BBD248DF}"/>
              </a:ext>
            </a:extLst>
          </p:cNvPr>
          <p:cNvSpPr txBox="1"/>
          <p:nvPr/>
        </p:nvSpPr>
        <p:spPr>
          <a:xfrm>
            <a:off x="149261" y="3419747"/>
            <a:ext cx="1464160" cy="408623"/>
          </a:xfrm>
          <a:prstGeom prst="flowChartAlternateProcess">
            <a:avLst/>
          </a:prstGeom>
          <a:solidFill>
            <a:srgbClr val="F5FE82"/>
          </a:solidFill>
          <a:ln>
            <a:noFill/>
            <a:prstDash val="dash"/>
          </a:ln>
          <a:effectLst>
            <a:softEdge rad="31750"/>
          </a:effectLst>
        </p:spPr>
        <p:txBody>
          <a:bodyPr wrap="square" rtlCol="0">
            <a:spAutoFit/>
          </a:bodyPr>
          <a:lstStyle/>
          <a:p>
            <a:pPr algn="ctr"/>
            <a:endParaRPr lang="en-GB" dirty="0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9557FE7A-9831-4A54-ADEC-596F3230D3A4}"/>
              </a:ext>
            </a:extLst>
          </p:cNvPr>
          <p:cNvSpPr txBox="1"/>
          <p:nvPr/>
        </p:nvSpPr>
        <p:spPr>
          <a:xfrm>
            <a:off x="149261" y="3011124"/>
            <a:ext cx="1464160" cy="408623"/>
          </a:xfrm>
          <a:prstGeom prst="flowChartAlternateProcess">
            <a:avLst/>
          </a:prstGeom>
          <a:solidFill>
            <a:srgbClr val="FF9797"/>
          </a:solidFill>
          <a:ln>
            <a:noFill/>
            <a:prstDash val="dash"/>
          </a:ln>
          <a:effectLst>
            <a:softEdge rad="31750"/>
          </a:effectLst>
        </p:spPr>
        <p:txBody>
          <a:bodyPr wrap="square" rtlCol="0">
            <a:spAutoFit/>
          </a:bodyPr>
          <a:lstStyle/>
          <a:p>
            <a:pPr algn="ctr"/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10</a:t>
            </a:fld>
            <a:endParaRPr lang="en-GB"/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B6CFA0A8-2340-4F5F-A7A0-AFEE0D649B4C}"/>
              </a:ext>
            </a:extLst>
          </p:cNvPr>
          <p:cNvSpPr txBox="1">
            <a:spLocks/>
          </p:cNvSpPr>
          <p:nvPr/>
        </p:nvSpPr>
        <p:spPr>
          <a:xfrm>
            <a:off x="310696" y="579664"/>
            <a:ext cx="5804354" cy="55161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3600" dirty="0">
                <a:ea typeface="Arial" charset="0"/>
                <a:cs typeface="Arial" charset="0"/>
              </a:rPr>
              <a:t>Building the Spoken BNC2014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US" sz="1100" b="1" dirty="0">
              <a:ea typeface="Arial" charset="0"/>
              <a:cs typeface="Arial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GB" sz="1600" dirty="0">
              <a:latin typeface="Arial" charset="0"/>
              <a:ea typeface="Arial" charset="0"/>
              <a:cs typeface="Arial" charset="0"/>
            </a:endParaRPr>
          </a:p>
          <a:p>
            <a:endParaRPr lang="en-US" sz="11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D7A54DF-B338-444C-9634-5D3A9EDC87D8}"/>
              </a:ext>
            </a:extLst>
          </p:cNvPr>
          <p:cNvSpPr txBox="1"/>
          <p:nvPr/>
        </p:nvSpPr>
        <p:spPr>
          <a:xfrm>
            <a:off x="6891720" y="1370382"/>
            <a:ext cx="1464163" cy="715089"/>
          </a:xfrm>
          <a:prstGeom prst="flowChartAlternateProcess">
            <a:avLst/>
          </a:prstGeom>
          <a:solidFill>
            <a:srgbClr val="FF9797"/>
          </a:solidFill>
          <a:ln>
            <a:noFill/>
            <a:prstDash val="dash"/>
          </a:ln>
          <a:effectLst>
            <a:softEdge rad="3175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Existing corpora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0283927-DE30-4DEE-A17D-5CAFDDC2B27A}"/>
              </a:ext>
            </a:extLst>
          </p:cNvPr>
          <p:cNvSpPr txBox="1"/>
          <p:nvPr/>
        </p:nvSpPr>
        <p:spPr>
          <a:xfrm>
            <a:off x="2801345" y="2481404"/>
            <a:ext cx="2793265" cy="1631216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GB" sz="2000" dirty="0"/>
              <a:t>Who is it for?</a:t>
            </a:r>
          </a:p>
          <a:p>
            <a:endParaRPr lang="en-GB" sz="2000" dirty="0"/>
          </a:p>
          <a:p>
            <a:r>
              <a:rPr lang="en-GB" sz="2000" dirty="0"/>
              <a:t>What do people want?</a:t>
            </a:r>
          </a:p>
          <a:p>
            <a:endParaRPr lang="en-GB" sz="2000" dirty="0"/>
          </a:p>
          <a:p>
            <a:r>
              <a:rPr lang="en-GB" sz="2000" dirty="0"/>
              <a:t>What have people done?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11491008-A4B5-4FD9-B8E0-FD98C779C9CA}"/>
              </a:ext>
            </a:extLst>
          </p:cNvPr>
          <p:cNvSpPr txBox="1"/>
          <p:nvPr/>
        </p:nvSpPr>
        <p:spPr>
          <a:xfrm>
            <a:off x="6891721" y="2227701"/>
            <a:ext cx="1464162" cy="408623"/>
          </a:xfrm>
          <a:prstGeom prst="flowChartAlternateProcess">
            <a:avLst/>
          </a:prstGeom>
          <a:solidFill>
            <a:srgbClr val="F5FE82"/>
          </a:solidFill>
          <a:ln>
            <a:noFill/>
            <a:prstDash val="dash"/>
          </a:ln>
          <a:effectLst>
            <a:softEdge rad="3175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Design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B062A3FA-0E9E-4D3A-9875-945E0595A66A}"/>
              </a:ext>
            </a:extLst>
          </p:cNvPr>
          <p:cNvSpPr txBox="1"/>
          <p:nvPr/>
        </p:nvSpPr>
        <p:spPr>
          <a:xfrm>
            <a:off x="6891720" y="2777349"/>
            <a:ext cx="1464161" cy="715089"/>
          </a:xfrm>
          <a:prstGeom prst="flowChartAlternateProcess">
            <a:avLst/>
          </a:prstGeom>
          <a:solidFill>
            <a:srgbClr val="FFD5FF"/>
          </a:solidFill>
          <a:ln>
            <a:noFill/>
            <a:prstDash val="dash"/>
          </a:ln>
          <a:effectLst>
            <a:softEdge rad="3175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Data collection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990CF88A-C149-4A47-954A-D6FDA5ADEE5F}"/>
              </a:ext>
            </a:extLst>
          </p:cNvPr>
          <p:cNvSpPr txBox="1"/>
          <p:nvPr/>
        </p:nvSpPr>
        <p:spPr>
          <a:xfrm>
            <a:off x="6891721" y="3632960"/>
            <a:ext cx="1464160" cy="408623"/>
          </a:xfrm>
          <a:prstGeom prst="flowChartAlternateProcess">
            <a:avLst/>
          </a:prstGeom>
          <a:solidFill>
            <a:srgbClr val="B3FFB3"/>
          </a:solidFill>
          <a:ln>
            <a:noFill/>
            <a:prstDash val="dash"/>
          </a:ln>
          <a:effectLst>
            <a:softEdge rad="3175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Transcription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B2328A33-F337-4D6A-B804-A5752486F834}"/>
              </a:ext>
            </a:extLst>
          </p:cNvPr>
          <p:cNvSpPr txBox="1"/>
          <p:nvPr/>
        </p:nvSpPr>
        <p:spPr>
          <a:xfrm>
            <a:off x="6891723" y="4182105"/>
            <a:ext cx="1464160" cy="408623"/>
          </a:xfrm>
          <a:prstGeom prst="flowChartAlternateProcess">
            <a:avLst/>
          </a:prstGeom>
          <a:solidFill>
            <a:srgbClr val="E8A7FF"/>
          </a:solidFill>
          <a:ln>
            <a:noFill/>
            <a:prstDash val="dash"/>
          </a:ln>
          <a:effectLst>
            <a:softEdge rad="3175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Processing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DE0C08FD-FD4D-48DF-B34A-BF91F522A696}"/>
              </a:ext>
            </a:extLst>
          </p:cNvPr>
          <p:cNvSpPr txBox="1"/>
          <p:nvPr/>
        </p:nvSpPr>
        <p:spPr>
          <a:xfrm>
            <a:off x="6891723" y="4728060"/>
            <a:ext cx="1464160" cy="408623"/>
          </a:xfrm>
          <a:prstGeom prst="flowChartAlternateProcess">
            <a:avLst/>
          </a:prstGeom>
          <a:solidFill>
            <a:srgbClr val="FFCC81"/>
          </a:solidFill>
          <a:ln>
            <a:noFill/>
            <a:prstDash val="dash"/>
          </a:ln>
          <a:effectLst>
            <a:softEdge rad="3175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Review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4A24A21E-14FB-4C11-A03B-F95415C02E2F}"/>
              </a:ext>
            </a:extLst>
          </p:cNvPr>
          <p:cNvSpPr txBox="1"/>
          <p:nvPr/>
        </p:nvSpPr>
        <p:spPr>
          <a:xfrm>
            <a:off x="6891726" y="5817605"/>
            <a:ext cx="1464160" cy="408623"/>
          </a:xfrm>
          <a:prstGeom prst="flowChartAlternateProcess">
            <a:avLst/>
          </a:prstGeom>
          <a:solidFill>
            <a:srgbClr val="93E3FF"/>
          </a:solidFill>
          <a:ln>
            <a:noFill/>
            <a:prstDash val="dash"/>
          </a:ln>
          <a:effectLst>
            <a:softEdge rad="3175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Release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2A9A65EC-6C81-43BB-AD33-21B1D6B7E19E}"/>
              </a:ext>
            </a:extLst>
          </p:cNvPr>
          <p:cNvSpPr txBox="1"/>
          <p:nvPr/>
        </p:nvSpPr>
        <p:spPr>
          <a:xfrm>
            <a:off x="6891726" y="5268460"/>
            <a:ext cx="1464160" cy="408623"/>
          </a:xfrm>
          <a:prstGeom prst="flowChartAlternateProcess">
            <a:avLst/>
          </a:prstGeom>
          <a:solidFill>
            <a:schemeClr val="accent2"/>
          </a:solidFill>
          <a:ln>
            <a:noFill/>
            <a:prstDash val="dash"/>
          </a:ln>
          <a:effectLst>
            <a:softEdge rad="3175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Document</a:t>
            </a:r>
          </a:p>
        </p:txBody>
      </p:sp>
      <p:pic>
        <p:nvPicPr>
          <p:cNvPr id="19" name="Picture 18" descr="A close up of a logo&#10;&#10;Description generated with very high confidence">
            <a:extLst>
              <a:ext uri="{FF2B5EF4-FFF2-40B4-BE49-F238E27FC236}">
                <a16:creationId xmlns:a16="http://schemas.microsoft.com/office/drawing/2014/main" id="{C68D3EAA-1E05-4FA2-9A1C-F816A842E0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44540" y="2061547"/>
            <a:ext cx="1047180" cy="740929"/>
          </a:xfrm>
          <a:prstGeom prst="rect">
            <a:avLst/>
          </a:prstGeom>
        </p:spPr>
      </p:pic>
      <p:sp>
        <p:nvSpPr>
          <p:cNvPr id="53" name="TextBox 52">
            <a:extLst>
              <a:ext uri="{FF2B5EF4-FFF2-40B4-BE49-F238E27FC236}">
                <a16:creationId xmlns:a16="http://schemas.microsoft.com/office/drawing/2014/main" id="{72E73BA9-097E-4BE0-B4D5-7B7766D88E44}"/>
              </a:ext>
            </a:extLst>
          </p:cNvPr>
          <p:cNvSpPr txBox="1"/>
          <p:nvPr/>
        </p:nvSpPr>
        <p:spPr>
          <a:xfrm>
            <a:off x="2801345" y="2463359"/>
            <a:ext cx="2793264" cy="16312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2000" dirty="0"/>
              <a:t>Representativeness</a:t>
            </a:r>
          </a:p>
          <a:p>
            <a:endParaRPr lang="en-GB" sz="2000" dirty="0"/>
          </a:p>
          <a:p>
            <a:r>
              <a:rPr lang="en-GB" sz="2000" dirty="0"/>
              <a:t>Target population</a:t>
            </a:r>
          </a:p>
          <a:p>
            <a:endParaRPr lang="en-GB" sz="2000" dirty="0"/>
          </a:p>
          <a:p>
            <a:r>
              <a:rPr lang="en-GB" sz="2000" dirty="0"/>
              <a:t>Sampling goals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44708EED-6427-40A9-8345-70081EEB7593}"/>
              </a:ext>
            </a:extLst>
          </p:cNvPr>
          <p:cNvSpPr txBox="1"/>
          <p:nvPr/>
        </p:nvSpPr>
        <p:spPr>
          <a:xfrm>
            <a:off x="2806918" y="2481404"/>
            <a:ext cx="2425985" cy="1631216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GB" sz="2000" dirty="0"/>
              <a:t>Finding participants</a:t>
            </a:r>
          </a:p>
          <a:p>
            <a:endParaRPr lang="en-GB" sz="2000" dirty="0"/>
          </a:p>
          <a:p>
            <a:r>
              <a:rPr lang="en-GB" sz="2000" dirty="0"/>
              <a:t>Recording equipment</a:t>
            </a:r>
          </a:p>
          <a:p>
            <a:endParaRPr lang="en-GB" sz="2000" dirty="0"/>
          </a:p>
          <a:p>
            <a:r>
              <a:rPr lang="en-GB" sz="2000" dirty="0"/>
              <a:t>Metadata collection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2A30BE03-E356-4E63-A48F-1A441FD3E74B}"/>
              </a:ext>
            </a:extLst>
          </p:cNvPr>
          <p:cNvSpPr txBox="1"/>
          <p:nvPr/>
        </p:nvSpPr>
        <p:spPr>
          <a:xfrm>
            <a:off x="2806918" y="2481449"/>
            <a:ext cx="2450094" cy="1631216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GB" sz="2000" dirty="0"/>
              <a:t>Automated? Manual?</a:t>
            </a:r>
          </a:p>
          <a:p>
            <a:endParaRPr lang="en-GB" sz="2000" dirty="0"/>
          </a:p>
          <a:p>
            <a:r>
              <a:rPr lang="en-GB" sz="2000" dirty="0"/>
              <a:t>Conventions</a:t>
            </a:r>
          </a:p>
          <a:p>
            <a:endParaRPr lang="en-GB" sz="2000" dirty="0"/>
          </a:p>
          <a:p>
            <a:r>
              <a:rPr lang="en-GB" sz="2000" dirty="0"/>
              <a:t>Accuracy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0A55DD63-4B96-45DB-B226-48C67B266ED0}"/>
              </a:ext>
            </a:extLst>
          </p:cNvPr>
          <p:cNvSpPr txBox="1"/>
          <p:nvPr/>
        </p:nvSpPr>
        <p:spPr>
          <a:xfrm>
            <a:off x="2806918" y="2550889"/>
            <a:ext cx="2425984" cy="16312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2000" dirty="0"/>
              <a:t>XML conversion</a:t>
            </a:r>
          </a:p>
          <a:p>
            <a:endParaRPr lang="en-GB" sz="2000" dirty="0"/>
          </a:p>
          <a:p>
            <a:r>
              <a:rPr lang="en-GB" sz="2000" dirty="0"/>
              <a:t>Annotation</a:t>
            </a:r>
          </a:p>
          <a:p>
            <a:endParaRPr lang="en-GB" sz="2000" dirty="0"/>
          </a:p>
          <a:p>
            <a:r>
              <a:rPr lang="en-GB" sz="2000" dirty="0"/>
              <a:t>Tool development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746F00AC-4EBE-4D6E-96E1-A99553D2AA43}"/>
              </a:ext>
            </a:extLst>
          </p:cNvPr>
          <p:cNvSpPr txBox="1"/>
          <p:nvPr/>
        </p:nvSpPr>
        <p:spPr>
          <a:xfrm>
            <a:off x="2782808" y="2578814"/>
            <a:ext cx="2215030" cy="1631216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GB" sz="2000" dirty="0"/>
              <a:t>What have we got?</a:t>
            </a:r>
          </a:p>
          <a:p>
            <a:endParaRPr lang="en-GB" sz="2000" dirty="0"/>
          </a:p>
          <a:p>
            <a:r>
              <a:rPr lang="en-GB" sz="2000" dirty="0"/>
              <a:t>Representativeness</a:t>
            </a:r>
          </a:p>
          <a:p>
            <a:endParaRPr lang="en-GB" sz="2000" dirty="0"/>
          </a:p>
          <a:p>
            <a:r>
              <a:rPr lang="en-GB" sz="2000" dirty="0"/>
              <a:t>Pilot research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5F919C95-BF07-4485-9D43-07132017EABA}"/>
              </a:ext>
            </a:extLst>
          </p:cNvPr>
          <p:cNvSpPr txBox="1"/>
          <p:nvPr/>
        </p:nvSpPr>
        <p:spPr>
          <a:xfrm>
            <a:off x="2758698" y="2578814"/>
            <a:ext cx="2239140" cy="16312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2000" dirty="0"/>
              <a:t>User guide</a:t>
            </a:r>
          </a:p>
          <a:p>
            <a:endParaRPr lang="en-GB" sz="2000" dirty="0"/>
          </a:p>
          <a:p>
            <a:r>
              <a:rPr lang="en-GB" sz="2000" dirty="0"/>
              <a:t>Website</a:t>
            </a:r>
          </a:p>
          <a:p>
            <a:endParaRPr lang="en-GB" sz="2000" dirty="0"/>
          </a:p>
          <a:p>
            <a:r>
              <a:rPr lang="en-GB" sz="2000" dirty="0"/>
              <a:t>Publications</a:t>
            </a:r>
          </a:p>
        </p:txBody>
      </p:sp>
      <p:pic>
        <p:nvPicPr>
          <p:cNvPr id="59" name="Picture 58">
            <a:extLst>
              <a:ext uri="{FF2B5EF4-FFF2-40B4-BE49-F238E27FC236}">
                <a16:creationId xmlns:a16="http://schemas.microsoft.com/office/drawing/2014/main" id="{35F11209-95B5-4F8C-A7C3-2B44C4B63D0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2213" t="16476" r="40083" b="8400"/>
          <a:stretch/>
        </p:blipFill>
        <p:spPr>
          <a:xfrm>
            <a:off x="2706332" y="1471803"/>
            <a:ext cx="3086100" cy="4576502"/>
          </a:xfrm>
          <a:prstGeom prst="rect">
            <a:avLst/>
          </a:prstGeom>
        </p:spPr>
      </p:pic>
      <p:pic>
        <p:nvPicPr>
          <p:cNvPr id="1032" name="Picture 8" descr="Image result for audio clipart">
            <a:extLst>
              <a:ext uri="{FF2B5EF4-FFF2-40B4-BE49-F238E27FC236}">
                <a16:creationId xmlns:a16="http://schemas.microsoft.com/office/drawing/2014/main" id="{B218AD45-7FA9-4C5F-909A-936759C4F5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4396" y="3508608"/>
            <a:ext cx="635590" cy="497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Image result for smartphone clipart">
            <a:extLst>
              <a:ext uri="{FF2B5EF4-FFF2-40B4-BE49-F238E27FC236}">
                <a16:creationId xmlns:a16="http://schemas.microsoft.com/office/drawing/2014/main" id="{2C5BB0FE-3E52-40F9-9280-FC0740636B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9671" y="2808375"/>
            <a:ext cx="756918" cy="541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Image result for papers clipart">
            <a:extLst>
              <a:ext uri="{FF2B5EF4-FFF2-40B4-BE49-F238E27FC236}">
                <a16:creationId xmlns:a16="http://schemas.microsoft.com/office/drawing/2014/main" id="{110045AF-539C-4B4D-8D20-22488CEB7F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7147" y="1370382"/>
            <a:ext cx="681966" cy="672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 descr="Image result for computer clipart">
            <a:extLst>
              <a:ext uri="{FF2B5EF4-FFF2-40B4-BE49-F238E27FC236}">
                <a16:creationId xmlns:a16="http://schemas.microsoft.com/office/drawing/2014/main" id="{21FF14F9-7BA6-4E4C-8A80-07686578F2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0069" y="4117560"/>
            <a:ext cx="726853" cy="551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6" name="Picture 22" descr="Image result for document clipart">
            <a:extLst>
              <a:ext uri="{FF2B5EF4-FFF2-40B4-BE49-F238E27FC236}">
                <a16:creationId xmlns:a16="http://schemas.microsoft.com/office/drawing/2014/main" id="{EE6FD1E7-353D-4429-AE23-6DCE66B776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2212" y="5166139"/>
            <a:ext cx="524710" cy="523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4" name="Picture 30" descr="Image result for magnifying glass clip art">
            <a:extLst>
              <a:ext uri="{FF2B5EF4-FFF2-40B4-BE49-F238E27FC236}">
                <a16:creationId xmlns:a16="http://schemas.microsoft.com/office/drawing/2014/main" id="{44E57682-F7E2-421D-9DA4-AC7E393BD2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3017" y="4730780"/>
            <a:ext cx="418222" cy="415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334510D-331E-442B-9FE3-311DBD5213FE}"/>
              </a:ext>
            </a:extLst>
          </p:cNvPr>
          <p:cNvSpPr txBox="1"/>
          <p:nvPr/>
        </p:nvSpPr>
        <p:spPr>
          <a:xfrm>
            <a:off x="293355" y="1370382"/>
            <a:ext cx="79220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b="1" dirty="0">
                <a:effectLst>
                  <a:glow rad="63500">
                    <a:schemeClr val="bg1">
                      <a:lumMod val="65000"/>
                      <a:alpha val="40000"/>
                    </a:schemeClr>
                  </a:glow>
                </a:effectLst>
              </a:rPr>
              <a:t>SPOKEN</a:t>
            </a:r>
          </a:p>
        </p:txBody>
      </p:sp>
      <p:pic>
        <p:nvPicPr>
          <p:cNvPr id="10" name="Picture 9" descr="A flock of birds flying in the sky&#10;&#10;Description generated with very high confidence">
            <a:extLst>
              <a:ext uri="{FF2B5EF4-FFF2-40B4-BE49-F238E27FC236}">
                <a16:creationId xmlns:a16="http://schemas.microsoft.com/office/drawing/2014/main" id="{9A7ADBEF-D3DB-4182-BC59-321EF20C517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024792" y="5724454"/>
            <a:ext cx="594924" cy="594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398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0 L 0.74115 -0.2206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049" y="-110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2.22222E-6 L 0.73646 -0.17546 " pathEditMode="relative" rAng="0" ptsTypes="AA">
                                      <p:cBhvr>
                                        <p:cTn id="23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823" y="-8773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2.96296E-6 L 0.73785 -0.1324 " pathEditMode="relative" rAng="0" ptsTypes="AA">
                                      <p:cBhvr>
                                        <p:cTn id="43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892" y="-6620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0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3.7037E-7 L 0.73559 -0.08241 " pathEditMode="relative" rAng="0" ptsTypes="AA">
                                      <p:cBhvr>
                                        <p:cTn id="63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771" y="-4120"/>
                                    </p:animMotion>
                                  </p:childTnLst>
                                </p:cTn>
                              </p:par>
                              <p:par>
                                <p:cTn id="6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000"/>
                            </p:stCondLst>
                            <p:childTnLst>
                              <p:par>
                                <p:cTn id="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1.85185E-6 L 0.7375 -0.06157 " pathEditMode="relative" rAng="0" ptsTypes="AA">
                                      <p:cBhvr>
                                        <p:cTn id="83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875" y="-3079"/>
                                    </p:animMotion>
                                  </p:childTnLst>
                                </p:cTn>
                              </p:par>
                              <p:par>
                                <p:cTn id="8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000"/>
                            </p:stCondLst>
                            <p:childTnLst>
                              <p:par>
                                <p:cTn id="8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0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2.59259E-6 L 0.73681 -0.04305 " pathEditMode="relative" rAng="0" ptsTypes="AA">
                                      <p:cBhvr>
                                        <p:cTn id="103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840" y="-2153"/>
                                    </p:animMotion>
                                  </p:childTnLst>
                                </p:cTn>
                              </p:par>
                              <p:par>
                                <p:cTn id="10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1000"/>
                            </p:stCondLst>
                            <p:childTnLst>
                              <p:par>
                                <p:cTn id="10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1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4.81481E-6 L 0.7375 -0.02129 " pathEditMode="relative" rAng="0" ptsTypes="AA">
                                      <p:cBhvr>
                                        <p:cTn id="12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875" y="-1065"/>
                                    </p:animMotion>
                                  </p:childTnLst>
                                </p:cTn>
                              </p:par>
                              <p:par>
                                <p:cTn id="12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1000"/>
                            </p:stCondLst>
                            <p:childTnLst>
                              <p:par>
                                <p:cTn id="1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10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2.22222E-6 L 0.73646 -0.00162 " pathEditMode="relative" rAng="0" ptsTypes="AA">
                                      <p:cBhvr>
                                        <p:cTn id="14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823" y="-93"/>
                                    </p:animMotion>
                                  </p:childTnLst>
                                </p:cTn>
                              </p:par>
                              <p:par>
                                <p:cTn id="144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1000"/>
                            </p:stCondLst>
                            <p:childTnLst>
                              <p:par>
                                <p:cTn id="1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43" grpId="1" animBg="1"/>
      <p:bldP spid="44" grpId="0" animBg="1"/>
      <p:bldP spid="44" grpId="1" animBg="1"/>
      <p:bldP spid="45" grpId="0" animBg="1"/>
      <p:bldP spid="45" grpId="1" animBg="1"/>
      <p:bldP spid="46" grpId="0" animBg="1"/>
      <p:bldP spid="46" grpId="1" animBg="1"/>
      <p:bldP spid="48" grpId="0" animBg="1"/>
      <p:bldP spid="48" grpId="1" animBg="1"/>
      <p:bldP spid="49" grpId="0" animBg="1"/>
      <p:bldP spid="49" grpId="1" animBg="1"/>
      <p:bldP spid="50" grpId="0" animBg="1"/>
      <p:bldP spid="50" grpId="1" animBg="1"/>
      <p:bldP spid="51" grpId="0" animBg="1"/>
      <p:bldP spid="51" grpId="1" animBg="1"/>
      <p:bldP spid="9" grpId="0" animBg="1"/>
      <p:bldP spid="4" grpId="0" animBg="1"/>
      <p:bldP spid="4" grpId="1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53" grpId="0" animBg="1"/>
      <p:bldP spid="53" grpId="1" animBg="1"/>
      <p:bldP spid="54" grpId="0" animBg="1"/>
      <p:bldP spid="54" grpId="1" animBg="1"/>
      <p:bldP spid="55" grpId="0" animBg="1"/>
      <p:bldP spid="55" grpId="1" animBg="1"/>
      <p:bldP spid="56" grpId="0" animBg="1"/>
      <p:bldP spid="56" grpId="1" animBg="1"/>
      <p:bldP spid="57" grpId="0" animBg="1"/>
      <p:bldP spid="57" grpId="1" animBg="1"/>
      <p:bldP spid="58" grpId="0" animBg="1"/>
      <p:bldP spid="58" grpId="1" animBg="1"/>
      <p:bldP spid="58" grpId="2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11</a:t>
            </a:fld>
            <a:endParaRPr lang="en-GB"/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B6CFA0A8-2340-4F5F-A7A0-AFEE0D649B4C}"/>
              </a:ext>
            </a:extLst>
          </p:cNvPr>
          <p:cNvSpPr txBox="1">
            <a:spLocks/>
          </p:cNvSpPr>
          <p:nvPr/>
        </p:nvSpPr>
        <p:spPr>
          <a:xfrm>
            <a:off x="1357876" y="476460"/>
            <a:ext cx="2855984" cy="604367"/>
          </a:xfrm>
          <a:prstGeom prst="roundRect">
            <a:avLst/>
          </a:prstGeom>
          <a:solidFill>
            <a:srgbClr val="F5FE82"/>
          </a:solidFill>
          <a:ln>
            <a:noFill/>
            <a:prstDash val="dash"/>
          </a:ln>
          <a:effectLst>
            <a:softEdge rad="31750"/>
          </a:effectLst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3600" dirty="0">
                <a:ea typeface="Arial" charset="0"/>
                <a:cs typeface="Arial" charset="0"/>
              </a:rPr>
              <a:t>Corpus design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US" sz="1100" b="1" dirty="0">
              <a:ea typeface="Arial" charset="0"/>
              <a:cs typeface="Arial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GB" sz="1600" dirty="0">
              <a:latin typeface="Arial" charset="0"/>
              <a:ea typeface="Arial" charset="0"/>
              <a:cs typeface="Arial" charset="0"/>
            </a:endParaRPr>
          </a:p>
          <a:p>
            <a:endParaRPr lang="en-US" sz="11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D87057FB-A68B-402A-99E3-C5038EBCED1A}"/>
              </a:ext>
            </a:extLst>
          </p:cNvPr>
          <p:cNvSpPr txBox="1">
            <a:spLocks/>
          </p:cNvSpPr>
          <p:nvPr/>
        </p:nvSpPr>
        <p:spPr>
          <a:xfrm>
            <a:off x="463096" y="1747611"/>
            <a:ext cx="7559675" cy="4683125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00000"/>
              </a:lnSpc>
              <a:spcBef>
                <a:spcPts val="600"/>
              </a:spcBef>
            </a:pPr>
            <a:r>
              <a:rPr lang="en-GB" sz="2000" i="1" dirty="0">
                <a:ea typeface="Arial" charset="0"/>
                <a:cs typeface="Arial" charset="0"/>
              </a:rPr>
              <a:t>“The design of a representative corpus is not truly finalized until the corpus is completed, and analyses of the parameters of variation are required throughout the process of corpus development </a:t>
            </a:r>
            <a:r>
              <a:rPr lang="en-GB" sz="2000" b="1" i="1" dirty="0">
                <a:ea typeface="Arial" charset="0"/>
                <a:cs typeface="Arial" charset="0"/>
              </a:rPr>
              <a:t>in order to fine-tune the representativeness of the resulting collection of texts</a:t>
            </a:r>
            <a:r>
              <a:rPr lang="en-GB" sz="2000" i="1" dirty="0">
                <a:ea typeface="Arial" charset="0"/>
                <a:cs typeface="Arial" charset="0"/>
              </a:rPr>
              <a:t>”</a:t>
            </a:r>
          </a:p>
          <a:p>
            <a:pPr algn="r"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(</a:t>
            </a:r>
            <a:r>
              <a:rPr lang="en-GB" sz="2000" dirty="0" err="1">
                <a:ea typeface="Arial" charset="0"/>
                <a:cs typeface="Arial" charset="0"/>
              </a:rPr>
              <a:t>Biber</a:t>
            </a:r>
            <a:r>
              <a:rPr lang="en-GB" sz="2000" dirty="0">
                <a:ea typeface="Arial" charset="0"/>
                <a:cs typeface="Arial" charset="0"/>
              </a:rPr>
              <a:t> 1993)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GB" sz="2000" i="1" dirty="0">
              <a:ea typeface="Arial" charset="0"/>
              <a:cs typeface="Arial" charset="0"/>
            </a:endParaRPr>
          </a:p>
          <a:p>
            <a:pPr algn="just">
              <a:lnSpc>
                <a:spcPct val="100000"/>
              </a:lnSpc>
              <a:spcBef>
                <a:spcPts val="600"/>
              </a:spcBef>
            </a:pPr>
            <a:r>
              <a:rPr lang="en-GB" sz="2000" i="1" dirty="0">
                <a:ea typeface="Arial" charset="0"/>
                <a:cs typeface="Arial" charset="0"/>
              </a:rPr>
              <a:t>“A seminal article by </a:t>
            </a:r>
            <a:r>
              <a:rPr lang="en-GB" sz="2000" i="1" dirty="0" err="1">
                <a:ea typeface="Arial" charset="0"/>
                <a:cs typeface="Arial" charset="0"/>
              </a:rPr>
              <a:t>Biber</a:t>
            </a:r>
            <a:r>
              <a:rPr lang="en-GB" sz="2000" i="1" dirty="0">
                <a:ea typeface="Arial" charset="0"/>
                <a:cs typeface="Arial" charset="0"/>
              </a:rPr>
              <a:t> (1993) has frequently been cited, </a:t>
            </a:r>
            <a:r>
              <a:rPr lang="en-GB" sz="2000" b="1" i="1" dirty="0">
                <a:ea typeface="Arial" charset="0"/>
                <a:cs typeface="Arial" charset="0"/>
              </a:rPr>
              <a:t>but no attempt (to my knowledge) has been made to implement </a:t>
            </a:r>
            <a:r>
              <a:rPr lang="en-GB" sz="2000" b="1" i="1" dirty="0" err="1">
                <a:ea typeface="Arial" charset="0"/>
                <a:cs typeface="Arial" charset="0"/>
              </a:rPr>
              <a:t>Biber’s</a:t>
            </a:r>
            <a:r>
              <a:rPr lang="en-GB" sz="2000" b="1" i="1" dirty="0">
                <a:ea typeface="Arial" charset="0"/>
                <a:cs typeface="Arial" charset="0"/>
              </a:rPr>
              <a:t> plan for building a representative corpus. </a:t>
            </a:r>
            <a:r>
              <a:rPr lang="en-GB" sz="2000" i="1" dirty="0">
                <a:ea typeface="Arial" charset="0"/>
                <a:cs typeface="Arial" charset="0"/>
              </a:rPr>
              <a:t>[…] Without representativeness, whatever is found to be true of a corpus, is simply true of that corpus – and cannot be extended to anything else.”</a:t>
            </a:r>
          </a:p>
          <a:p>
            <a:pPr algn="r"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(Leech 2006)</a:t>
            </a:r>
          </a:p>
          <a:p>
            <a:endParaRPr lang="en-US" sz="1100" b="1" dirty="0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9" name="Picture 8" descr="A close up of a logo&#10;&#10;Description generated with very high confidence">
            <a:extLst>
              <a:ext uri="{FF2B5EF4-FFF2-40B4-BE49-F238E27FC236}">
                <a16:creationId xmlns:a16="http://schemas.microsoft.com/office/drawing/2014/main" id="{FD420344-664D-407A-B4F9-8D30B1F4BB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696" y="476460"/>
            <a:ext cx="1047180" cy="740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4276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12</a:t>
            </a:fld>
            <a:endParaRPr lang="en-GB"/>
          </a:p>
        </p:txBody>
      </p:sp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D87057FB-A68B-402A-99E3-C5038EBCED1A}"/>
              </a:ext>
            </a:extLst>
          </p:cNvPr>
          <p:cNvSpPr txBox="1">
            <a:spLocks/>
          </p:cNvSpPr>
          <p:nvPr/>
        </p:nvSpPr>
        <p:spPr>
          <a:xfrm>
            <a:off x="463096" y="1524001"/>
            <a:ext cx="8052254" cy="4906736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ea typeface="Arial" charset="0"/>
                <a:cs typeface="Arial" charset="0"/>
              </a:rPr>
              <a:t>The 2</a:t>
            </a:r>
            <a:r>
              <a:rPr lang="en-GB" sz="2000" baseline="30000" dirty="0">
                <a:ea typeface="Arial" charset="0"/>
                <a:cs typeface="Arial" charset="0"/>
              </a:rPr>
              <a:t>nd</a:t>
            </a:r>
            <a:r>
              <a:rPr lang="en-GB" sz="2000" dirty="0">
                <a:ea typeface="Arial" charset="0"/>
                <a:cs typeface="Arial" charset="0"/>
              </a:rPr>
              <a:t> version of the BNC – promise and expectation of comparability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ea typeface="Arial" charset="0"/>
                <a:cs typeface="Arial" charset="0"/>
              </a:rPr>
              <a:t>In terms of spoken data, needs had changed – just informal conversation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ea typeface="Arial" charset="0"/>
                <a:cs typeface="Arial" charset="0"/>
              </a:rPr>
              <a:t>Convenience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GB" sz="2000" dirty="0">
              <a:ea typeface="Arial" charset="0"/>
              <a:cs typeface="Arial" charset="0"/>
            </a:endParaRP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ea typeface="Arial" charset="0"/>
                <a:cs typeface="Arial" charset="0"/>
              </a:rPr>
              <a:t>Goals: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	- priority = England; aim for rest of UK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	- spread of age, gender, region, socio-economic status etc.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	- but: no pre-determined category sizes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	- broadly comparable to the Spoken BNC1994DS</a:t>
            </a:r>
          </a:p>
          <a:p>
            <a:pPr marL="342900" indent="-3429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ea typeface="Arial" charset="0"/>
                <a:cs typeface="Arial" charset="0"/>
              </a:rPr>
              <a:t>Describe representativeness upon completion</a:t>
            </a:r>
          </a:p>
          <a:p>
            <a:pPr marL="342900" indent="-3429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ea typeface="Arial" charset="0"/>
                <a:cs typeface="Arial" charset="0"/>
              </a:rPr>
              <a:t>We </a:t>
            </a:r>
            <a:r>
              <a:rPr lang="en-GB" sz="2000" b="1" u="sng" dirty="0">
                <a:ea typeface="Arial" charset="0"/>
                <a:cs typeface="Arial" charset="0"/>
              </a:rPr>
              <a:t>had</a:t>
            </a:r>
            <a:r>
              <a:rPr lang="en-GB" sz="2000" dirty="0">
                <a:ea typeface="Arial" charset="0"/>
                <a:cs typeface="Arial" charset="0"/>
              </a:rPr>
              <a:t> to facilitate comment on some wider population, otherwise what is the point?</a:t>
            </a:r>
          </a:p>
          <a:p>
            <a:pPr marL="342900" indent="-3429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GB" sz="2000" dirty="0">
              <a:ea typeface="Arial" charset="0"/>
              <a:cs typeface="Arial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GB" sz="2000" dirty="0">
              <a:latin typeface="Arial" charset="0"/>
              <a:ea typeface="Arial" charset="0"/>
              <a:cs typeface="Arial" charset="0"/>
            </a:endParaRPr>
          </a:p>
          <a:p>
            <a:endParaRPr lang="en-US" sz="11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9" name="Text Placeholder 1">
            <a:extLst>
              <a:ext uri="{FF2B5EF4-FFF2-40B4-BE49-F238E27FC236}">
                <a16:creationId xmlns:a16="http://schemas.microsoft.com/office/drawing/2014/main" id="{E181C856-82B1-49C0-B9DE-1FE4B31AA6C5}"/>
              </a:ext>
            </a:extLst>
          </p:cNvPr>
          <p:cNvSpPr txBox="1">
            <a:spLocks/>
          </p:cNvSpPr>
          <p:nvPr/>
        </p:nvSpPr>
        <p:spPr>
          <a:xfrm>
            <a:off x="1357876" y="476460"/>
            <a:ext cx="2855984" cy="604367"/>
          </a:xfrm>
          <a:prstGeom prst="roundRect">
            <a:avLst/>
          </a:prstGeom>
          <a:solidFill>
            <a:srgbClr val="F5FE82"/>
          </a:solidFill>
          <a:ln>
            <a:noFill/>
            <a:prstDash val="dash"/>
          </a:ln>
          <a:effectLst>
            <a:softEdge rad="31750"/>
          </a:effectLst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3600" dirty="0">
                <a:ea typeface="Arial" charset="0"/>
                <a:cs typeface="Arial" charset="0"/>
              </a:rPr>
              <a:t>Corpus design</a:t>
            </a:r>
          </a:p>
        </p:txBody>
      </p:sp>
      <p:pic>
        <p:nvPicPr>
          <p:cNvPr id="10" name="Picture 9" descr="A close up of a logo&#10;&#10;Description generated with very high confidence">
            <a:extLst>
              <a:ext uri="{FF2B5EF4-FFF2-40B4-BE49-F238E27FC236}">
                <a16:creationId xmlns:a16="http://schemas.microsoft.com/office/drawing/2014/main" id="{11079AAA-4405-4CEB-89F9-9C14263D35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696" y="476460"/>
            <a:ext cx="1047180" cy="740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8057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13</a:t>
            </a:fld>
            <a:endParaRPr lang="en-GB"/>
          </a:p>
        </p:txBody>
      </p:sp>
      <p:graphicFrame>
        <p:nvGraphicFramePr>
          <p:cNvPr id="10" name="Table 1">
            <a:extLst>
              <a:ext uri="{FF2B5EF4-FFF2-40B4-BE49-F238E27FC236}">
                <a16:creationId xmlns:a16="http://schemas.microsoft.com/office/drawing/2014/main" id="{51A2B5D7-AA51-4A42-A70A-8A478FE07BE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95229848"/>
              </p:ext>
            </p:extLst>
          </p:nvPr>
        </p:nvGraphicFramePr>
        <p:xfrm>
          <a:off x="456828" y="1412331"/>
          <a:ext cx="8228880" cy="4392935"/>
        </p:xfrm>
        <a:graphic>
          <a:graphicData uri="http://schemas.openxmlformats.org/drawingml/2006/table">
            <a:tbl>
              <a:tblPr/>
              <a:tblGrid>
                <a:gridCol w="1821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522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55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5121">
                <a:tc>
                  <a:txBody>
                    <a:bodyPr/>
                    <a:lstStyle/>
                    <a:p>
                      <a:pPr algn="l"/>
                      <a:endParaRPr lang="en-US" sz="1600" dirty="0">
                        <a:solidFill>
                          <a:srgbClr val="C000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GB" sz="1600" b="1" strike="noStrike" dirty="0">
                          <a:solidFill>
                            <a:srgbClr val="C00000"/>
                          </a:solidFill>
                          <a:latin typeface="+mn-lt"/>
                        </a:rPr>
                        <a:t>Spoken BNC1994</a:t>
                      </a:r>
                      <a:endParaRPr sz="1600" dirty="0">
                        <a:solidFill>
                          <a:srgbClr val="C000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GB" sz="1600" b="1" strike="noStrike" dirty="0">
                          <a:solidFill>
                            <a:srgbClr val="C00000"/>
                          </a:solidFill>
                          <a:latin typeface="+mn-lt"/>
                        </a:rPr>
                        <a:t>Spoken BNC2014</a:t>
                      </a:r>
                      <a:endParaRPr sz="1600" dirty="0">
                        <a:solidFill>
                          <a:srgbClr val="C00000"/>
                        </a:solidFill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7579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GB" sz="1600" strike="noStrike">
                          <a:solidFill>
                            <a:srgbClr val="C00000"/>
                          </a:solidFill>
                          <a:latin typeface="+mn-lt"/>
                        </a:rPr>
                        <a:t>Interaction type</a:t>
                      </a:r>
                      <a:endParaRPr sz="1600">
                        <a:solidFill>
                          <a:srgbClr val="C000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GB" sz="1600" strike="noStrike" dirty="0">
                          <a:latin typeface="+mn-lt"/>
                        </a:rPr>
                        <a:t>Demographic (40%);</a:t>
                      </a:r>
                      <a:endParaRPr sz="1600" dirty="0">
                        <a:latin typeface="+mn-lt"/>
                      </a:endParaRPr>
                    </a:p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GB" sz="1600" strike="noStrike" dirty="0">
                          <a:latin typeface="+mn-lt"/>
                        </a:rPr>
                        <a:t>Context-governed (60%)</a:t>
                      </a:r>
                      <a:endParaRPr sz="1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GB" sz="1600" strike="noStrike" dirty="0">
                          <a:latin typeface="+mn-lt"/>
                        </a:rPr>
                        <a:t>Demographic (100%)</a:t>
                      </a:r>
                      <a:endParaRPr sz="16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7579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GB" sz="1600" strike="noStrike">
                          <a:solidFill>
                            <a:srgbClr val="C00000"/>
                          </a:solidFill>
                          <a:latin typeface="+mn-lt"/>
                        </a:rPr>
                        <a:t>Who?</a:t>
                      </a:r>
                      <a:endParaRPr sz="1600">
                        <a:solidFill>
                          <a:srgbClr val="C000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GB" sz="1600" strike="noStrike" dirty="0">
                          <a:latin typeface="+mn-lt"/>
                        </a:rPr>
                        <a:t>“Carefully sampled individuals” (Leech 1993:6)</a:t>
                      </a:r>
                      <a:endParaRPr sz="1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GB" sz="1600" strike="noStrike">
                          <a:latin typeface="+mn-lt"/>
                        </a:rPr>
                        <a:t>Open call for participation;</a:t>
                      </a:r>
                      <a:endParaRPr sz="1600">
                        <a:latin typeface="+mn-lt"/>
                      </a:endParaRPr>
                    </a:p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GB" sz="1600" strike="noStrike">
                          <a:latin typeface="+mn-lt"/>
                        </a:rPr>
                        <a:t>Some targeting</a:t>
                      </a:r>
                      <a:endParaRPr sz="160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2902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GB" sz="1600" strike="noStrike">
                          <a:solidFill>
                            <a:srgbClr val="C00000"/>
                          </a:solidFill>
                          <a:latin typeface="+mn-lt"/>
                        </a:rPr>
                        <a:t>How?</a:t>
                      </a:r>
                      <a:endParaRPr sz="1600">
                        <a:solidFill>
                          <a:srgbClr val="C000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GB" sz="1600" strike="noStrike">
                          <a:latin typeface="+mn-lt"/>
                        </a:rPr>
                        <a:t>Tape recorders</a:t>
                      </a:r>
                      <a:endParaRPr sz="160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GB" sz="1600" strike="noStrike">
                          <a:latin typeface="+mn-lt"/>
                        </a:rPr>
                        <a:t>Smartphone MP3 recordings</a:t>
                      </a:r>
                      <a:endParaRPr sz="160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17579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GB" sz="1600" strike="noStrike">
                          <a:solidFill>
                            <a:srgbClr val="C00000"/>
                          </a:solidFill>
                          <a:latin typeface="+mn-lt"/>
                        </a:rPr>
                        <a:t>What?</a:t>
                      </a:r>
                      <a:endParaRPr sz="1600">
                        <a:solidFill>
                          <a:srgbClr val="C000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GB" sz="1600" strike="noStrike">
                          <a:latin typeface="+mn-lt"/>
                        </a:rPr>
                        <a:t>All interactions in a given period</a:t>
                      </a:r>
                      <a:endParaRPr sz="160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GB" sz="1600" strike="noStrike">
                          <a:latin typeface="+mn-lt"/>
                        </a:rPr>
                        <a:t>Conversations; some task-based interactions.</a:t>
                      </a:r>
                      <a:endParaRPr sz="160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17579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GB" sz="1600" strike="noStrike">
                          <a:solidFill>
                            <a:srgbClr val="C00000"/>
                          </a:solidFill>
                          <a:latin typeface="+mn-lt"/>
                        </a:rPr>
                        <a:t>When?</a:t>
                      </a:r>
                      <a:endParaRPr sz="1600">
                        <a:solidFill>
                          <a:srgbClr val="C000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GB" sz="1600" strike="noStrike">
                          <a:latin typeface="+mn-lt"/>
                        </a:rPr>
                        <a:t>Continuously over a 2-7 day period</a:t>
                      </a:r>
                      <a:endParaRPr sz="160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600" strike="noStrike">
                          <a:latin typeface="+mn-lt"/>
                        </a:rPr>
                        <a:t>As determined by participant</a:t>
                      </a:r>
                      <a:endParaRPr sz="160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17579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GB" sz="1600" strike="noStrike">
                          <a:solidFill>
                            <a:srgbClr val="C00000"/>
                          </a:solidFill>
                          <a:latin typeface="+mn-lt"/>
                        </a:rPr>
                        <a:t>How many speakers?</a:t>
                      </a:r>
                      <a:endParaRPr sz="1600">
                        <a:solidFill>
                          <a:srgbClr val="C000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GB" sz="1600" strike="noStrike" dirty="0">
                          <a:latin typeface="+mn-lt"/>
                        </a:rPr>
                        <a:t>124 adults making recordings</a:t>
                      </a:r>
                    </a:p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GB" sz="1600" strike="noStrike" dirty="0">
                          <a:latin typeface="+mn-lt"/>
                        </a:rPr>
                        <a:t>Over 1000 speakers</a:t>
                      </a:r>
                      <a:endParaRPr sz="1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GB" sz="1600" strike="noStrike" dirty="0">
                          <a:latin typeface="+mn-lt"/>
                        </a:rPr>
                        <a:t>700 unique speakers</a:t>
                      </a:r>
                      <a:endParaRPr sz="16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57017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GB" sz="1600" strike="noStrike" dirty="0">
                          <a:solidFill>
                            <a:srgbClr val="C00000"/>
                          </a:solidFill>
                          <a:latin typeface="+mn-lt"/>
                        </a:rPr>
                        <a:t>Total data</a:t>
                      </a:r>
                      <a:endParaRPr sz="1600" dirty="0">
                        <a:solidFill>
                          <a:srgbClr val="C000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GB" sz="1600" strike="noStrike" dirty="0">
                          <a:latin typeface="+mn-lt"/>
                        </a:rPr>
                        <a:t>~10m words</a:t>
                      </a:r>
                      <a:endParaRPr sz="1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GB" sz="1600" strike="noStrike" dirty="0">
                          <a:latin typeface="+mn-lt"/>
                        </a:rPr>
                        <a:t>11+m</a:t>
                      </a:r>
                      <a:endParaRPr sz="16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7C7E20F2-018B-4E8E-94B1-3003D136C1E5}"/>
              </a:ext>
            </a:extLst>
          </p:cNvPr>
          <p:cNvSpPr txBox="1">
            <a:spLocks/>
          </p:cNvSpPr>
          <p:nvPr/>
        </p:nvSpPr>
        <p:spPr>
          <a:xfrm>
            <a:off x="1357876" y="476460"/>
            <a:ext cx="2855984" cy="604367"/>
          </a:xfrm>
          <a:prstGeom prst="roundRect">
            <a:avLst/>
          </a:prstGeom>
          <a:solidFill>
            <a:srgbClr val="F5FE82"/>
          </a:solidFill>
          <a:ln>
            <a:noFill/>
            <a:prstDash val="dash"/>
          </a:ln>
          <a:effectLst>
            <a:softEdge rad="31750"/>
          </a:effectLst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3600" dirty="0">
                <a:ea typeface="Arial" charset="0"/>
                <a:cs typeface="Arial" charset="0"/>
              </a:rPr>
              <a:t>Corpus design</a:t>
            </a:r>
          </a:p>
        </p:txBody>
      </p:sp>
      <p:pic>
        <p:nvPicPr>
          <p:cNvPr id="11" name="Picture 10" descr="A close up of a logo&#10;&#10;Description generated with very high confidence">
            <a:extLst>
              <a:ext uri="{FF2B5EF4-FFF2-40B4-BE49-F238E27FC236}">
                <a16:creationId xmlns:a16="http://schemas.microsoft.com/office/drawing/2014/main" id="{E312AA07-C18D-4B5E-9644-A083E9377A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696" y="476460"/>
            <a:ext cx="1047180" cy="740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9317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14</a:t>
            </a:fld>
            <a:endParaRPr lang="en-GB"/>
          </a:p>
        </p:txBody>
      </p:sp>
      <p:graphicFrame>
        <p:nvGraphicFramePr>
          <p:cNvPr id="8" name="Table 2">
            <a:extLst>
              <a:ext uri="{FF2B5EF4-FFF2-40B4-BE49-F238E27FC236}">
                <a16:creationId xmlns:a16="http://schemas.microsoft.com/office/drawing/2014/main" id="{D8508742-C0D8-44E2-9220-B25A1E075E6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35995239"/>
              </p:ext>
            </p:extLst>
          </p:nvPr>
        </p:nvGraphicFramePr>
        <p:xfrm>
          <a:off x="689262" y="1580234"/>
          <a:ext cx="7492212" cy="4365608"/>
        </p:xfrm>
        <a:graphic>
          <a:graphicData uri="http://schemas.openxmlformats.org/drawingml/2006/table">
            <a:tbl>
              <a:tblPr/>
              <a:tblGrid>
                <a:gridCol w="11663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967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291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42248">
                <a:tc>
                  <a:txBody>
                    <a:bodyPr/>
                    <a:lstStyle/>
                    <a:p>
                      <a:endParaRPr lang="en-US" sz="14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b="1" strike="noStrike" dirty="0">
                          <a:solidFill>
                            <a:srgbClr val="C00000"/>
                          </a:solidFill>
                          <a:latin typeface="+mn-lt"/>
                          <a:cs typeface="Arial" panose="020B0604020202020204" pitchFamily="34" charset="0"/>
                        </a:rPr>
                        <a:t>Spoken BNC1994</a:t>
                      </a:r>
                      <a:endParaRPr sz="1400" b="1" dirty="0">
                        <a:solidFill>
                          <a:srgbClr val="C00000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b="1" strike="noStrike" dirty="0">
                          <a:solidFill>
                            <a:srgbClr val="C00000"/>
                          </a:solidFill>
                          <a:latin typeface="+mn-lt"/>
                          <a:cs typeface="Arial" panose="020B0604020202020204" pitchFamily="34" charset="0"/>
                        </a:rPr>
                        <a:t>Spoken BNC2014</a:t>
                      </a:r>
                      <a:endParaRPr sz="1400" b="1" dirty="0">
                        <a:solidFill>
                          <a:srgbClr val="C00000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9950">
                <a:tc>
                  <a:txBody>
                    <a:bodyPr/>
                    <a:lstStyle/>
                    <a:p>
                      <a:r>
                        <a:rPr lang="en-GB" sz="1400" strike="noStrike">
                          <a:solidFill>
                            <a:srgbClr val="C00000"/>
                          </a:solidFill>
                          <a:latin typeface="+mn-lt"/>
                          <a:cs typeface="Arial" panose="020B0604020202020204" pitchFamily="34" charset="0"/>
                        </a:rPr>
                        <a:t>Speaker</a:t>
                      </a:r>
                      <a:endParaRPr sz="1400">
                        <a:solidFill>
                          <a:srgbClr val="C00000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strike="noStrike" dirty="0">
                          <a:latin typeface="+mn-lt"/>
                          <a:cs typeface="Arial" panose="020B0604020202020204" pitchFamily="34" charset="0"/>
                        </a:rPr>
                        <a:t>Age</a:t>
                      </a:r>
                      <a:endParaRPr sz="1400" dirty="0">
                        <a:latin typeface="+mn-lt"/>
                        <a:cs typeface="Arial" panose="020B0604020202020204" pitchFamily="34" charset="0"/>
                      </a:endParaRPr>
                    </a:p>
                    <a:p>
                      <a:r>
                        <a:rPr lang="en-GB" sz="1400" strike="noStrike" dirty="0">
                          <a:latin typeface="+mn-lt"/>
                          <a:cs typeface="Arial" panose="020B0604020202020204" pitchFamily="34" charset="0"/>
                        </a:rPr>
                        <a:t>Gender</a:t>
                      </a:r>
                      <a:endParaRPr sz="1400" dirty="0">
                        <a:latin typeface="+mn-lt"/>
                        <a:cs typeface="Arial" panose="020B0604020202020204" pitchFamily="34" charset="0"/>
                      </a:endParaRPr>
                    </a:p>
                    <a:p>
                      <a:r>
                        <a:rPr lang="en-GB" sz="1400" strike="noStrike" dirty="0">
                          <a:latin typeface="+mn-lt"/>
                          <a:cs typeface="Arial" panose="020B0604020202020204" pitchFamily="34" charset="0"/>
                        </a:rPr>
                        <a:t>Education</a:t>
                      </a:r>
                      <a:endParaRPr sz="1400" dirty="0">
                        <a:latin typeface="+mn-lt"/>
                        <a:cs typeface="Arial" panose="020B0604020202020204" pitchFamily="34" charset="0"/>
                      </a:endParaRPr>
                    </a:p>
                    <a:p>
                      <a:r>
                        <a:rPr lang="en-GB" sz="1400" strike="noStrike" dirty="0">
                          <a:latin typeface="+mn-lt"/>
                          <a:cs typeface="Arial" panose="020B0604020202020204" pitchFamily="34" charset="0"/>
                        </a:rPr>
                        <a:t>Occupation</a:t>
                      </a:r>
                      <a:endParaRPr sz="1400" dirty="0">
                        <a:latin typeface="+mn-lt"/>
                        <a:cs typeface="Arial" panose="020B0604020202020204" pitchFamily="34" charset="0"/>
                      </a:endParaRPr>
                    </a:p>
                    <a:p>
                      <a:r>
                        <a:rPr lang="en-GB" sz="1400" strike="noStrike" dirty="0">
                          <a:latin typeface="+mn-lt"/>
                          <a:cs typeface="Arial" panose="020B0604020202020204" pitchFamily="34" charset="0"/>
                        </a:rPr>
                        <a:t>Accent/dialect</a:t>
                      </a:r>
                      <a:endParaRPr sz="1400" dirty="0">
                        <a:latin typeface="+mn-lt"/>
                        <a:cs typeface="Arial" panose="020B0604020202020204" pitchFamily="34" charset="0"/>
                      </a:endParaRPr>
                    </a:p>
                    <a:p>
                      <a:r>
                        <a:rPr lang="en-GB" sz="1400" strike="noStrike" dirty="0">
                          <a:latin typeface="+mn-lt"/>
                          <a:cs typeface="Arial" panose="020B0604020202020204" pitchFamily="34" charset="0"/>
                        </a:rPr>
                        <a:t>Socio-economic category</a:t>
                      </a:r>
                      <a:endParaRPr sz="14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strike="noStrike" dirty="0">
                          <a:latin typeface="+mn-lt"/>
                          <a:cs typeface="Arial" panose="020B0604020202020204" pitchFamily="34" charset="0"/>
                        </a:rPr>
                        <a:t>Age</a:t>
                      </a:r>
                      <a:endParaRPr sz="1400" dirty="0">
                        <a:latin typeface="+mn-lt"/>
                        <a:cs typeface="Arial" panose="020B0604020202020204" pitchFamily="34" charset="0"/>
                      </a:endParaRPr>
                    </a:p>
                    <a:p>
                      <a:r>
                        <a:rPr lang="en-GB" sz="1400" strike="noStrike" dirty="0">
                          <a:latin typeface="+mn-lt"/>
                          <a:cs typeface="Arial" panose="020B0604020202020204" pitchFamily="34" charset="0"/>
                        </a:rPr>
                        <a:t>Gender</a:t>
                      </a:r>
                      <a:endParaRPr sz="1400" dirty="0">
                        <a:latin typeface="+mn-lt"/>
                        <a:cs typeface="Arial" panose="020B0604020202020204" pitchFamily="34" charset="0"/>
                      </a:endParaRPr>
                    </a:p>
                    <a:p>
                      <a:r>
                        <a:rPr lang="en-GB" sz="1400" strike="noStrike" dirty="0">
                          <a:latin typeface="+mn-lt"/>
                          <a:cs typeface="Arial" panose="020B0604020202020204" pitchFamily="34" charset="0"/>
                        </a:rPr>
                        <a:t>Education</a:t>
                      </a:r>
                      <a:endParaRPr sz="1400" dirty="0">
                        <a:latin typeface="+mn-lt"/>
                        <a:cs typeface="Arial" panose="020B0604020202020204" pitchFamily="34" charset="0"/>
                      </a:endParaRPr>
                    </a:p>
                    <a:p>
                      <a:r>
                        <a:rPr lang="en-GB" sz="1400" strike="noStrike" dirty="0">
                          <a:latin typeface="+mn-lt"/>
                          <a:cs typeface="Arial" panose="020B0604020202020204" pitchFamily="34" charset="0"/>
                        </a:rPr>
                        <a:t>Occupation</a:t>
                      </a:r>
                      <a:endParaRPr sz="1400" dirty="0">
                        <a:latin typeface="+mn-lt"/>
                        <a:cs typeface="Arial" panose="020B0604020202020204" pitchFamily="34" charset="0"/>
                      </a:endParaRPr>
                    </a:p>
                    <a:p>
                      <a:r>
                        <a:rPr lang="en-GB" sz="1400" strike="noStrike" dirty="0">
                          <a:latin typeface="+mn-lt"/>
                          <a:cs typeface="Arial" panose="020B0604020202020204" pitchFamily="34" charset="0"/>
                        </a:rPr>
                        <a:t>Accent/dialect</a:t>
                      </a:r>
                      <a:endParaRPr sz="1400" dirty="0">
                        <a:latin typeface="+mn-lt"/>
                        <a:cs typeface="Arial" panose="020B0604020202020204" pitchFamily="34" charset="0"/>
                      </a:endParaRPr>
                    </a:p>
                    <a:p>
                      <a:r>
                        <a:rPr lang="en-GB" sz="1400" strike="noStrike" dirty="0">
                          <a:latin typeface="+mn-lt"/>
                          <a:cs typeface="Arial" panose="020B0604020202020204" pitchFamily="34" charset="0"/>
                        </a:rPr>
                        <a:t>Birthplace</a:t>
                      </a:r>
                      <a:endParaRPr sz="1400" dirty="0">
                        <a:latin typeface="+mn-lt"/>
                        <a:cs typeface="Arial" panose="020B0604020202020204" pitchFamily="34" charset="0"/>
                      </a:endParaRPr>
                    </a:p>
                    <a:p>
                      <a:r>
                        <a:rPr lang="en-GB" sz="1400" strike="noStrike" dirty="0">
                          <a:latin typeface="+mn-lt"/>
                          <a:cs typeface="Arial" panose="020B0604020202020204" pitchFamily="34" charset="0"/>
                        </a:rPr>
                        <a:t>Linguistic origin</a:t>
                      </a:r>
                      <a:endParaRPr sz="1400" dirty="0">
                        <a:latin typeface="+mn-lt"/>
                        <a:cs typeface="Arial" panose="020B0604020202020204" pitchFamily="34" charset="0"/>
                      </a:endParaRPr>
                    </a:p>
                    <a:p>
                      <a:r>
                        <a:rPr lang="en-GB" sz="1400" strike="noStrike" dirty="0">
                          <a:latin typeface="+mn-lt"/>
                          <a:cs typeface="Arial" panose="020B0604020202020204" pitchFamily="34" charset="0"/>
                        </a:rPr>
                        <a:t>Where do you currently live?</a:t>
                      </a:r>
                      <a:endParaRPr sz="1400" dirty="0">
                        <a:latin typeface="+mn-lt"/>
                        <a:cs typeface="Arial" panose="020B0604020202020204" pitchFamily="34" charset="0"/>
                      </a:endParaRPr>
                    </a:p>
                    <a:p>
                      <a:r>
                        <a:rPr lang="en-GB" sz="1400" strike="noStrike" dirty="0">
                          <a:latin typeface="+mn-lt"/>
                          <a:cs typeface="Arial" panose="020B0604020202020204" pitchFamily="34" charset="0"/>
                        </a:rPr>
                        <a:t>How long have you lived there?</a:t>
                      </a:r>
                      <a:endParaRPr sz="1400" dirty="0">
                        <a:latin typeface="+mn-lt"/>
                        <a:cs typeface="Arial" panose="020B0604020202020204" pitchFamily="34" charset="0"/>
                      </a:endParaRPr>
                    </a:p>
                    <a:p>
                      <a:r>
                        <a:rPr lang="en-GB" sz="1400" strike="noStrike" dirty="0">
                          <a:latin typeface="+mn-lt"/>
                          <a:cs typeface="Arial" panose="020B0604020202020204" pitchFamily="34" charset="0"/>
                        </a:rPr>
                        <a:t>Nationality</a:t>
                      </a:r>
                      <a:endParaRPr sz="1400" dirty="0">
                        <a:latin typeface="+mn-lt"/>
                        <a:cs typeface="Arial" panose="020B0604020202020204" pitchFamily="34" charset="0"/>
                      </a:endParaRPr>
                    </a:p>
                    <a:p>
                      <a:r>
                        <a:rPr lang="en-GB" sz="1400" strike="noStrike" dirty="0">
                          <a:latin typeface="+mn-lt"/>
                          <a:cs typeface="Arial" panose="020B0604020202020204" pitchFamily="34" charset="0"/>
                        </a:rPr>
                        <a:t>Do you speak other languages?</a:t>
                      </a:r>
                      <a:endParaRPr sz="14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95413">
                <a:tc>
                  <a:txBody>
                    <a:bodyPr/>
                    <a:lstStyle/>
                    <a:p>
                      <a:r>
                        <a:rPr lang="en-GB" sz="1400" strike="noStrike" dirty="0">
                          <a:solidFill>
                            <a:srgbClr val="C00000"/>
                          </a:solidFill>
                          <a:latin typeface="+mn-lt"/>
                          <a:cs typeface="Arial" panose="020B0604020202020204" pitchFamily="34" charset="0"/>
                        </a:rPr>
                        <a:t>Recording</a:t>
                      </a:r>
                      <a:endParaRPr sz="1400" dirty="0">
                        <a:solidFill>
                          <a:srgbClr val="C00000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strike="noStrike" dirty="0">
                          <a:latin typeface="+mn-lt"/>
                          <a:cs typeface="Arial" panose="020B0604020202020204" pitchFamily="34" charset="0"/>
                        </a:rPr>
                        <a:t>Title</a:t>
                      </a:r>
                      <a:endParaRPr sz="1400" dirty="0">
                        <a:latin typeface="+mn-lt"/>
                        <a:cs typeface="Arial" panose="020B0604020202020204" pitchFamily="34" charset="0"/>
                      </a:endParaRPr>
                    </a:p>
                    <a:p>
                      <a:r>
                        <a:rPr lang="en-GB" sz="1400" strike="noStrike" dirty="0">
                          <a:latin typeface="+mn-lt"/>
                          <a:cs typeface="Arial" panose="020B0604020202020204" pitchFamily="34" charset="0"/>
                        </a:rPr>
                        <a:t>Date</a:t>
                      </a:r>
                    </a:p>
                    <a:p>
                      <a:r>
                        <a:rPr lang="en-GB" sz="1400" strike="noStrike" dirty="0">
                          <a:latin typeface="+mn-lt"/>
                          <a:cs typeface="Arial" panose="020B0604020202020204" pitchFamily="34" charset="0"/>
                        </a:rPr>
                        <a:t>Recording location</a:t>
                      </a:r>
                      <a:endParaRPr sz="14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strike="noStrike" dirty="0">
                          <a:latin typeface="+mn-lt"/>
                          <a:cs typeface="Arial" panose="020B0604020202020204" pitchFamily="34" charset="0"/>
                        </a:rPr>
                        <a:t>Title</a:t>
                      </a:r>
                      <a:endParaRPr sz="1400" dirty="0">
                        <a:latin typeface="+mn-lt"/>
                        <a:cs typeface="Arial" panose="020B0604020202020204" pitchFamily="34" charset="0"/>
                      </a:endParaRPr>
                    </a:p>
                    <a:p>
                      <a:r>
                        <a:rPr lang="en-GB" sz="1400" strike="noStrike" dirty="0">
                          <a:latin typeface="+mn-lt"/>
                          <a:cs typeface="Arial" panose="020B0604020202020204" pitchFamily="34" charset="0"/>
                        </a:rPr>
                        <a:t>Date</a:t>
                      </a:r>
                      <a:endParaRPr sz="1400" dirty="0">
                        <a:latin typeface="+mn-lt"/>
                        <a:cs typeface="Arial" panose="020B0604020202020204" pitchFamily="34" charset="0"/>
                      </a:endParaRPr>
                    </a:p>
                    <a:p>
                      <a:r>
                        <a:rPr lang="en-GB" sz="1400" strike="noStrike" dirty="0">
                          <a:latin typeface="+mn-lt"/>
                          <a:cs typeface="Arial" panose="020B0604020202020204" pitchFamily="34" charset="0"/>
                        </a:rPr>
                        <a:t>File name</a:t>
                      </a:r>
                      <a:endParaRPr sz="1400" dirty="0">
                        <a:latin typeface="+mn-lt"/>
                        <a:cs typeface="Arial" panose="020B0604020202020204" pitchFamily="34" charset="0"/>
                      </a:endParaRPr>
                    </a:p>
                    <a:p>
                      <a:r>
                        <a:rPr lang="en-GB" sz="1400" strike="noStrike" dirty="0">
                          <a:latin typeface="+mn-lt"/>
                          <a:cs typeface="Arial" panose="020B0604020202020204" pitchFamily="34" charset="0"/>
                        </a:rPr>
                        <a:t>Recording length</a:t>
                      </a:r>
                      <a:endParaRPr sz="1400" dirty="0">
                        <a:latin typeface="+mn-lt"/>
                        <a:cs typeface="Arial" panose="020B0604020202020204" pitchFamily="34" charset="0"/>
                      </a:endParaRPr>
                    </a:p>
                    <a:p>
                      <a:r>
                        <a:rPr lang="en-GB" sz="1400" strike="noStrike" dirty="0">
                          <a:latin typeface="+mn-lt"/>
                          <a:cs typeface="Arial" panose="020B0604020202020204" pitchFamily="34" charset="0"/>
                        </a:rPr>
                        <a:t>Recording location</a:t>
                      </a:r>
                      <a:endParaRPr sz="1400" dirty="0">
                        <a:latin typeface="+mn-lt"/>
                        <a:cs typeface="Arial" panose="020B0604020202020204" pitchFamily="34" charset="0"/>
                      </a:endParaRPr>
                    </a:p>
                    <a:p>
                      <a:r>
                        <a:rPr lang="en-GB" sz="1400" strike="noStrike" dirty="0">
                          <a:latin typeface="+mn-lt"/>
                          <a:cs typeface="Arial" panose="020B0604020202020204" pitchFamily="34" charset="0"/>
                        </a:rPr>
                        <a:t>Speaker relationship</a:t>
                      </a:r>
                      <a:endParaRPr sz="1400" dirty="0">
                        <a:latin typeface="+mn-lt"/>
                        <a:cs typeface="Arial" panose="020B0604020202020204" pitchFamily="34" charset="0"/>
                      </a:endParaRPr>
                    </a:p>
                    <a:p>
                      <a:r>
                        <a:rPr lang="en-GB" sz="1400" strike="noStrike" dirty="0">
                          <a:latin typeface="+mn-lt"/>
                          <a:cs typeface="Arial" panose="020B0604020202020204" pitchFamily="34" charset="0"/>
                        </a:rPr>
                        <a:t>Topics covered</a:t>
                      </a:r>
                      <a:endParaRPr sz="14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" name="Text Placeholder 1">
            <a:extLst>
              <a:ext uri="{FF2B5EF4-FFF2-40B4-BE49-F238E27FC236}">
                <a16:creationId xmlns:a16="http://schemas.microsoft.com/office/drawing/2014/main" id="{AAAEACA8-7CF9-4EA8-A82B-D9F6E3565689}"/>
              </a:ext>
            </a:extLst>
          </p:cNvPr>
          <p:cNvSpPr txBox="1">
            <a:spLocks/>
          </p:cNvSpPr>
          <p:nvPr/>
        </p:nvSpPr>
        <p:spPr>
          <a:xfrm>
            <a:off x="1357876" y="476460"/>
            <a:ext cx="2855984" cy="604367"/>
          </a:xfrm>
          <a:prstGeom prst="roundRect">
            <a:avLst/>
          </a:prstGeom>
          <a:solidFill>
            <a:srgbClr val="F5FE82"/>
          </a:solidFill>
          <a:ln>
            <a:noFill/>
            <a:prstDash val="dash"/>
          </a:ln>
          <a:effectLst>
            <a:softEdge rad="31750"/>
          </a:effectLst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3600" dirty="0">
                <a:ea typeface="Arial" charset="0"/>
                <a:cs typeface="Arial" charset="0"/>
              </a:rPr>
              <a:t>Corpus design</a:t>
            </a:r>
          </a:p>
        </p:txBody>
      </p:sp>
      <p:pic>
        <p:nvPicPr>
          <p:cNvPr id="11" name="Picture 10" descr="A close up of a logo&#10;&#10;Description generated with very high confidence">
            <a:extLst>
              <a:ext uri="{FF2B5EF4-FFF2-40B4-BE49-F238E27FC236}">
                <a16:creationId xmlns:a16="http://schemas.microsoft.com/office/drawing/2014/main" id="{FFFE7EF9-9DA5-40D3-8B6E-93AB5AC506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696" y="476460"/>
            <a:ext cx="1047180" cy="740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2573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15</a:t>
            </a:fld>
            <a:endParaRPr lang="en-GB"/>
          </a:p>
        </p:txBody>
      </p:sp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D87057FB-A68B-402A-99E3-C5038EBCED1A}"/>
              </a:ext>
            </a:extLst>
          </p:cNvPr>
          <p:cNvSpPr txBox="1">
            <a:spLocks/>
          </p:cNvSpPr>
          <p:nvPr/>
        </p:nvSpPr>
        <p:spPr>
          <a:xfrm>
            <a:off x="463096" y="1524001"/>
            <a:ext cx="8052254" cy="4906736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dirty="0"/>
              <a:t>How can we recruit &amp; motivate participants?</a:t>
            </a:r>
          </a:p>
          <a:p>
            <a:r>
              <a:rPr lang="en-GB" sz="2000" dirty="0">
                <a:solidFill>
                  <a:srgbClr val="FF0000"/>
                </a:solidFill>
              </a:rPr>
              <a:t>Money!</a:t>
            </a:r>
          </a:p>
          <a:p>
            <a:r>
              <a:rPr lang="en-GB" sz="2000" dirty="0"/>
              <a:t>How can we gather </a:t>
            </a:r>
            <a:r>
              <a:rPr lang="en-GB" sz="2000" b="1" dirty="0"/>
              <a:t>good quality</a:t>
            </a:r>
            <a:r>
              <a:rPr lang="en-GB" sz="2000" dirty="0"/>
              <a:t> recordings?</a:t>
            </a:r>
          </a:p>
          <a:p>
            <a:r>
              <a:rPr lang="en-GB" sz="2000" dirty="0">
                <a:solidFill>
                  <a:srgbClr val="FF0000"/>
                </a:solidFill>
              </a:rPr>
              <a:t>Smartphones!</a:t>
            </a:r>
          </a:p>
          <a:p>
            <a:r>
              <a:rPr lang="en-GB" sz="2000" dirty="0"/>
              <a:t>How can we gather </a:t>
            </a:r>
            <a:r>
              <a:rPr lang="en-GB" sz="2000" b="1" dirty="0"/>
              <a:t>good quality</a:t>
            </a:r>
            <a:r>
              <a:rPr lang="en-GB" sz="2000" dirty="0"/>
              <a:t> metadata?</a:t>
            </a:r>
          </a:p>
          <a:p>
            <a:r>
              <a:rPr lang="en-GB" sz="2000" dirty="0">
                <a:solidFill>
                  <a:srgbClr val="FF0000"/>
                </a:solidFill>
              </a:rPr>
              <a:t>Condition of payment; careful data management</a:t>
            </a:r>
          </a:p>
          <a:p>
            <a:pPr marL="342900" indent="-3429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GB" sz="2000" dirty="0">
              <a:ea typeface="Arial" charset="0"/>
              <a:cs typeface="Arial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GB" sz="2000" dirty="0">
              <a:latin typeface="Arial" charset="0"/>
              <a:ea typeface="Arial" charset="0"/>
              <a:cs typeface="Arial" charset="0"/>
            </a:endParaRPr>
          </a:p>
          <a:p>
            <a:endParaRPr lang="en-US" sz="11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9" name="Text Placeholder 1">
            <a:extLst>
              <a:ext uri="{FF2B5EF4-FFF2-40B4-BE49-F238E27FC236}">
                <a16:creationId xmlns:a16="http://schemas.microsoft.com/office/drawing/2014/main" id="{E181C856-82B1-49C0-B9DE-1FE4B31AA6C5}"/>
              </a:ext>
            </a:extLst>
          </p:cNvPr>
          <p:cNvSpPr txBox="1">
            <a:spLocks/>
          </p:cNvSpPr>
          <p:nvPr/>
        </p:nvSpPr>
        <p:spPr>
          <a:xfrm>
            <a:off x="1357875" y="476460"/>
            <a:ext cx="3021619" cy="604367"/>
          </a:xfrm>
          <a:prstGeom prst="roundRect">
            <a:avLst/>
          </a:prstGeom>
          <a:solidFill>
            <a:srgbClr val="FFD5FF"/>
          </a:solidFill>
          <a:ln>
            <a:noFill/>
            <a:prstDash val="dash"/>
          </a:ln>
          <a:effectLst>
            <a:softEdge rad="31750"/>
          </a:effectLst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3600" dirty="0">
                <a:ea typeface="Arial" charset="0"/>
                <a:cs typeface="Arial" charset="0"/>
              </a:rPr>
              <a:t>Data collection</a:t>
            </a:r>
          </a:p>
        </p:txBody>
      </p:sp>
      <p:pic>
        <p:nvPicPr>
          <p:cNvPr id="7" name="Picture 16" descr="Image result for smartphone clipart">
            <a:extLst>
              <a:ext uri="{FF2B5EF4-FFF2-40B4-BE49-F238E27FC236}">
                <a16:creationId xmlns:a16="http://schemas.microsoft.com/office/drawing/2014/main" id="{77B11B1A-9AB7-41BD-87CD-6B476FEF57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096" y="508134"/>
            <a:ext cx="756918" cy="541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https://mockuphone.com/static/images/devices/apple-iphone6plus-spacegrey-portrait.png">
            <a:extLst>
              <a:ext uri="{FF2B5EF4-FFF2-40B4-BE49-F238E27FC236}">
                <a16:creationId xmlns:a16="http://schemas.microsoft.com/office/drawing/2014/main" id="{A6EE9915-D94B-4A6B-A21A-ED4BA8CD541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80" t="4971" r="26944" b="4769"/>
          <a:stretch/>
        </p:blipFill>
        <p:spPr bwMode="auto">
          <a:xfrm>
            <a:off x="5724128" y="1412777"/>
            <a:ext cx="2688283" cy="4824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>
            <a:extLst>
              <a:ext uri="{FF2B5EF4-FFF2-40B4-BE49-F238E27FC236}">
                <a16:creationId xmlns:a16="http://schemas.microsoft.com/office/drawing/2014/main" id="{A9E7EB49-C5CA-47F2-A329-89F8C7A201C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164"/>
          <a:stretch/>
        </p:blipFill>
        <p:spPr bwMode="auto">
          <a:xfrm>
            <a:off x="6006033" y="2149996"/>
            <a:ext cx="2167576" cy="345638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43573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16</a:t>
            </a:fld>
            <a:endParaRPr lang="en-GB"/>
          </a:p>
        </p:txBody>
      </p:sp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D87057FB-A68B-402A-99E3-C5038EBCED1A}"/>
              </a:ext>
            </a:extLst>
          </p:cNvPr>
          <p:cNvSpPr txBox="1">
            <a:spLocks/>
          </p:cNvSpPr>
          <p:nvPr/>
        </p:nvSpPr>
        <p:spPr>
          <a:xfrm>
            <a:off x="463096" y="1524001"/>
            <a:ext cx="8052254" cy="4906736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dirty="0"/>
              <a:t>Accent/dialect -&gt; region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GB" sz="2000" dirty="0">
              <a:ea typeface="Arial" charset="0"/>
              <a:cs typeface="Arial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GB" sz="2000" dirty="0">
              <a:latin typeface="Arial" charset="0"/>
              <a:ea typeface="Arial" charset="0"/>
              <a:cs typeface="Arial" charset="0"/>
            </a:endParaRPr>
          </a:p>
          <a:p>
            <a:endParaRPr lang="en-US" sz="11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9" name="Text Placeholder 1">
            <a:extLst>
              <a:ext uri="{FF2B5EF4-FFF2-40B4-BE49-F238E27FC236}">
                <a16:creationId xmlns:a16="http://schemas.microsoft.com/office/drawing/2014/main" id="{E181C856-82B1-49C0-B9DE-1FE4B31AA6C5}"/>
              </a:ext>
            </a:extLst>
          </p:cNvPr>
          <p:cNvSpPr txBox="1">
            <a:spLocks/>
          </p:cNvSpPr>
          <p:nvPr/>
        </p:nvSpPr>
        <p:spPr>
          <a:xfrm>
            <a:off x="1357875" y="476460"/>
            <a:ext cx="3268267" cy="604367"/>
          </a:xfrm>
          <a:prstGeom prst="roundRect">
            <a:avLst/>
          </a:prstGeom>
          <a:solidFill>
            <a:srgbClr val="FFD5FF"/>
          </a:solidFill>
          <a:ln>
            <a:noFill/>
            <a:prstDash val="dash"/>
          </a:ln>
          <a:effectLst>
            <a:softEdge rad="31750"/>
          </a:effectLst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3600" dirty="0">
                <a:ea typeface="Arial" charset="0"/>
                <a:cs typeface="Arial" charset="0"/>
              </a:rPr>
              <a:t>Metadata issues</a:t>
            </a:r>
          </a:p>
        </p:txBody>
      </p:sp>
      <p:pic>
        <p:nvPicPr>
          <p:cNvPr id="7" name="Picture 16" descr="Image result for smartphone clipart">
            <a:extLst>
              <a:ext uri="{FF2B5EF4-FFF2-40B4-BE49-F238E27FC236}">
                <a16:creationId xmlns:a16="http://schemas.microsoft.com/office/drawing/2014/main" id="{77B11B1A-9AB7-41BD-87CD-6B476FEF57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096" y="508134"/>
            <a:ext cx="756918" cy="541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http://www.essentialtravelguide.com/wp-content/uploads/2011/02/UK-Regional-Map.jpg">
            <a:extLst>
              <a:ext uri="{FF2B5EF4-FFF2-40B4-BE49-F238E27FC236}">
                <a16:creationId xmlns:a16="http://schemas.microsoft.com/office/drawing/2014/main" id="{9106217B-93D9-4E05-BB66-99ACC83517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9294" y="2231855"/>
            <a:ext cx="3459857" cy="3491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965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17</a:t>
            </a:fld>
            <a:endParaRPr lang="en-GB"/>
          </a:p>
        </p:txBody>
      </p:sp>
      <p:sp>
        <p:nvSpPr>
          <p:cNvPr id="9" name="Text Placeholder 1">
            <a:extLst>
              <a:ext uri="{FF2B5EF4-FFF2-40B4-BE49-F238E27FC236}">
                <a16:creationId xmlns:a16="http://schemas.microsoft.com/office/drawing/2014/main" id="{E181C856-82B1-49C0-B9DE-1FE4B31AA6C5}"/>
              </a:ext>
            </a:extLst>
          </p:cNvPr>
          <p:cNvSpPr txBox="1">
            <a:spLocks/>
          </p:cNvSpPr>
          <p:nvPr/>
        </p:nvSpPr>
        <p:spPr>
          <a:xfrm>
            <a:off x="1357875" y="476460"/>
            <a:ext cx="4757175" cy="604367"/>
          </a:xfrm>
          <a:prstGeom prst="roundRect">
            <a:avLst/>
          </a:prstGeom>
          <a:solidFill>
            <a:srgbClr val="FFD5FF"/>
          </a:solidFill>
          <a:ln>
            <a:noFill/>
            <a:prstDash val="dash"/>
          </a:ln>
          <a:effectLst>
            <a:softEdge rad="31750"/>
          </a:effectLst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dirty="0">
                <a:ea typeface="Arial" charset="0"/>
                <a:cs typeface="Arial" charset="0"/>
              </a:rPr>
              <a:t>Dialect in the Spoken BNC2014</a:t>
            </a:r>
          </a:p>
        </p:txBody>
      </p:sp>
      <p:pic>
        <p:nvPicPr>
          <p:cNvPr id="7" name="Picture 16" descr="Image result for smartphone clipart">
            <a:extLst>
              <a:ext uri="{FF2B5EF4-FFF2-40B4-BE49-F238E27FC236}">
                <a16:creationId xmlns:a16="http://schemas.microsoft.com/office/drawing/2014/main" id="{77B11B1A-9AB7-41BD-87CD-6B476FEF57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096" y="508134"/>
            <a:ext cx="756918" cy="541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2" name="Content Placeholder 9">
            <a:extLst>
              <a:ext uri="{FF2B5EF4-FFF2-40B4-BE49-F238E27FC236}">
                <a16:creationId xmlns:a16="http://schemas.microsoft.com/office/drawing/2014/main" id="{77C0B905-E4CB-4430-A702-9975829EA8E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60632108"/>
              </p:ext>
            </p:extLst>
          </p:nvPr>
        </p:nvGraphicFramePr>
        <p:xfrm>
          <a:off x="739771" y="1768070"/>
          <a:ext cx="5676900" cy="3818200"/>
        </p:xfrm>
        <a:graphic>
          <a:graphicData uri="http://schemas.openxmlformats.org/drawingml/2006/table">
            <a:tbl>
              <a:tblPr firstRow="1" firstCol="1" bandRow="1"/>
              <a:tblGrid>
                <a:gridCol w="863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22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11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79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(1) Global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(2) Country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(3) Supra-region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(4) Region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UK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England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North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North East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Yorkshire &amp; Humberside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North West (not Merseyside)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Merseyside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Midlands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East Midlands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West Midlands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South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Eastern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South West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South East (not London)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London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Scotland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Scotland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Scotland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Wales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Wales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Wales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Northern Ireland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Northern Ireland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Northern Ireland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Non-UK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Republic of Ireland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Republic of Ireland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Republic of Ireland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Other non-UK variety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Other non-UK variety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Other non-UK variety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Unspecified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Unspecified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Unspecified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Unspecified</a:t>
                      </a:r>
                      <a:endParaRPr lang="en-GB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64712D1A-DEA2-4A34-B50A-3BF4CEBB6B3F}"/>
              </a:ext>
            </a:extLst>
          </p:cNvPr>
          <p:cNvSpPr txBox="1"/>
          <p:nvPr/>
        </p:nvSpPr>
        <p:spPr>
          <a:xfrm>
            <a:off x="6649217" y="3208230"/>
            <a:ext cx="22431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Comparable with the Spoken BNC1994 too!</a:t>
            </a:r>
          </a:p>
        </p:txBody>
      </p:sp>
    </p:spTree>
    <p:extLst>
      <p:ext uri="{BB962C8B-B14F-4D97-AF65-F5344CB8AC3E}">
        <p14:creationId xmlns:p14="http://schemas.microsoft.com/office/powerpoint/2010/main" val="3771669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18</a:t>
            </a:fld>
            <a:endParaRPr lang="en-GB"/>
          </a:p>
        </p:txBody>
      </p:sp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D87057FB-A68B-402A-99E3-C5038EBCED1A}"/>
              </a:ext>
            </a:extLst>
          </p:cNvPr>
          <p:cNvSpPr txBox="1">
            <a:spLocks/>
          </p:cNvSpPr>
          <p:nvPr/>
        </p:nvSpPr>
        <p:spPr>
          <a:xfrm>
            <a:off x="463096" y="1524001"/>
            <a:ext cx="8052254" cy="4906736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400" dirty="0">
                <a:ea typeface="Arial" charset="0"/>
                <a:cs typeface="Arial" charset="0"/>
              </a:rPr>
              <a:t>Audio recording &amp; signed consent forms received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400" dirty="0">
                <a:ea typeface="Arial" charset="0"/>
                <a:cs typeface="Arial" charset="0"/>
              </a:rPr>
              <a:t>Metadata recorded from consent forms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400" dirty="0">
                <a:ea typeface="Arial" charset="0"/>
                <a:cs typeface="Arial" charset="0"/>
              </a:rPr>
              <a:t>Audio recording assigned to transcriber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400" dirty="0">
                <a:ea typeface="Arial" charset="0"/>
                <a:cs typeface="Arial" charset="0"/>
              </a:rPr>
              <a:t>Transcript produced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400" dirty="0">
                <a:ea typeface="Arial" charset="0"/>
                <a:cs typeface="Arial" charset="0"/>
              </a:rPr>
              <a:t>Check #1: Audio checking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400" dirty="0">
                <a:ea typeface="Arial" charset="0"/>
                <a:cs typeface="Arial" charset="0"/>
              </a:rPr>
              <a:t>Check #2: Proofreading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400" dirty="0">
                <a:ea typeface="Arial" charset="0"/>
                <a:cs typeface="Arial" charset="0"/>
              </a:rPr>
              <a:t>Proofread word doc sent to Lancaster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GB" sz="2000" dirty="0">
              <a:latin typeface="Arial" charset="0"/>
              <a:ea typeface="Arial" charset="0"/>
              <a:cs typeface="Arial" charset="0"/>
            </a:endParaRPr>
          </a:p>
          <a:p>
            <a:endParaRPr lang="en-US" sz="11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9" name="Text Placeholder 1">
            <a:extLst>
              <a:ext uri="{FF2B5EF4-FFF2-40B4-BE49-F238E27FC236}">
                <a16:creationId xmlns:a16="http://schemas.microsoft.com/office/drawing/2014/main" id="{E181C856-82B1-49C0-B9DE-1FE4B31AA6C5}"/>
              </a:ext>
            </a:extLst>
          </p:cNvPr>
          <p:cNvSpPr txBox="1">
            <a:spLocks/>
          </p:cNvSpPr>
          <p:nvPr/>
        </p:nvSpPr>
        <p:spPr>
          <a:xfrm>
            <a:off x="1357876" y="476460"/>
            <a:ext cx="2666687" cy="604367"/>
          </a:xfrm>
          <a:prstGeom prst="roundRect">
            <a:avLst/>
          </a:prstGeom>
          <a:solidFill>
            <a:srgbClr val="B3FFB3"/>
          </a:solidFill>
          <a:ln>
            <a:noFill/>
            <a:prstDash val="dash"/>
          </a:ln>
          <a:effectLst>
            <a:softEdge rad="31750"/>
          </a:effectLst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3600" dirty="0">
                <a:ea typeface="Arial" charset="0"/>
                <a:cs typeface="Arial" charset="0"/>
              </a:rPr>
              <a:t>Transcription</a:t>
            </a:r>
          </a:p>
        </p:txBody>
      </p:sp>
      <p:pic>
        <p:nvPicPr>
          <p:cNvPr id="7" name="Picture 8" descr="Image result for audio clipart">
            <a:extLst>
              <a:ext uri="{FF2B5EF4-FFF2-40B4-BE49-F238E27FC236}">
                <a16:creationId xmlns:a16="http://schemas.microsoft.com/office/drawing/2014/main" id="{EAB3E4A9-242C-4EE0-BD1D-C07E4401BE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096" y="529934"/>
            <a:ext cx="635590" cy="497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1609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19</a:t>
            </a:fld>
            <a:endParaRPr lang="en-GB"/>
          </a:p>
        </p:txBody>
      </p:sp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D87057FB-A68B-402A-99E3-C5038EBCED1A}"/>
              </a:ext>
            </a:extLst>
          </p:cNvPr>
          <p:cNvSpPr txBox="1">
            <a:spLocks/>
          </p:cNvSpPr>
          <p:nvPr/>
        </p:nvSpPr>
        <p:spPr>
          <a:xfrm>
            <a:off x="463096" y="1524001"/>
            <a:ext cx="8052254" cy="4906736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Why not use exactly the same transcription scheme as the original?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GB" sz="2000" dirty="0">
              <a:ea typeface="Arial" charset="0"/>
              <a:cs typeface="Arial" charset="0"/>
            </a:endParaRPr>
          </a:p>
          <a:p>
            <a:r>
              <a:rPr lang="en-GB" sz="1800" dirty="0"/>
              <a:t>EXAMPLE</a:t>
            </a:r>
          </a:p>
          <a:p>
            <a:r>
              <a:rPr lang="en-GB" sz="1800" dirty="0"/>
              <a:t>using full stops and commas to “approximate to use in written text”, but also indicating pauses with ellipses</a:t>
            </a:r>
          </a:p>
          <a:p>
            <a:endParaRPr lang="en-GB" sz="1800" dirty="0"/>
          </a:p>
          <a:p>
            <a:r>
              <a:rPr lang="en-GB" sz="1800" dirty="0"/>
              <a:t>&lt;2&gt; I think it’s always</a:t>
            </a:r>
            <a:r>
              <a:rPr lang="en-GB" sz="1800" dirty="0">
                <a:solidFill>
                  <a:srgbClr val="FF0000"/>
                </a:solidFill>
              </a:rPr>
              <a:t>,</a:t>
            </a:r>
            <a:r>
              <a:rPr lang="en-GB" sz="1800" dirty="0"/>
              <a:t> deceptive on days like this because its</a:t>
            </a:r>
            <a:r>
              <a:rPr lang="en-GB" sz="1800" dirty="0">
                <a:solidFill>
                  <a:srgbClr val="FF0000"/>
                </a:solidFill>
              </a:rPr>
              <a:t>,</a:t>
            </a:r>
            <a:r>
              <a:rPr lang="en-GB" sz="1800" dirty="0"/>
              <a:t> overcast and [</a:t>
            </a:r>
            <a:r>
              <a:rPr lang="en-GB" sz="1800" dirty="0" err="1"/>
              <a:t>er</a:t>
            </a:r>
            <a:r>
              <a:rPr lang="en-GB" sz="1800" dirty="0"/>
              <a:t>]</a:t>
            </a:r>
          </a:p>
          <a:p>
            <a:r>
              <a:rPr lang="en-GB" sz="1800" dirty="0"/>
              <a:t>[…]</a:t>
            </a:r>
          </a:p>
          <a:p>
            <a:r>
              <a:rPr lang="en-GB" sz="1800" dirty="0"/>
              <a:t>&lt;2&gt; But</a:t>
            </a:r>
            <a:r>
              <a:rPr lang="en-GB" sz="1800" dirty="0">
                <a:solidFill>
                  <a:srgbClr val="FF0000"/>
                </a:solidFill>
              </a:rPr>
              <a:t>,</a:t>
            </a:r>
            <a:r>
              <a:rPr lang="en-GB" sz="1800" dirty="0"/>
              <a:t> but </a:t>
            </a:r>
            <a:r>
              <a:rPr lang="en-GB" sz="1800" dirty="0" err="1"/>
              <a:t>er</a:t>
            </a:r>
            <a:r>
              <a:rPr lang="en-GB" sz="1800" dirty="0">
                <a:solidFill>
                  <a:srgbClr val="FF0000"/>
                </a:solidFill>
              </a:rPr>
              <a:t>,</a:t>
            </a:r>
            <a:r>
              <a:rPr lang="en-GB" sz="1800" dirty="0"/>
              <a:t> he’s</a:t>
            </a:r>
            <a:r>
              <a:rPr lang="en-GB" sz="1800" dirty="0">
                <a:solidFill>
                  <a:srgbClr val="00B050"/>
                </a:solidFill>
              </a:rPr>
              <a:t>…</a:t>
            </a:r>
            <a:r>
              <a:rPr lang="en-GB" sz="1800" dirty="0"/>
              <a:t>just broken away from his girlfriend and [&lt;unclear&gt;]</a:t>
            </a:r>
          </a:p>
          <a:p>
            <a:r>
              <a:rPr lang="en-GB" sz="1800" dirty="0"/>
              <a:t>&lt;1&gt; [Oh has] he</a:t>
            </a:r>
            <a:r>
              <a:rPr lang="en-GB" sz="1800" dirty="0">
                <a:solidFill>
                  <a:srgbClr val="FF0000"/>
                </a:solidFill>
              </a:rPr>
              <a:t>,</a:t>
            </a:r>
            <a:r>
              <a:rPr lang="en-GB" sz="1800" dirty="0"/>
              <a:t> oh</a:t>
            </a:r>
            <a:r>
              <a:rPr lang="en-GB" sz="1800" dirty="0">
                <a:solidFill>
                  <a:srgbClr val="00B0F0"/>
                </a:solidFill>
              </a:rPr>
              <a:t>. </a:t>
            </a:r>
            <a:r>
              <a:rPr lang="en-GB" sz="1800" dirty="0"/>
              <a:t>Well he seemed happy enough when he called.</a:t>
            </a:r>
          </a:p>
          <a:p>
            <a:pPr algn="r"/>
            <a:r>
              <a:rPr lang="en-GB" sz="1800" dirty="0"/>
              <a:t>Crowdy (1994: 28)</a:t>
            </a:r>
          </a:p>
          <a:p>
            <a:endParaRPr lang="en-US" sz="1100" b="1" dirty="0">
              <a:ea typeface="Arial" charset="0"/>
              <a:cs typeface="Arial" charset="0"/>
            </a:endParaRPr>
          </a:p>
        </p:txBody>
      </p:sp>
      <p:sp>
        <p:nvSpPr>
          <p:cNvPr id="9" name="Text Placeholder 1">
            <a:extLst>
              <a:ext uri="{FF2B5EF4-FFF2-40B4-BE49-F238E27FC236}">
                <a16:creationId xmlns:a16="http://schemas.microsoft.com/office/drawing/2014/main" id="{E181C856-82B1-49C0-B9DE-1FE4B31AA6C5}"/>
              </a:ext>
            </a:extLst>
          </p:cNvPr>
          <p:cNvSpPr txBox="1">
            <a:spLocks/>
          </p:cNvSpPr>
          <p:nvPr/>
        </p:nvSpPr>
        <p:spPr>
          <a:xfrm>
            <a:off x="1357876" y="476460"/>
            <a:ext cx="2666687" cy="604367"/>
          </a:xfrm>
          <a:prstGeom prst="roundRect">
            <a:avLst/>
          </a:prstGeom>
          <a:solidFill>
            <a:srgbClr val="B3FFB3"/>
          </a:solidFill>
          <a:ln>
            <a:noFill/>
            <a:prstDash val="dash"/>
          </a:ln>
          <a:effectLst>
            <a:softEdge rad="31750"/>
          </a:effectLst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3600" dirty="0">
                <a:ea typeface="Arial" charset="0"/>
                <a:cs typeface="Arial" charset="0"/>
              </a:rPr>
              <a:t>Transcription</a:t>
            </a:r>
          </a:p>
        </p:txBody>
      </p:sp>
      <p:pic>
        <p:nvPicPr>
          <p:cNvPr id="7" name="Picture 8" descr="Image result for audio clipart">
            <a:extLst>
              <a:ext uri="{FF2B5EF4-FFF2-40B4-BE49-F238E27FC236}">
                <a16:creationId xmlns:a16="http://schemas.microsoft.com/office/drawing/2014/main" id="{EAB3E4A9-242C-4EE0-BD1D-C07E4401BE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096" y="529934"/>
            <a:ext cx="635590" cy="497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7DEB1F4F-6012-41B3-9F4D-D696D3ED49B3}"/>
              </a:ext>
            </a:extLst>
          </p:cNvPr>
          <p:cNvSpPr/>
          <p:nvPr/>
        </p:nvSpPr>
        <p:spPr>
          <a:xfrm>
            <a:off x="2286000" y="3644900"/>
            <a:ext cx="558800" cy="50165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9F326898-1AD5-4BD7-8346-77DCFE789874}"/>
              </a:ext>
            </a:extLst>
          </p:cNvPr>
          <p:cNvSpPr/>
          <p:nvPr/>
        </p:nvSpPr>
        <p:spPr>
          <a:xfrm>
            <a:off x="5899150" y="3644900"/>
            <a:ext cx="558800" cy="50165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53D834C3-DA4B-4F67-B7ED-A6ABD4BB393E}"/>
              </a:ext>
            </a:extLst>
          </p:cNvPr>
          <p:cNvSpPr/>
          <p:nvPr/>
        </p:nvSpPr>
        <p:spPr>
          <a:xfrm>
            <a:off x="1021326" y="4362450"/>
            <a:ext cx="558800" cy="50165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EB85D731-7329-4D5D-9C7F-54126667CC00}"/>
              </a:ext>
            </a:extLst>
          </p:cNvPr>
          <p:cNvSpPr/>
          <p:nvPr/>
        </p:nvSpPr>
        <p:spPr>
          <a:xfrm>
            <a:off x="1676400" y="4362450"/>
            <a:ext cx="558800" cy="50165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5BA94593-3F49-4902-B7C2-AD2270B98E4B}"/>
              </a:ext>
            </a:extLst>
          </p:cNvPr>
          <p:cNvSpPr/>
          <p:nvPr/>
        </p:nvSpPr>
        <p:spPr>
          <a:xfrm>
            <a:off x="2286000" y="4362450"/>
            <a:ext cx="558800" cy="501650"/>
          </a:xfrm>
          <a:prstGeom prst="ellipse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2AA47A9C-B056-42DE-8CFC-3AAAB4E23081}"/>
              </a:ext>
            </a:extLst>
          </p:cNvPr>
          <p:cNvSpPr/>
          <p:nvPr/>
        </p:nvSpPr>
        <p:spPr>
          <a:xfrm>
            <a:off x="1727200" y="4883150"/>
            <a:ext cx="558800" cy="50165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C0145C0D-1B4B-49FC-B014-3598A00828DD}"/>
              </a:ext>
            </a:extLst>
          </p:cNvPr>
          <p:cNvSpPr/>
          <p:nvPr/>
        </p:nvSpPr>
        <p:spPr>
          <a:xfrm>
            <a:off x="2235200" y="4864100"/>
            <a:ext cx="558800" cy="501650"/>
          </a:xfrm>
          <a:prstGeom prst="ellipse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3814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20</a:t>
            </a:fld>
            <a:endParaRPr lang="en-GB"/>
          </a:p>
        </p:txBody>
      </p:sp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D87057FB-A68B-402A-99E3-C5038EBCED1A}"/>
              </a:ext>
            </a:extLst>
          </p:cNvPr>
          <p:cNvSpPr txBox="1">
            <a:spLocks/>
          </p:cNvSpPr>
          <p:nvPr/>
        </p:nvSpPr>
        <p:spPr>
          <a:xfrm>
            <a:off x="463096" y="1524001"/>
            <a:ext cx="8052254" cy="4906736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Filled pauses</a:t>
            </a:r>
            <a:endParaRPr lang="en-GB" sz="1800" dirty="0"/>
          </a:p>
          <a:p>
            <a:endParaRPr lang="en-US" sz="1100" b="1" dirty="0">
              <a:ea typeface="Arial" charset="0"/>
              <a:cs typeface="Arial" charset="0"/>
            </a:endParaRPr>
          </a:p>
        </p:txBody>
      </p:sp>
      <p:sp>
        <p:nvSpPr>
          <p:cNvPr id="9" name="Text Placeholder 1">
            <a:extLst>
              <a:ext uri="{FF2B5EF4-FFF2-40B4-BE49-F238E27FC236}">
                <a16:creationId xmlns:a16="http://schemas.microsoft.com/office/drawing/2014/main" id="{E181C856-82B1-49C0-B9DE-1FE4B31AA6C5}"/>
              </a:ext>
            </a:extLst>
          </p:cNvPr>
          <p:cNvSpPr txBox="1">
            <a:spLocks/>
          </p:cNvSpPr>
          <p:nvPr/>
        </p:nvSpPr>
        <p:spPr>
          <a:xfrm>
            <a:off x="1357876" y="476460"/>
            <a:ext cx="2666687" cy="604367"/>
          </a:xfrm>
          <a:prstGeom prst="roundRect">
            <a:avLst/>
          </a:prstGeom>
          <a:solidFill>
            <a:srgbClr val="B3FFB3"/>
          </a:solidFill>
          <a:ln>
            <a:noFill/>
            <a:prstDash val="dash"/>
          </a:ln>
          <a:effectLst>
            <a:softEdge rad="31750"/>
          </a:effectLst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3600" dirty="0">
                <a:ea typeface="Arial" charset="0"/>
                <a:cs typeface="Arial" charset="0"/>
              </a:rPr>
              <a:t>Transcription</a:t>
            </a:r>
          </a:p>
        </p:txBody>
      </p:sp>
      <p:pic>
        <p:nvPicPr>
          <p:cNvPr id="7" name="Picture 8" descr="Image result for audio clipart">
            <a:extLst>
              <a:ext uri="{FF2B5EF4-FFF2-40B4-BE49-F238E27FC236}">
                <a16:creationId xmlns:a16="http://schemas.microsoft.com/office/drawing/2014/main" id="{EAB3E4A9-242C-4EE0-BD1D-C07E4401BE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096" y="529934"/>
            <a:ext cx="635590" cy="497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F8DE1AEB-AAEC-48DD-A14A-B6C702DB6C9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2826218"/>
              </p:ext>
            </p:extLst>
          </p:nvPr>
        </p:nvGraphicFramePr>
        <p:xfrm>
          <a:off x="481013" y="2124356"/>
          <a:ext cx="7907337" cy="403224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4402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70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719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What it sounds like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6" marR="68586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How to write it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6" marR="68586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438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 b="0">
                          <a:effectLst/>
                        </a:rPr>
                        <a:t>Has the vowel found in “father” or a similar vowel; </a:t>
                      </a:r>
                      <a:br>
                        <a:rPr lang="en-GB" sz="1400" b="0">
                          <a:effectLst/>
                        </a:rPr>
                      </a:br>
                      <a:r>
                        <a:rPr lang="en-GB" sz="1400" b="0">
                          <a:effectLst/>
                        </a:rPr>
                        <a:t>usually = realisation, frustration or pain</a:t>
                      </a:r>
                      <a:endParaRPr lang="en-GB" sz="1400" b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6" marR="68586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ah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6" marR="68586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438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 b="0">
                          <a:effectLst/>
                        </a:rPr>
                        <a:t>Has the vowel found in “road” or a similar vowel; </a:t>
                      </a:r>
                      <a:br>
                        <a:rPr lang="en-GB" sz="1400" b="0">
                          <a:effectLst/>
                        </a:rPr>
                      </a:br>
                      <a:r>
                        <a:rPr lang="en-GB" sz="1400" b="0">
                          <a:effectLst/>
                        </a:rPr>
                        <a:t>usually = mild surprise or upset</a:t>
                      </a:r>
                      <a:endParaRPr lang="en-GB" sz="1400" b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6" marR="68586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oh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6" marR="68586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438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 b="0">
                          <a:effectLst/>
                        </a:rPr>
                        <a:t>Has the vowel in “bed” or the vowel in “made” or something similar, without an “R” or “M” sound at the end; usually = uncertainty, or ‘please say again?’</a:t>
                      </a:r>
                      <a:endParaRPr lang="en-GB" sz="1400" b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6" marR="68586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eh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6" marR="68586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438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 b="0">
                          <a:effectLst/>
                        </a:rPr>
                        <a:t>A long or short “er” or “uh” vowel, as in “bird”; there may or may not be an “R” sound at the end; usually = uncertainty</a:t>
                      </a:r>
                      <a:endParaRPr lang="en-GB" sz="1400" b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6" marR="68586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er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6" marR="68586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719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 b="0">
                          <a:effectLst/>
                        </a:rPr>
                        <a:t>As for “er” but ends as a nasal sound</a:t>
                      </a:r>
                      <a:endParaRPr lang="en-GB" sz="1400" b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6" marR="68586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erm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6" marR="68586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7438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 b="0">
                          <a:effectLst/>
                        </a:rPr>
                        <a:t>Has a nasally “M” or “N” sound from start to end; </a:t>
                      </a:r>
                      <a:br>
                        <a:rPr lang="en-GB" sz="1400" b="0">
                          <a:effectLst/>
                        </a:rPr>
                      </a:br>
                      <a:r>
                        <a:rPr lang="en-GB" sz="1400" b="0">
                          <a:effectLst/>
                        </a:rPr>
                        <a:t>usually = agreement</a:t>
                      </a:r>
                      <a:endParaRPr lang="en-GB" sz="1400" b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6" marR="68586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mm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6" marR="68586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7438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 b="0">
                          <a:effectLst/>
                        </a:rPr>
                        <a:t>Like an “er” but with a clear “H” sound at the start; </a:t>
                      </a:r>
                      <a:br>
                        <a:rPr lang="en-GB" sz="1400" b="0">
                          <a:effectLst/>
                        </a:rPr>
                      </a:br>
                      <a:r>
                        <a:rPr lang="en-GB" sz="1400" b="0">
                          <a:effectLst/>
                        </a:rPr>
                        <a:t>usually = surprise</a:t>
                      </a:r>
                      <a:endParaRPr lang="en-GB" sz="1400" b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6" marR="68586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huh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6" marR="68586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71157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 b="0" dirty="0">
                          <a:effectLst/>
                        </a:rPr>
                        <a:t>Two shortened “uh” or “</a:t>
                      </a:r>
                      <a:r>
                        <a:rPr lang="en-GB" sz="1400" b="0" dirty="0" err="1">
                          <a:effectLst/>
                        </a:rPr>
                        <a:t>er</a:t>
                      </a:r>
                      <a:r>
                        <a:rPr lang="en-GB" sz="1400" b="0" dirty="0">
                          <a:effectLst/>
                        </a:rPr>
                        <a:t>”-type vowels with an “H” sound between them, usually = disagreement; OR, a sound like the word  “</a:t>
                      </a:r>
                      <a:r>
                        <a:rPr lang="en-GB" sz="1400" b="0" dirty="0" err="1">
                          <a:effectLst/>
                        </a:rPr>
                        <a:t>ahah</a:t>
                      </a:r>
                      <a:r>
                        <a:rPr lang="en-GB" sz="1400" b="0" dirty="0">
                          <a:effectLst/>
                        </a:rPr>
                        <a:t>!”; usually = success or realisation</a:t>
                      </a:r>
                      <a:endParaRPr lang="en-GB" sz="1400" b="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6" marR="68586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dirty="0" err="1">
                          <a:effectLst/>
                        </a:rPr>
                        <a:t>uhu</a:t>
                      </a:r>
                      <a:endParaRPr lang="en-GB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6" marR="68586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29622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21</a:t>
            </a:fld>
            <a:endParaRPr lang="en-GB"/>
          </a:p>
        </p:txBody>
      </p:sp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D87057FB-A68B-402A-99E3-C5038EBCED1A}"/>
              </a:ext>
            </a:extLst>
          </p:cNvPr>
          <p:cNvSpPr txBox="1">
            <a:spLocks/>
          </p:cNvSpPr>
          <p:nvPr/>
        </p:nvSpPr>
        <p:spPr>
          <a:xfrm>
            <a:off x="463096" y="1524001"/>
            <a:ext cx="8052254" cy="4906736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400" dirty="0">
                <a:ea typeface="Arial" charset="0"/>
                <a:cs typeface="Arial" charset="0"/>
              </a:rPr>
              <a:t>Word docs -&gt; text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400" dirty="0">
                <a:ea typeface="Arial" charset="0"/>
                <a:cs typeface="Arial" charset="0"/>
              </a:rPr>
              <a:t>Text -&gt; XML, automatic conversion scripts to (a) translate transcripts into XML, (b) check &amp; correct transcription convention errors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400" dirty="0">
                <a:ea typeface="Arial" charset="0"/>
                <a:cs typeface="Arial" charset="0"/>
              </a:rPr>
              <a:t>Used “modest” XML (Hardie 2014), a simpler derivative of TEI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400" dirty="0">
                <a:ea typeface="Arial" charset="0"/>
                <a:cs typeface="Arial" charset="0"/>
              </a:rPr>
              <a:t>Tagged for POS and lemma, CLAWS (Garside &amp; Smith 1997)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400" dirty="0">
                <a:ea typeface="Arial" charset="0"/>
                <a:cs typeface="Arial" charset="0"/>
              </a:rPr>
              <a:t>Lancaster University’s </a:t>
            </a:r>
            <a:r>
              <a:rPr lang="en-GB" sz="2400" dirty="0" err="1">
                <a:ea typeface="Arial" charset="0"/>
                <a:cs typeface="Arial" charset="0"/>
              </a:rPr>
              <a:t>CQPweb</a:t>
            </a:r>
            <a:r>
              <a:rPr lang="en-GB" sz="2400" dirty="0">
                <a:ea typeface="Arial" charset="0"/>
                <a:cs typeface="Arial" charset="0"/>
              </a:rPr>
              <a:t> server (Hardie 2012)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GB" sz="2000" dirty="0">
              <a:latin typeface="Arial" charset="0"/>
              <a:ea typeface="Arial" charset="0"/>
              <a:cs typeface="Arial" charset="0"/>
            </a:endParaRPr>
          </a:p>
          <a:p>
            <a:endParaRPr lang="en-US" sz="11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9" name="Text Placeholder 1">
            <a:extLst>
              <a:ext uri="{FF2B5EF4-FFF2-40B4-BE49-F238E27FC236}">
                <a16:creationId xmlns:a16="http://schemas.microsoft.com/office/drawing/2014/main" id="{E181C856-82B1-49C0-B9DE-1FE4B31AA6C5}"/>
              </a:ext>
            </a:extLst>
          </p:cNvPr>
          <p:cNvSpPr txBox="1">
            <a:spLocks/>
          </p:cNvSpPr>
          <p:nvPr/>
        </p:nvSpPr>
        <p:spPr>
          <a:xfrm>
            <a:off x="1357876" y="476460"/>
            <a:ext cx="2215503" cy="604367"/>
          </a:xfrm>
          <a:prstGeom prst="roundRect">
            <a:avLst/>
          </a:prstGeom>
          <a:solidFill>
            <a:srgbClr val="E8A7FF"/>
          </a:solidFill>
          <a:ln>
            <a:noFill/>
            <a:prstDash val="dash"/>
          </a:ln>
          <a:effectLst>
            <a:softEdge rad="31750"/>
          </a:effectLst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3600" dirty="0">
                <a:ea typeface="Arial" charset="0"/>
                <a:cs typeface="Arial" charset="0"/>
              </a:rPr>
              <a:t>Processing</a:t>
            </a:r>
          </a:p>
        </p:txBody>
      </p:sp>
      <p:pic>
        <p:nvPicPr>
          <p:cNvPr id="10" name="Picture 20" descr="Image result for computer clipart">
            <a:extLst>
              <a:ext uri="{FF2B5EF4-FFF2-40B4-BE49-F238E27FC236}">
                <a16:creationId xmlns:a16="http://schemas.microsoft.com/office/drawing/2014/main" id="{93B3E1F2-D508-49C4-AF77-340CF8EB4E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21" y="502945"/>
            <a:ext cx="726853" cy="551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7196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22</a:t>
            </a:fld>
            <a:endParaRPr lang="en-GB"/>
          </a:p>
        </p:txBody>
      </p:sp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D87057FB-A68B-402A-99E3-C5038EBCED1A}"/>
              </a:ext>
            </a:extLst>
          </p:cNvPr>
          <p:cNvSpPr txBox="1">
            <a:spLocks/>
          </p:cNvSpPr>
          <p:nvPr/>
        </p:nvSpPr>
        <p:spPr>
          <a:xfrm>
            <a:off x="463096" y="1524001"/>
            <a:ext cx="8052254" cy="4906736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endParaRPr lang="en-GB" sz="2000" dirty="0">
              <a:latin typeface="Arial" charset="0"/>
              <a:ea typeface="Arial" charset="0"/>
              <a:cs typeface="Arial" charset="0"/>
            </a:endParaRPr>
          </a:p>
          <a:p>
            <a:endParaRPr lang="en-US" sz="11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9" name="Text Placeholder 1">
            <a:extLst>
              <a:ext uri="{FF2B5EF4-FFF2-40B4-BE49-F238E27FC236}">
                <a16:creationId xmlns:a16="http://schemas.microsoft.com/office/drawing/2014/main" id="{E181C856-82B1-49C0-B9DE-1FE4B31AA6C5}"/>
              </a:ext>
            </a:extLst>
          </p:cNvPr>
          <p:cNvSpPr txBox="1">
            <a:spLocks/>
          </p:cNvSpPr>
          <p:nvPr/>
        </p:nvSpPr>
        <p:spPr>
          <a:xfrm>
            <a:off x="1357876" y="476460"/>
            <a:ext cx="2215503" cy="604367"/>
          </a:xfrm>
          <a:prstGeom prst="roundRect">
            <a:avLst/>
          </a:prstGeom>
          <a:solidFill>
            <a:srgbClr val="E8A7FF"/>
          </a:solidFill>
          <a:ln>
            <a:noFill/>
            <a:prstDash val="dash"/>
          </a:ln>
          <a:effectLst>
            <a:softEdge rad="31750"/>
          </a:effectLst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3600" dirty="0">
                <a:ea typeface="Arial" charset="0"/>
                <a:cs typeface="Arial" charset="0"/>
              </a:rPr>
              <a:t>Processing</a:t>
            </a:r>
          </a:p>
        </p:txBody>
      </p:sp>
      <p:pic>
        <p:nvPicPr>
          <p:cNvPr id="10" name="Picture 20" descr="Image result for computer clipart">
            <a:extLst>
              <a:ext uri="{FF2B5EF4-FFF2-40B4-BE49-F238E27FC236}">
                <a16:creationId xmlns:a16="http://schemas.microsoft.com/office/drawing/2014/main" id="{93B3E1F2-D508-49C4-AF77-340CF8EB4E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21" y="502945"/>
            <a:ext cx="726853" cy="551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4C81383-0D40-478B-BDDB-8EBAA236B28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705" t="18575" r="46706" b="43569"/>
          <a:stretch/>
        </p:blipFill>
        <p:spPr>
          <a:xfrm>
            <a:off x="338865" y="1812664"/>
            <a:ext cx="8317145" cy="3571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0446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10696" y="1595211"/>
            <a:ext cx="7559675" cy="4683125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600"/>
              </a:spcBef>
            </a:pPr>
            <a:endParaRPr lang="en-GB" sz="2000" dirty="0">
              <a:latin typeface="Arial" charset="0"/>
              <a:ea typeface="Arial" charset="0"/>
              <a:cs typeface="Arial" charset="0"/>
            </a:endParaRPr>
          </a:p>
          <a:p>
            <a:endParaRPr lang="en-US" sz="11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23</a:t>
            </a:fld>
            <a:endParaRPr lang="en-GB"/>
          </a:p>
        </p:txBody>
      </p:sp>
      <p:pic>
        <p:nvPicPr>
          <p:cNvPr id="14" name="Picture 30" descr="Image result for magnifying glass clip art">
            <a:extLst>
              <a:ext uri="{FF2B5EF4-FFF2-40B4-BE49-F238E27FC236}">
                <a16:creationId xmlns:a16="http://schemas.microsoft.com/office/drawing/2014/main" id="{9C9A8362-278D-4D17-9EE9-DC94B309B3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236" y="579664"/>
            <a:ext cx="519884" cy="516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 Placeholder 1">
            <a:extLst>
              <a:ext uri="{FF2B5EF4-FFF2-40B4-BE49-F238E27FC236}">
                <a16:creationId xmlns:a16="http://schemas.microsoft.com/office/drawing/2014/main" id="{8DCD57BD-E6A8-4848-9A03-9AE21FC749A7}"/>
              </a:ext>
            </a:extLst>
          </p:cNvPr>
          <p:cNvSpPr txBox="1">
            <a:spLocks/>
          </p:cNvSpPr>
          <p:nvPr/>
        </p:nvSpPr>
        <p:spPr>
          <a:xfrm>
            <a:off x="1059281" y="513514"/>
            <a:ext cx="3771800" cy="604367"/>
          </a:xfrm>
          <a:prstGeom prst="roundRect">
            <a:avLst/>
          </a:prstGeom>
          <a:solidFill>
            <a:srgbClr val="FFCC81"/>
          </a:solidFill>
          <a:ln>
            <a:noFill/>
            <a:prstDash val="dash"/>
          </a:ln>
          <a:effectLst>
            <a:softEdge rad="31750"/>
          </a:effectLst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3200" dirty="0">
                <a:ea typeface="Arial" charset="0"/>
                <a:cs typeface="Arial" charset="0"/>
              </a:rPr>
              <a:t>The Spoken BNC2014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US" sz="1100" b="1" dirty="0">
              <a:ea typeface="Arial" charset="0"/>
              <a:cs typeface="Arial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GB" sz="1600" dirty="0">
              <a:latin typeface="Arial" charset="0"/>
              <a:ea typeface="Arial" charset="0"/>
              <a:cs typeface="Arial" charset="0"/>
            </a:endParaRPr>
          </a:p>
          <a:p>
            <a:endParaRPr lang="en-US" sz="11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EC242F9-5901-455F-8844-AFA6B3C7412E}"/>
              </a:ext>
            </a:extLst>
          </p:cNvPr>
          <p:cNvSpPr txBox="1"/>
          <p:nvPr/>
        </p:nvSpPr>
        <p:spPr>
          <a:xfrm>
            <a:off x="524711" y="2013228"/>
            <a:ext cx="4449808" cy="28315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cs typeface="Arial" panose="020B0604020202020204" pitchFamily="34" charset="0"/>
              </a:rPr>
              <a:t>Conversational, L1 British English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cs typeface="Arial" panose="020B0604020202020204" pitchFamily="34" charset="0"/>
              </a:rPr>
              <a:t>2012-2016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cs typeface="Arial" panose="020B0604020202020204" pitchFamily="34" charset="0"/>
              </a:rPr>
              <a:t>672 speakers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cs typeface="Arial" panose="020B0604020202020204" pitchFamily="34" charset="0"/>
              </a:rPr>
              <a:t>1,251 texts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cs typeface="Arial" panose="020B0604020202020204" pitchFamily="34" charset="0"/>
              </a:rPr>
              <a:t>11,422,617 words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cs typeface="Arial" panose="020B0604020202020204" pitchFamily="34" charset="0"/>
              </a:rPr>
              <a:t>Freely available to the public:</a:t>
            </a:r>
          </a:p>
          <a:p>
            <a:pPr lvl="2"/>
            <a:r>
              <a:rPr lang="en-GB" sz="2000" dirty="0">
                <a:cs typeface="Arial" panose="020B0604020202020204" pitchFamily="34" charset="0"/>
              </a:rPr>
              <a:t>(1) on Lancaster’s </a:t>
            </a:r>
            <a:r>
              <a:rPr lang="en-GB" sz="2000" dirty="0" err="1">
                <a:cs typeface="Arial" panose="020B0604020202020204" pitchFamily="34" charset="0"/>
              </a:rPr>
              <a:t>CQPweb</a:t>
            </a:r>
            <a:r>
              <a:rPr lang="en-GB" sz="2000" dirty="0">
                <a:cs typeface="Arial" panose="020B0604020202020204" pitchFamily="34" charset="0"/>
              </a:rPr>
              <a:t>, and </a:t>
            </a:r>
          </a:p>
          <a:p>
            <a:pPr lvl="2"/>
            <a:r>
              <a:rPr lang="en-GB" sz="2000" dirty="0">
                <a:cs typeface="Arial" panose="020B0604020202020204" pitchFamily="34" charset="0"/>
              </a:rPr>
              <a:t>(2) file download</a:t>
            </a:r>
          </a:p>
          <a:p>
            <a:endParaRPr lang="en-GB" dirty="0"/>
          </a:p>
        </p:txBody>
      </p:sp>
      <p:pic>
        <p:nvPicPr>
          <p:cNvPr id="10" name="Picture 9" descr="C:\Users\loverm\Dropbox\University\03 CASS\Spoken BNC2014\Spoken BNC2014 Shared Folder (Lancaster-Cambridge)\PR Campaign\Logo\Print\Large\BNC - British National Corpus 2014 - colour - print - on white.png">
            <a:extLst>
              <a:ext uri="{FF2B5EF4-FFF2-40B4-BE49-F238E27FC236}">
                <a16:creationId xmlns:a16="http://schemas.microsoft.com/office/drawing/2014/main" id="{C3A87593-32ED-43E7-A724-42D2996C0E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5150" y="1850469"/>
            <a:ext cx="2749597" cy="3157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7009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10696" y="1595211"/>
            <a:ext cx="7559675" cy="4683125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600"/>
              </a:spcBef>
            </a:pPr>
            <a:endParaRPr lang="en-GB" sz="2000" dirty="0">
              <a:latin typeface="Arial" charset="0"/>
              <a:ea typeface="Arial" charset="0"/>
              <a:cs typeface="Arial" charset="0"/>
            </a:endParaRPr>
          </a:p>
          <a:p>
            <a:endParaRPr lang="en-US" sz="11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24</a:t>
            </a:fld>
            <a:endParaRPr lang="en-GB"/>
          </a:p>
        </p:txBody>
      </p:sp>
      <p:pic>
        <p:nvPicPr>
          <p:cNvPr id="14" name="Picture 30" descr="Image result for magnifying glass clip art">
            <a:extLst>
              <a:ext uri="{FF2B5EF4-FFF2-40B4-BE49-F238E27FC236}">
                <a16:creationId xmlns:a16="http://schemas.microsoft.com/office/drawing/2014/main" id="{9C9A8362-278D-4D17-9EE9-DC94B309B3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236" y="579664"/>
            <a:ext cx="519884" cy="516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 Placeholder 1">
            <a:extLst>
              <a:ext uri="{FF2B5EF4-FFF2-40B4-BE49-F238E27FC236}">
                <a16:creationId xmlns:a16="http://schemas.microsoft.com/office/drawing/2014/main" id="{8DCD57BD-E6A8-4848-9A03-9AE21FC749A7}"/>
              </a:ext>
            </a:extLst>
          </p:cNvPr>
          <p:cNvSpPr txBox="1">
            <a:spLocks/>
          </p:cNvSpPr>
          <p:nvPr/>
        </p:nvSpPr>
        <p:spPr>
          <a:xfrm>
            <a:off x="1059281" y="513514"/>
            <a:ext cx="3771800" cy="604367"/>
          </a:xfrm>
          <a:prstGeom prst="roundRect">
            <a:avLst/>
          </a:prstGeom>
          <a:solidFill>
            <a:srgbClr val="FFCC81"/>
          </a:solidFill>
          <a:ln>
            <a:noFill/>
            <a:prstDash val="dash"/>
          </a:ln>
          <a:effectLst>
            <a:softEdge rad="31750"/>
          </a:effectLst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3200" dirty="0">
                <a:ea typeface="Arial" charset="0"/>
                <a:cs typeface="Arial" charset="0"/>
              </a:rPr>
              <a:t>The Spoken BNC2014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US" sz="1100" b="1" dirty="0">
              <a:ea typeface="Arial" charset="0"/>
              <a:cs typeface="Arial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GB" sz="1600" dirty="0">
              <a:latin typeface="Arial" charset="0"/>
              <a:ea typeface="Arial" charset="0"/>
              <a:cs typeface="Arial" charset="0"/>
            </a:endParaRPr>
          </a:p>
          <a:p>
            <a:endParaRPr lang="en-US" sz="1100" b="1" dirty="0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4A10A73-F200-4C0A-A17A-A83ADB12A9D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4771" b="7235"/>
          <a:stretch/>
        </p:blipFill>
        <p:spPr>
          <a:xfrm>
            <a:off x="0" y="1617010"/>
            <a:ext cx="9144000" cy="4011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1315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10696" y="1595211"/>
            <a:ext cx="7559675" cy="4683125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600"/>
              </a:spcBef>
            </a:pPr>
            <a:endParaRPr lang="en-GB" sz="2000" dirty="0">
              <a:latin typeface="Arial" charset="0"/>
              <a:ea typeface="Arial" charset="0"/>
              <a:cs typeface="Arial" charset="0"/>
            </a:endParaRPr>
          </a:p>
          <a:p>
            <a:endParaRPr lang="en-US" sz="11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25</a:t>
            </a:fld>
            <a:endParaRPr lang="en-GB"/>
          </a:p>
        </p:txBody>
      </p:sp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A6E62B4A-9A01-4645-BFAE-5F7BD8A8EA5A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107504" y="1333872"/>
          <a:ext cx="4248472" cy="22173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E773C6FD-46D5-45D7-A14C-593CC2A3CB01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107504" y="3628920"/>
          <a:ext cx="4248472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7852C6DE-05CB-4110-AFCD-F7B0498196EB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4355976" y="3700928"/>
          <a:ext cx="4545496" cy="26642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2" name="Chart 11">
            <a:extLst>
              <a:ext uri="{FF2B5EF4-FFF2-40B4-BE49-F238E27FC236}">
                <a16:creationId xmlns:a16="http://schemas.microsoft.com/office/drawing/2014/main" id="{5312A582-4415-485D-9A28-C2E258CA22B6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4427984" y="1333872"/>
          <a:ext cx="4392488" cy="25523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14" name="Picture 30" descr="Image result for magnifying glass clip art">
            <a:extLst>
              <a:ext uri="{FF2B5EF4-FFF2-40B4-BE49-F238E27FC236}">
                <a16:creationId xmlns:a16="http://schemas.microsoft.com/office/drawing/2014/main" id="{9C9A8362-278D-4D17-9EE9-DC94B309B3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236" y="579664"/>
            <a:ext cx="519884" cy="516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 Placeholder 1">
            <a:extLst>
              <a:ext uri="{FF2B5EF4-FFF2-40B4-BE49-F238E27FC236}">
                <a16:creationId xmlns:a16="http://schemas.microsoft.com/office/drawing/2014/main" id="{8DCD57BD-E6A8-4848-9A03-9AE21FC749A7}"/>
              </a:ext>
            </a:extLst>
          </p:cNvPr>
          <p:cNvSpPr txBox="1">
            <a:spLocks/>
          </p:cNvSpPr>
          <p:nvPr/>
        </p:nvSpPr>
        <p:spPr>
          <a:xfrm>
            <a:off x="1059281" y="513514"/>
            <a:ext cx="3771800" cy="604367"/>
          </a:xfrm>
          <a:prstGeom prst="roundRect">
            <a:avLst/>
          </a:prstGeom>
          <a:solidFill>
            <a:srgbClr val="FFCC81"/>
          </a:solidFill>
          <a:ln>
            <a:noFill/>
            <a:prstDash val="dash"/>
          </a:ln>
          <a:effectLst>
            <a:softEdge rad="31750"/>
          </a:effectLst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3200" dirty="0">
                <a:ea typeface="Arial" charset="0"/>
                <a:cs typeface="Arial" charset="0"/>
              </a:rPr>
              <a:t>The Spoken BNC2014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US" sz="1100" b="1" dirty="0">
              <a:ea typeface="Arial" charset="0"/>
              <a:cs typeface="Arial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GB" sz="1600" dirty="0">
              <a:latin typeface="Arial" charset="0"/>
              <a:ea typeface="Arial" charset="0"/>
              <a:cs typeface="Arial" charset="0"/>
            </a:endParaRPr>
          </a:p>
          <a:p>
            <a:endParaRPr lang="en-US" sz="1100" b="1" dirty="0"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6037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10696" y="1595211"/>
            <a:ext cx="7559675" cy="4683125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600"/>
              </a:spcBef>
            </a:pPr>
            <a:endParaRPr lang="en-GB" sz="2000" dirty="0">
              <a:latin typeface="Arial" charset="0"/>
              <a:ea typeface="Arial" charset="0"/>
              <a:cs typeface="Arial" charset="0"/>
            </a:endParaRPr>
          </a:p>
          <a:p>
            <a:endParaRPr lang="en-US" sz="11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26</a:t>
            </a:fld>
            <a:endParaRPr lang="en-GB"/>
          </a:p>
        </p:txBody>
      </p:sp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AE089C59-B106-4BE2-B9BA-46A12A01D2C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0508794"/>
              </p:ext>
            </p:extLst>
          </p:nvPr>
        </p:nvGraphicFramePr>
        <p:xfrm>
          <a:off x="107504" y="1196752"/>
          <a:ext cx="3096344" cy="20162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09240F3F-D1B1-4395-9310-366D65E728E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53604132"/>
              </p:ext>
            </p:extLst>
          </p:nvPr>
        </p:nvGraphicFramePr>
        <p:xfrm>
          <a:off x="3131840" y="1268760"/>
          <a:ext cx="5436096" cy="48314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Oval 10">
            <a:extLst>
              <a:ext uri="{FF2B5EF4-FFF2-40B4-BE49-F238E27FC236}">
                <a16:creationId xmlns:a16="http://schemas.microsoft.com/office/drawing/2014/main" id="{4B77A1CB-FC6B-4C9F-8D63-8A9E0CF7533B}"/>
              </a:ext>
            </a:extLst>
          </p:cNvPr>
          <p:cNvSpPr/>
          <p:nvPr/>
        </p:nvSpPr>
        <p:spPr>
          <a:xfrm>
            <a:off x="1187624" y="2204864"/>
            <a:ext cx="1868438" cy="108165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2" name="Picture 30" descr="Image result for magnifying glass clip art">
            <a:extLst>
              <a:ext uri="{FF2B5EF4-FFF2-40B4-BE49-F238E27FC236}">
                <a16:creationId xmlns:a16="http://schemas.microsoft.com/office/drawing/2014/main" id="{0CD22061-15AE-4C66-84DE-2EBF0014D1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236" y="579664"/>
            <a:ext cx="519884" cy="516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 Placeholder 1">
            <a:extLst>
              <a:ext uri="{FF2B5EF4-FFF2-40B4-BE49-F238E27FC236}">
                <a16:creationId xmlns:a16="http://schemas.microsoft.com/office/drawing/2014/main" id="{99FCAC58-F97D-4A65-A7DC-F8805D9D0A96}"/>
              </a:ext>
            </a:extLst>
          </p:cNvPr>
          <p:cNvSpPr txBox="1">
            <a:spLocks/>
          </p:cNvSpPr>
          <p:nvPr/>
        </p:nvSpPr>
        <p:spPr>
          <a:xfrm>
            <a:off x="1059281" y="513514"/>
            <a:ext cx="3771800" cy="604367"/>
          </a:xfrm>
          <a:prstGeom prst="roundRect">
            <a:avLst/>
          </a:prstGeom>
          <a:solidFill>
            <a:srgbClr val="FFCC81"/>
          </a:solidFill>
          <a:ln>
            <a:noFill/>
            <a:prstDash val="dash"/>
          </a:ln>
          <a:effectLst>
            <a:softEdge rad="31750"/>
          </a:effectLst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3200" dirty="0">
                <a:ea typeface="Arial" charset="0"/>
                <a:cs typeface="Arial" charset="0"/>
              </a:rPr>
              <a:t>The Spoken BNC2014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US" sz="1100" b="1" dirty="0">
              <a:ea typeface="Arial" charset="0"/>
              <a:cs typeface="Arial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GB" sz="1600" dirty="0">
              <a:latin typeface="Arial" charset="0"/>
              <a:ea typeface="Arial" charset="0"/>
              <a:cs typeface="Arial" charset="0"/>
            </a:endParaRPr>
          </a:p>
          <a:p>
            <a:endParaRPr lang="en-US" sz="1100" b="1" dirty="0"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3475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AsOne/>
      </p:bldGraphic>
      <p:bldP spid="11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10696" y="1407695"/>
            <a:ext cx="8303915" cy="4870641"/>
          </a:xfrm>
        </p:spPr>
        <p:txBody>
          <a:bodyPr/>
          <a:lstStyle/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1800" dirty="0">
                <a:ea typeface="Arial" charset="0"/>
                <a:cs typeface="Arial" charset="0"/>
              </a:rPr>
              <a:t>A large corpus of informal spoken British English, as spoken mostly in England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1800" dirty="0">
                <a:ea typeface="Arial" charset="0"/>
                <a:cs typeface="Arial" charset="0"/>
              </a:rPr>
              <a:t>Within England, it represents a spread of demographics including gender, age, socio-economic status and region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1800" dirty="0">
                <a:ea typeface="Arial" charset="0"/>
                <a:cs typeface="Arial" charset="0"/>
              </a:rPr>
              <a:t>Comparable in terms of register to the Spoken BNC1994DS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1800" dirty="0">
                <a:ea typeface="Arial" charset="0"/>
                <a:cs typeface="Arial" charset="0"/>
              </a:rPr>
              <a:t>A resource for the study of: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1800" dirty="0">
                <a:ea typeface="Arial" charset="0"/>
                <a:cs typeface="Arial" charset="0"/>
              </a:rPr>
              <a:t>	- lexical/grammatical variation &amp; change in England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1800" dirty="0">
                <a:ea typeface="Arial" charset="0"/>
                <a:cs typeface="Arial" charset="0"/>
              </a:rPr>
              <a:t>	- how inf. English is spoken in England (2012-2016)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1800" dirty="0">
                <a:ea typeface="Arial" charset="0"/>
                <a:cs typeface="Arial" charset="0"/>
              </a:rPr>
              <a:t>	- functional variation according to situational context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1800" dirty="0">
                <a:ea typeface="Arial" charset="0"/>
                <a:cs typeface="Arial" charset="0"/>
              </a:rPr>
              <a:t>	- how inf. spoken English differs from writing &amp; online comm.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1800" dirty="0">
                <a:ea typeface="Arial" charset="0"/>
                <a:cs typeface="Arial" charset="0"/>
              </a:rPr>
              <a:t>	- how inf. spoken English differs from other spoken registers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1800" dirty="0">
                <a:ea typeface="Arial" charset="0"/>
                <a:cs typeface="Arial" charset="0"/>
              </a:rPr>
              <a:t>	- (critical) discourse analysis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1800" dirty="0">
                <a:ea typeface="Arial" charset="0"/>
                <a:cs typeface="Arial" charset="0"/>
              </a:rPr>
              <a:t>	- much more…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GB" sz="2000" dirty="0">
              <a:latin typeface="Arial" charset="0"/>
              <a:ea typeface="Arial" charset="0"/>
              <a:cs typeface="Arial" charset="0"/>
            </a:endParaRPr>
          </a:p>
          <a:p>
            <a:endParaRPr lang="en-US" sz="11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27</a:t>
            </a:fld>
            <a:endParaRPr lang="en-GB"/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B6CFA0A8-2340-4F5F-A7A0-AFEE0D649B4C}"/>
              </a:ext>
            </a:extLst>
          </p:cNvPr>
          <p:cNvSpPr txBox="1">
            <a:spLocks/>
          </p:cNvSpPr>
          <p:nvPr/>
        </p:nvSpPr>
        <p:spPr>
          <a:xfrm>
            <a:off x="310696" y="592888"/>
            <a:ext cx="6852105" cy="100232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3200" dirty="0">
                <a:ea typeface="Arial" charset="0"/>
                <a:cs typeface="Arial" charset="0"/>
              </a:rPr>
              <a:t>So…what the Spoken BNC2014 </a:t>
            </a:r>
            <a:r>
              <a:rPr lang="en-US" sz="3200" b="1" dirty="0">
                <a:ea typeface="Arial" charset="0"/>
                <a:cs typeface="Arial" charset="0"/>
              </a:rPr>
              <a:t>is</a:t>
            </a:r>
            <a:endParaRPr lang="en-GB" sz="1400" b="1" dirty="0">
              <a:latin typeface="Arial" charset="0"/>
              <a:ea typeface="Arial" charset="0"/>
              <a:cs typeface="Arial" charset="0"/>
            </a:endParaRPr>
          </a:p>
          <a:p>
            <a:endParaRPr lang="en-US" sz="1100" b="1" dirty="0"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3840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10696" y="1595211"/>
            <a:ext cx="7559675" cy="4683125"/>
          </a:xfrm>
        </p:spPr>
        <p:txBody>
          <a:bodyPr/>
          <a:lstStyle/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ea typeface="Arial" charset="0"/>
                <a:cs typeface="Arial" charset="0"/>
              </a:rPr>
              <a:t>Perfect!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ea typeface="Arial" charset="0"/>
                <a:cs typeface="Arial" charset="0"/>
              </a:rPr>
              <a:t>A corpus of a range of spoken registers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ea typeface="Arial" charset="0"/>
                <a:cs typeface="Arial" charset="0"/>
              </a:rPr>
              <a:t>Comparable in terms of register with the whole Spoken BNC1994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ea typeface="Arial" charset="0"/>
                <a:cs typeface="Arial" charset="0"/>
              </a:rPr>
              <a:t>A corpus built in exactly the same way as the Spoken BNC1994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ea typeface="Arial" charset="0"/>
                <a:cs typeface="Arial" charset="0"/>
              </a:rPr>
              <a:t>A corpus designed with phonetics in mind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ea typeface="Arial" charset="0"/>
                <a:cs typeface="Arial" charset="0"/>
              </a:rPr>
              <a:t>A corpus that represents the whole of the UK – more to come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GB" sz="2000" dirty="0">
              <a:ea typeface="Arial" charset="0"/>
              <a:cs typeface="Arial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GB" sz="2000" dirty="0">
              <a:latin typeface="Arial" charset="0"/>
              <a:ea typeface="Arial" charset="0"/>
              <a:cs typeface="Arial" charset="0"/>
            </a:endParaRPr>
          </a:p>
          <a:p>
            <a:endParaRPr lang="en-US" sz="11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28</a:t>
            </a:fld>
            <a:endParaRPr lang="en-GB"/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B6CFA0A8-2340-4F5F-A7A0-AFEE0D649B4C}"/>
              </a:ext>
            </a:extLst>
          </p:cNvPr>
          <p:cNvSpPr txBox="1">
            <a:spLocks/>
          </p:cNvSpPr>
          <p:nvPr/>
        </p:nvSpPr>
        <p:spPr>
          <a:xfrm>
            <a:off x="310696" y="592888"/>
            <a:ext cx="7367920" cy="100232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3200" dirty="0">
                <a:ea typeface="Arial" charset="0"/>
                <a:cs typeface="Arial" charset="0"/>
              </a:rPr>
              <a:t>What the Spoken BNC2014 </a:t>
            </a:r>
            <a:r>
              <a:rPr lang="en-US" sz="3200" b="1" dirty="0">
                <a:ea typeface="Arial" charset="0"/>
                <a:cs typeface="Arial" charset="0"/>
              </a:rPr>
              <a:t>isn’t</a:t>
            </a:r>
            <a:endParaRPr lang="en-GB" sz="1400" dirty="0">
              <a:latin typeface="Arial" charset="0"/>
              <a:ea typeface="Arial" charset="0"/>
              <a:cs typeface="Arial" charset="0"/>
            </a:endParaRPr>
          </a:p>
          <a:p>
            <a:endParaRPr lang="en-US" sz="1100" b="1" dirty="0"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3131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10696" y="1595211"/>
            <a:ext cx="7559675" cy="4683125"/>
          </a:xfrm>
        </p:spPr>
        <p:txBody>
          <a:bodyPr/>
          <a:lstStyle/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ea typeface="Arial" charset="0"/>
                <a:cs typeface="Arial" charset="0"/>
              </a:rPr>
              <a:t>Current JSPS-funded project with Laurence Anthony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GB" sz="2000" dirty="0">
              <a:ea typeface="Arial" charset="0"/>
              <a:cs typeface="Arial" charset="0"/>
            </a:endParaRP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ea typeface="Arial" charset="0"/>
                <a:cs typeface="Arial" charset="0"/>
              </a:rPr>
              <a:t>The Spoken BNC2014 is designed to be analysed either as a whole unit or as a variety of sub-corpora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ea typeface="Arial" charset="0"/>
                <a:cs typeface="Arial" charset="0"/>
              </a:rPr>
              <a:t>Popular offline corpus software only facilitates ‘whole-corpus’ analysis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ea typeface="Arial" charset="0"/>
                <a:cs typeface="Arial" charset="0"/>
              </a:rPr>
              <a:t>So how can users analyse the corpus using a tool like </a:t>
            </a:r>
            <a:r>
              <a:rPr lang="en-GB" sz="2000" i="1" dirty="0" err="1">
                <a:ea typeface="Arial" charset="0"/>
                <a:cs typeface="Arial" charset="0"/>
              </a:rPr>
              <a:t>AntConc</a:t>
            </a:r>
            <a:r>
              <a:rPr lang="en-GB" sz="2000" dirty="0">
                <a:ea typeface="Arial" charset="0"/>
                <a:cs typeface="Arial" charset="0"/>
              </a:rPr>
              <a:t>?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GB" sz="2000" dirty="0">
              <a:ea typeface="Arial" charset="0"/>
              <a:cs typeface="Arial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GB" sz="2000" dirty="0">
              <a:ea typeface="Arial" charset="0"/>
              <a:cs typeface="Arial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GB" sz="2000" dirty="0">
              <a:latin typeface="Arial" charset="0"/>
              <a:ea typeface="Arial" charset="0"/>
              <a:cs typeface="Arial" charset="0"/>
            </a:endParaRPr>
          </a:p>
          <a:p>
            <a:endParaRPr lang="en-US" sz="11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29</a:t>
            </a:fld>
            <a:endParaRPr lang="en-GB"/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B6CFA0A8-2340-4F5F-A7A0-AFEE0D649B4C}"/>
              </a:ext>
            </a:extLst>
          </p:cNvPr>
          <p:cNvSpPr txBox="1">
            <a:spLocks/>
          </p:cNvSpPr>
          <p:nvPr/>
        </p:nvSpPr>
        <p:spPr>
          <a:xfrm>
            <a:off x="310696" y="592888"/>
            <a:ext cx="7367920" cy="100232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3200" dirty="0">
                <a:ea typeface="Arial" charset="0"/>
                <a:cs typeface="Arial" charset="0"/>
              </a:rPr>
              <a:t>Offline analysis</a:t>
            </a:r>
            <a:endParaRPr lang="en-GB" sz="1400" dirty="0">
              <a:latin typeface="Arial" charset="0"/>
              <a:ea typeface="Arial" charset="0"/>
              <a:cs typeface="Arial" charset="0"/>
            </a:endParaRPr>
          </a:p>
          <a:p>
            <a:endParaRPr lang="en-US" sz="1100" b="1" dirty="0"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5657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AE452FA6-B318-4DD5-B91F-AFF040CC03B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93" t="9233" r="987"/>
          <a:stretch/>
        </p:blipFill>
        <p:spPr>
          <a:xfrm>
            <a:off x="524257" y="1496835"/>
            <a:ext cx="7991093" cy="4376618"/>
          </a:xfrm>
          <a:prstGeom prst="rect">
            <a:avLst/>
          </a:prstGeom>
        </p:spPr>
      </p:pic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10696" y="1595211"/>
            <a:ext cx="3826963" cy="4683125"/>
          </a:xfrm>
        </p:spPr>
        <p:txBody>
          <a:bodyPr/>
          <a:lstStyle/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ea typeface="Arial" charset="0"/>
                <a:cs typeface="Arial" charset="0"/>
              </a:rPr>
              <a:t>Engaging with the media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ea typeface="Arial" charset="0"/>
                <a:cs typeface="Arial" charset="0"/>
              </a:rPr>
              <a:t>The growth of corpus linguistics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ea typeface="Arial" charset="0"/>
                <a:cs typeface="Arial" charset="0"/>
              </a:rPr>
              <a:t>‘Blind faith’ in corpus linguistics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ea typeface="Arial" charset="0"/>
                <a:cs typeface="Arial" charset="0"/>
              </a:rPr>
              <a:t>Who is responsible for good corpus research?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ea typeface="Arial" charset="0"/>
                <a:cs typeface="Arial" charset="0"/>
              </a:rPr>
              <a:t>What is a corpus linguist? And future challenges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GB" sz="2000" dirty="0">
              <a:ea typeface="Arial" charset="0"/>
              <a:cs typeface="Arial" charset="0"/>
            </a:endParaRP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GB" sz="2000" dirty="0">
              <a:ea typeface="Arial" charset="0"/>
              <a:cs typeface="Arial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GB" sz="2000" dirty="0">
              <a:latin typeface="Arial" charset="0"/>
              <a:ea typeface="Arial" charset="0"/>
              <a:cs typeface="Arial" charset="0"/>
            </a:endParaRPr>
          </a:p>
          <a:p>
            <a:endParaRPr lang="en-US" sz="11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30</a:t>
            </a:fld>
            <a:endParaRPr lang="en-GB"/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B6CFA0A8-2340-4F5F-A7A0-AFEE0D649B4C}"/>
              </a:ext>
            </a:extLst>
          </p:cNvPr>
          <p:cNvSpPr txBox="1">
            <a:spLocks/>
          </p:cNvSpPr>
          <p:nvPr/>
        </p:nvSpPr>
        <p:spPr>
          <a:xfrm>
            <a:off x="310696" y="579664"/>
            <a:ext cx="6019766" cy="55161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3600" dirty="0">
                <a:ea typeface="Arial" charset="0"/>
                <a:cs typeface="Arial" charset="0"/>
              </a:rPr>
              <a:t>Challenges in corpus linguistics</a:t>
            </a:r>
            <a:endParaRPr lang="en-US" sz="1100" b="1" dirty="0">
              <a:ea typeface="Arial" charset="0"/>
              <a:cs typeface="Arial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GB" sz="1600" dirty="0">
              <a:latin typeface="Arial" charset="0"/>
              <a:ea typeface="Arial" charset="0"/>
              <a:cs typeface="Arial" charset="0"/>
            </a:endParaRPr>
          </a:p>
          <a:p>
            <a:endParaRPr lang="en-US" sz="1100" b="1" dirty="0"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9034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1.48148E-6 L 0.38976 0.0004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479" y="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31</a:t>
            </a:fld>
            <a:endParaRPr lang="en-GB"/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B6CFA0A8-2340-4F5F-A7A0-AFEE0D649B4C}"/>
              </a:ext>
            </a:extLst>
          </p:cNvPr>
          <p:cNvSpPr txBox="1">
            <a:spLocks/>
          </p:cNvSpPr>
          <p:nvPr/>
        </p:nvSpPr>
        <p:spPr>
          <a:xfrm>
            <a:off x="310696" y="485880"/>
            <a:ext cx="4772646" cy="604367"/>
          </a:xfrm>
          <a:prstGeom prst="rect">
            <a:avLst/>
          </a:prstGeom>
          <a:noFill/>
          <a:ln>
            <a:noFill/>
            <a:prstDash val="dash"/>
          </a:ln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3600" dirty="0">
                <a:ea typeface="Arial" charset="0"/>
                <a:cs typeface="Arial" charset="0"/>
              </a:rPr>
              <a:t>Engaging with the media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US" sz="1100" b="1" dirty="0">
              <a:ea typeface="Arial" charset="0"/>
              <a:cs typeface="Arial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GB" sz="1600" dirty="0">
              <a:latin typeface="Arial" charset="0"/>
              <a:ea typeface="Arial" charset="0"/>
              <a:cs typeface="Arial" charset="0"/>
            </a:endParaRPr>
          </a:p>
          <a:p>
            <a:endParaRPr lang="en-US" sz="11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D87057FB-A68B-402A-99E3-C5038EBCED1A}"/>
              </a:ext>
            </a:extLst>
          </p:cNvPr>
          <p:cNvSpPr txBox="1">
            <a:spLocks/>
          </p:cNvSpPr>
          <p:nvPr/>
        </p:nvSpPr>
        <p:spPr>
          <a:xfrm>
            <a:off x="4572000" y="1535709"/>
            <a:ext cx="4460596" cy="4683125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ea typeface="Arial" charset="0"/>
                <a:cs typeface="Arial" charset="0"/>
              </a:rPr>
              <a:t>Finding and recruiting participants for the Spoken BNC2014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ea typeface="Arial" charset="0"/>
                <a:cs typeface="Arial" charset="0"/>
              </a:rPr>
              <a:t>The media as an advertising tool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ea typeface="Arial" charset="0"/>
                <a:cs typeface="Arial" charset="0"/>
              </a:rPr>
              <a:t>Working with university press office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ea typeface="Arial" charset="0"/>
                <a:cs typeface="Arial" charset="0"/>
              </a:rPr>
              <a:t>Researchers and journalists…a love/hate relationship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ea typeface="Arial" charset="0"/>
                <a:cs typeface="Arial" charset="0"/>
              </a:rPr>
              <a:t>The truth of the matter is that the principles we hold dear (thoroughness, accuracy, taking your time to get it 100% right) are not conducive to getting headlines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ea typeface="Arial" charset="0"/>
                <a:cs typeface="Arial" charset="0"/>
              </a:rPr>
              <a:t>Often, my work was watered down, censored and simplified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GB" sz="2000" dirty="0">
              <a:latin typeface="Arial" charset="0"/>
              <a:ea typeface="Arial" charset="0"/>
              <a:cs typeface="Arial" charset="0"/>
            </a:endParaRPr>
          </a:p>
          <a:p>
            <a:endParaRPr lang="en-US" sz="1100" b="1" dirty="0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2D675BE2-E6BD-4A80-B996-E5346A17D23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03" t="14899" r="7549" b="4737"/>
          <a:stretch/>
        </p:blipFill>
        <p:spPr bwMode="auto">
          <a:xfrm>
            <a:off x="1562152" y="1430266"/>
            <a:ext cx="6242504" cy="46749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26945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4.44444E-6 L -0.38298 0.00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149" y="1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32</a:t>
            </a:fld>
            <a:endParaRPr lang="en-GB"/>
          </a:p>
        </p:txBody>
      </p:sp>
      <p:sp>
        <p:nvSpPr>
          <p:cNvPr id="10" name="Text Placeholder 1">
            <a:extLst>
              <a:ext uri="{FF2B5EF4-FFF2-40B4-BE49-F238E27FC236}">
                <a16:creationId xmlns:a16="http://schemas.microsoft.com/office/drawing/2014/main" id="{83E06849-FD63-473A-8A4F-F6EE98E7D177}"/>
              </a:ext>
            </a:extLst>
          </p:cNvPr>
          <p:cNvSpPr txBox="1">
            <a:spLocks/>
          </p:cNvSpPr>
          <p:nvPr/>
        </p:nvSpPr>
        <p:spPr>
          <a:xfrm>
            <a:off x="310696" y="579664"/>
            <a:ext cx="5804354" cy="55161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3600" dirty="0">
                <a:ea typeface="Arial" charset="0"/>
                <a:cs typeface="Arial" charset="0"/>
              </a:rPr>
              <a:t>Example: the pussy cat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7503A8A-7D13-4E07-9928-C7F483BF07E4}"/>
              </a:ext>
            </a:extLst>
          </p:cNvPr>
          <p:cNvSpPr/>
          <p:nvPr/>
        </p:nvSpPr>
        <p:spPr>
          <a:xfrm>
            <a:off x="5225236" y="2426211"/>
            <a:ext cx="2965938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b="1" dirty="0"/>
              <a:t>Early 1990s		Early 2010s</a:t>
            </a:r>
          </a:p>
          <a:p>
            <a:r>
              <a:rPr lang="en-GB" sz="1400" dirty="0"/>
              <a:t>fortnight		</a:t>
            </a:r>
            <a:r>
              <a:rPr lang="en-GB" sz="1400" dirty="0" err="1"/>
              <a:t>facebook</a:t>
            </a:r>
            <a:endParaRPr lang="en-GB" sz="1400" dirty="0"/>
          </a:p>
          <a:p>
            <a:r>
              <a:rPr lang="en-GB" sz="1400" dirty="0"/>
              <a:t>marvellous		internet</a:t>
            </a:r>
          </a:p>
          <a:p>
            <a:r>
              <a:rPr lang="en-GB" sz="1400" dirty="0"/>
              <a:t>fetch		website</a:t>
            </a:r>
          </a:p>
          <a:p>
            <a:r>
              <a:rPr lang="en-GB" sz="1400" dirty="0" err="1"/>
              <a:t>walkman</a:t>
            </a:r>
            <a:r>
              <a:rPr lang="en-GB" sz="1400" dirty="0"/>
              <a:t>		awesome</a:t>
            </a:r>
          </a:p>
          <a:p>
            <a:r>
              <a:rPr lang="en-GB" sz="1400" dirty="0"/>
              <a:t>poll		email</a:t>
            </a:r>
          </a:p>
          <a:p>
            <a:r>
              <a:rPr lang="en-GB" sz="1400" dirty="0"/>
              <a:t>catalogue		google</a:t>
            </a:r>
          </a:p>
          <a:p>
            <a:r>
              <a:rPr lang="en-GB" sz="1400" dirty="0">
                <a:highlight>
                  <a:srgbClr val="FFFF00"/>
                </a:highlight>
              </a:rPr>
              <a:t>pussy cat</a:t>
            </a:r>
            <a:r>
              <a:rPr lang="en-GB" sz="1400" dirty="0"/>
              <a:t>		smartphone</a:t>
            </a:r>
          </a:p>
          <a:p>
            <a:r>
              <a:rPr lang="en-GB" sz="1400" dirty="0"/>
              <a:t>marmalade		</a:t>
            </a:r>
            <a:r>
              <a:rPr lang="en-GB" sz="1400" dirty="0" err="1"/>
              <a:t>iphone</a:t>
            </a:r>
            <a:endParaRPr lang="en-GB" sz="1400" dirty="0"/>
          </a:p>
          <a:p>
            <a:r>
              <a:rPr lang="en-GB" sz="1400" dirty="0"/>
              <a:t>drawers		essentially</a:t>
            </a:r>
          </a:p>
          <a:p>
            <a:r>
              <a:rPr lang="en-GB" sz="1400" dirty="0"/>
              <a:t>cheerio		treadmill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85165249-47B7-4D98-ADB2-7F3F7839242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859" t="28461" r="24996" b="7607"/>
          <a:stretch/>
        </p:blipFill>
        <p:spPr>
          <a:xfrm>
            <a:off x="838166" y="2028092"/>
            <a:ext cx="3080600" cy="3165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2094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33</a:t>
            </a:fld>
            <a:endParaRPr lang="en-GB"/>
          </a:p>
        </p:txBody>
      </p:sp>
      <p:sp>
        <p:nvSpPr>
          <p:cNvPr id="10" name="Text Placeholder 1">
            <a:extLst>
              <a:ext uri="{FF2B5EF4-FFF2-40B4-BE49-F238E27FC236}">
                <a16:creationId xmlns:a16="http://schemas.microsoft.com/office/drawing/2014/main" id="{83E06849-FD63-473A-8A4F-F6EE98E7D177}"/>
              </a:ext>
            </a:extLst>
          </p:cNvPr>
          <p:cNvSpPr txBox="1">
            <a:spLocks/>
          </p:cNvSpPr>
          <p:nvPr/>
        </p:nvSpPr>
        <p:spPr>
          <a:xfrm>
            <a:off x="310696" y="579664"/>
            <a:ext cx="5804354" cy="55161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3600" dirty="0">
                <a:ea typeface="Arial" charset="0"/>
                <a:cs typeface="Arial" charset="0"/>
              </a:rPr>
              <a:t>Example: the pussy cat</a:t>
            </a:r>
          </a:p>
        </p:txBody>
      </p:sp>
      <p:pic>
        <p:nvPicPr>
          <p:cNvPr id="14" name="Content Placeholder 3">
            <a:extLst>
              <a:ext uri="{FF2B5EF4-FFF2-40B4-BE49-F238E27FC236}">
                <a16:creationId xmlns:a16="http://schemas.microsoft.com/office/drawing/2014/main" id="{90EE42FA-549B-4D24-B2CA-E0CFA5037BC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93"/>
          <a:stretch/>
        </p:blipFill>
        <p:spPr>
          <a:xfrm>
            <a:off x="572683" y="3643818"/>
            <a:ext cx="4585335" cy="2634518"/>
          </a:xfrm>
          <a:prstGeom prst="rect">
            <a:avLst/>
          </a:prstGeom>
        </p:spPr>
      </p:pic>
      <p:pic>
        <p:nvPicPr>
          <p:cNvPr id="9" name="Content Placeholder 3">
            <a:extLst>
              <a:ext uri="{FF2B5EF4-FFF2-40B4-BE49-F238E27FC236}">
                <a16:creationId xmlns:a16="http://schemas.microsoft.com/office/drawing/2014/main" id="{4E6A5835-AF39-4D61-BF69-85EA3309B22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060"/>
          <a:stretch/>
        </p:blipFill>
        <p:spPr>
          <a:xfrm>
            <a:off x="5158018" y="3806210"/>
            <a:ext cx="3495322" cy="2252908"/>
          </a:xfrm>
          <a:prstGeom prst="rect">
            <a:avLst/>
          </a:prstGeom>
        </p:spPr>
      </p:pic>
      <p:pic>
        <p:nvPicPr>
          <p:cNvPr id="15" name="Content Placeholder 3">
            <a:extLst>
              <a:ext uri="{FF2B5EF4-FFF2-40B4-BE49-F238E27FC236}">
                <a16:creationId xmlns:a16="http://schemas.microsoft.com/office/drawing/2014/main" id="{87DA0CEB-0FE8-4C3A-805F-EE40D5DA521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72" t="2991" r="14423" b="17009"/>
          <a:stretch/>
        </p:blipFill>
        <p:spPr>
          <a:xfrm>
            <a:off x="726865" y="1491371"/>
            <a:ext cx="2350442" cy="1994572"/>
          </a:xfrm>
          <a:prstGeom prst="rect">
            <a:avLst/>
          </a:prstGeom>
        </p:spPr>
      </p:pic>
      <p:pic>
        <p:nvPicPr>
          <p:cNvPr id="16" name="Content Placeholder 3">
            <a:extLst>
              <a:ext uri="{FF2B5EF4-FFF2-40B4-BE49-F238E27FC236}">
                <a16:creationId xmlns:a16="http://schemas.microsoft.com/office/drawing/2014/main" id="{65B2BB35-5398-4883-8390-E5061C23CFD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94" r="16017" b="14502"/>
          <a:stretch/>
        </p:blipFill>
        <p:spPr>
          <a:xfrm>
            <a:off x="3555023" y="1532330"/>
            <a:ext cx="2033953" cy="1994572"/>
          </a:xfrm>
          <a:prstGeom prst="rect">
            <a:avLst/>
          </a:prstGeom>
        </p:spPr>
      </p:pic>
      <p:pic>
        <p:nvPicPr>
          <p:cNvPr id="17" name="Content Placeholder 3">
            <a:extLst>
              <a:ext uri="{FF2B5EF4-FFF2-40B4-BE49-F238E27FC236}">
                <a16:creationId xmlns:a16="http://schemas.microsoft.com/office/drawing/2014/main" id="{55E03450-6E7F-4E26-9B3A-4CD2A236FC5B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819"/>
          <a:stretch/>
        </p:blipFill>
        <p:spPr>
          <a:xfrm>
            <a:off x="5736413" y="1491371"/>
            <a:ext cx="3186207" cy="2035531"/>
          </a:xfrm>
          <a:prstGeom prst="rect">
            <a:avLst/>
          </a:prstGeom>
        </p:spPr>
      </p:pic>
      <p:pic>
        <p:nvPicPr>
          <p:cNvPr id="11" name="Content Placeholder 3">
            <a:extLst>
              <a:ext uri="{FF2B5EF4-FFF2-40B4-BE49-F238E27FC236}">
                <a16:creationId xmlns:a16="http://schemas.microsoft.com/office/drawing/2014/main" id="{FFF778F5-58C2-4846-BB67-A754305BDE97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99" r="4629" b="15734"/>
          <a:stretch/>
        </p:blipFill>
        <p:spPr>
          <a:xfrm>
            <a:off x="1817460" y="1361472"/>
            <a:ext cx="5931108" cy="4807413"/>
          </a:xfrm>
          <a:prstGeom prst="rect">
            <a:avLst/>
          </a:prstGeom>
        </p:spPr>
      </p:pic>
      <p:pic>
        <p:nvPicPr>
          <p:cNvPr id="12" name="Content Placeholder 3">
            <a:extLst>
              <a:ext uri="{FF2B5EF4-FFF2-40B4-BE49-F238E27FC236}">
                <a16:creationId xmlns:a16="http://schemas.microsoft.com/office/drawing/2014/main" id="{3D06066A-4B45-4EBD-9ACC-2E38F3C5DBE5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66" t="21147" r="49694" b="54811"/>
          <a:stretch/>
        </p:blipFill>
        <p:spPr>
          <a:xfrm>
            <a:off x="2236233" y="2566512"/>
            <a:ext cx="2033953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536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9" dur="2000" fill="hold"/>
                                        <p:tgtEl>
                                          <p:spTgt spid="12"/>
                                        </p:tgtEl>
                                      </p:cBhvr>
                                      <p:by x="600000" y="6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34</a:t>
            </a:fld>
            <a:endParaRPr lang="en-GB"/>
          </a:p>
        </p:txBody>
      </p:sp>
      <p:sp>
        <p:nvSpPr>
          <p:cNvPr id="10" name="Text Placeholder 1">
            <a:extLst>
              <a:ext uri="{FF2B5EF4-FFF2-40B4-BE49-F238E27FC236}">
                <a16:creationId xmlns:a16="http://schemas.microsoft.com/office/drawing/2014/main" id="{83E06849-FD63-473A-8A4F-F6EE98E7D177}"/>
              </a:ext>
            </a:extLst>
          </p:cNvPr>
          <p:cNvSpPr txBox="1">
            <a:spLocks/>
          </p:cNvSpPr>
          <p:nvPr/>
        </p:nvSpPr>
        <p:spPr>
          <a:xfrm>
            <a:off x="310696" y="579664"/>
            <a:ext cx="5804354" cy="55161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3600" dirty="0">
                <a:ea typeface="Arial" charset="0"/>
                <a:cs typeface="Arial" charset="0"/>
              </a:rPr>
              <a:t>Example: swearing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F6CABF4-82C3-4C73-98AF-87D87A9D7E4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705" t="22689" r="31475" b="2644"/>
          <a:stretch/>
        </p:blipFill>
        <p:spPr>
          <a:xfrm>
            <a:off x="310696" y="1562100"/>
            <a:ext cx="3458309" cy="37338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B0718F6-6F60-4992-8977-9A69F585A1F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1474" t="41761" r="45513" b="50938"/>
          <a:stretch/>
        </p:blipFill>
        <p:spPr>
          <a:xfrm>
            <a:off x="3886199" y="3009900"/>
            <a:ext cx="4830721" cy="838199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F7B8ED8-302E-4C3F-B37B-6B6A1E645EBF}"/>
              </a:ext>
            </a:extLst>
          </p:cNvPr>
          <p:cNvCxnSpPr>
            <a:cxnSpLocks/>
          </p:cNvCxnSpPr>
          <p:nvPr/>
        </p:nvCxnSpPr>
        <p:spPr>
          <a:xfrm>
            <a:off x="7578969" y="3284276"/>
            <a:ext cx="363415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926993A4-3084-47B1-BBBE-7B3047135D46}"/>
              </a:ext>
            </a:extLst>
          </p:cNvPr>
          <p:cNvCxnSpPr>
            <a:cxnSpLocks/>
          </p:cNvCxnSpPr>
          <p:nvPr/>
        </p:nvCxnSpPr>
        <p:spPr>
          <a:xfrm>
            <a:off x="5990492" y="3512876"/>
            <a:ext cx="363415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21753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35</a:t>
            </a:fld>
            <a:endParaRPr lang="en-GB"/>
          </a:p>
        </p:txBody>
      </p:sp>
      <p:sp>
        <p:nvSpPr>
          <p:cNvPr id="10" name="Text Placeholder 1">
            <a:extLst>
              <a:ext uri="{FF2B5EF4-FFF2-40B4-BE49-F238E27FC236}">
                <a16:creationId xmlns:a16="http://schemas.microsoft.com/office/drawing/2014/main" id="{83E06849-FD63-473A-8A4F-F6EE98E7D177}"/>
              </a:ext>
            </a:extLst>
          </p:cNvPr>
          <p:cNvSpPr txBox="1">
            <a:spLocks/>
          </p:cNvSpPr>
          <p:nvPr/>
        </p:nvSpPr>
        <p:spPr>
          <a:xfrm>
            <a:off x="310696" y="579664"/>
            <a:ext cx="5804354" cy="55161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3600" dirty="0">
                <a:ea typeface="Arial" charset="0"/>
                <a:cs typeface="Arial" charset="0"/>
              </a:rPr>
              <a:t>Prescriptive audiences</a:t>
            </a:r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72203554-C6BA-4E66-BD77-A06F824BC9B8}"/>
              </a:ext>
            </a:extLst>
          </p:cNvPr>
          <p:cNvSpPr txBox="1">
            <a:spLocks/>
          </p:cNvSpPr>
          <p:nvPr/>
        </p:nvSpPr>
        <p:spPr>
          <a:xfrm>
            <a:off x="463096" y="1747612"/>
            <a:ext cx="5107525" cy="126028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1800" dirty="0">
                <a:ea typeface="Arial" charset="0"/>
                <a:cs typeface="Arial" charset="0"/>
              </a:rPr>
              <a:t>Some people think I am: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1800" dirty="0">
                <a:ea typeface="Arial" charset="0"/>
                <a:cs typeface="Arial" charset="0"/>
              </a:rPr>
              <a:t>announcing the death of the English language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1800" dirty="0">
                <a:ea typeface="Arial" charset="0"/>
                <a:cs typeface="Arial" charset="0"/>
              </a:rPr>
              <a:t>actively promoting the changes I am reporting</a:t>
            </a:r>
            <a:endParaRPr lang="en-GB" sz="1800" i="1" dirty="0">
              <a:ea typeface="Arial" charset="0"/>
              <a:cs typeface="Arial" charset="0"/>
            </a:endParaRPr>
          </a:p>
          <a:p>
            <a:endParaRPr lang="en-US" sz="1100" b="1" dirty="0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1026" name="Picture 2" descr="Image may contain: text">
            <a:extLst>
              <a:ext uri="{FF2B5EF4-FFF2-40B4-BE49-F238E27FC236}">
                <a16:creationId xmlns:a16="http://schemas.microsoft.com/office/drawing/2014/main" id="{B80EF650-42F4-4E12-9667-3B8E461BF9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0723" y="1402869"/>
            <a:ext cx="6642554" cy="4757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2363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36</a:t>
            </a:fld>
            <a:endParaRPr lang="en-GB"/>
          </a:p>
        </p:txBody>
      </p:sp>
      <p:sp>
        <p:nvSpPr>
          <p:cNvPr id="10" name="Text Placeholder 1">
            <a:extLst>
              <a:ext uri="{FF2B5EF4-FFF2-40B4-BE49-F238E27FC236}">
                <a16:creationId xmlns:a16="http://schemas.microsoft.com/office/drawing/2014/main" id="{83E06849-FD63-473A-8A4F-F6EE98E7D177}"/>
              </a:ext>
            </a:extLst>
          </p:cNvPr>
          <p:cNvSpPr txBox="1">
            <a:spLocks/>
          </p:cNvSpPr>
          <p:nvPr/>
        </p:nvSpPr>
        <p:spPr>
          <a:xfrm>
            <a:off x="310696" y="579664"/>
            <a:ext cx="5804354" cy="55161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3600" dirty="0">
                <a:ea typeface="Arial" charset="0"/>
                <a:cs typeface="Arial" charset="0"/>
              </a:rPr>
              <a:t>Prescriptive audiences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9009665-A45E-4C91-BE47-1D2176F4DC2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184" t="31594" r="31843" b="24977"/>
          <a:stretch/>
        </p:blipFill>
        <p:spPr>
          <a:xfrm>
            <a:off x="1896644" y="1860884"/>
            <a:ext cx="5350711" cy="343702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62F5C4B-5D3B-4129-876C-082A79A0203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301" t="6812" r="1974" b="5128"/>
          <a:stretch/>
        </p:blipFill>
        <p:spPr>
          <a:xfrm>
            <a:off x="310696" y="1553411"/>
            <a:ext cx="8553904" cy="4303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35659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10696" y="1595211"/>
            <a:ext cx="7894841" cy="4683125"/>
          </a:xfrm>
        </p:spPr>
        <p:txBody>
          <a:bodyPr/>
          <a:lstStyle/>
          <a:p>
            <a:pPr algn="ctr">
              <a:lnSpc>
                <a:spcPct val="100000"/>
              </a:lnSpc>
              <a:spcBef>
                <a:spcPts val="600"/>
              </a:spcBef>
            </a:pPr>
            <a:r>
              <a:rPr lang="en-GB" sz="1800" i="1" dirty="0">
                <a:ea typeface="Arial" charset="0"/>
                <a:cs typeface="Arial" charset="0"/>
              </a:rPr>
              <a:t>“No corpus linguist is an island”</a:t>
            </a:r>
          </a:p>
          <a:p>
            <a:pPr algn="r">
              <a:lnSpc>
                <a:spcPct val="100000"/>
              </a:lnSpc>
              <a:spcBef>
                <a:spcPts val="600"/>
              </a:spcBef>
            </a:pPr>
            <a:r>
              <a:rPr lang="en-GB" sz="1800" dirty="0">
                <a:ea typeface="Arial" charset="0"/>
                <a:cs typeface="Arial" charset="0"/>
              </a:rPr>
              <a:t>(Römer 2013)</a:t>
            </a:r>
            <a:endParaRPr lang="en-GB" sz="1800" i="1" dirty="0">
              <a:ea typeface="Arial" charset="0"/>
              <a:cs typeface="Arial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GB" sz="1800" dirty="0">
              <a:ea typeface="Arial" charset="0"/>
              <a:cs typeface="Arial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1800" dirty="0">
                <a:ea typeface="Arial" charset="0"/>
                <a:cs typeface="Arial" charset="0"/>
              </a:rPr>
              <a:t>CL increasingly interacting with other fields, e.g.:</a:t>
            </a:r>
          </a:p>
          <a:p>
            <a:pPr marL="342900" indent="-3429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1800" dirty="0">
                <a:ea typeface="Arial" charset="0"/>
                <a:cs typeface="Arial" charset="0"/>
              </a:rPr>
              <a:t>Language learning e.g. Cambridge Learner Corpus, Trinity Lancaster Corpus</a:t>
            </a:r>
          </a:p>
          <a:p>
            <a:pPr marL="342900" indent="-3429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1800" dirty="0">
                <a:ea typeface="Arial" charset="0"/>
                <a:cs typeface="Arial" charset="0"/>
              </a:rPr>
              <a:t>Literature e.g. </a:t>
            </a:r>
            <a:r>
              <a:rPr lang="en-GB" sz="1800" dirty="0" err="1">
                <a:ea typeface="Arial" charset="0"/>
                <a:cs typeface="Arial" charset="0"/>
              </a:rPr>
              <a:t>CLiC</a:t>
            </a:r>
            <a:r>
              <a:rPr lang="en-GB" sz="1800" dirty="0">
                <a:ea typeface="Arial" charset="0"/>
                <a:cs typeface="Arial" charset="0"/>
              </a:rPr>
              <a:t> Dickens project (Nottingham/Birmingham)</a:t>
            </a:r>
          </a:p>
          <a:p>
            <a:pPr marL="342900" indent="-3429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1800" dirty="0">
                <a:ea typeface="Arial" charset="0"/>
                <a:cs typeface="Arial" charset="0"/>
              </a:rPr>
              <a:t>Education e.g. Leeds ‘linguistic challenges’ project</a:t>
            </a:r>
          </a:p>
          <a:p>
            <a:pPr marL="342900" indent="-3429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1800" dirty="0">
                <a:ea typeface="Arial" charset="0"/>
                <a:cs typeface="Arial" charset="0"/>
              </a:rPr>
              <a:t>Health(care) e.g. Lancaster/CASS extension and specialisation</a:t>
            </a:r>
          </a:p>
          <a:p>
            <a:pPr marL="342900" indent="-3429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1800" dirty="0">
                <a:ea typeface="Arial" charset="0"/>
                <a:cs typeface="Arial" charset="0"/>
              </a:rPr>
              <a:t>Forensic/legal contexts e.g. ‘incitement of violence’ project (Nottingham Trent)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GB" sz="1800" dirty="0">
              <a:ea typeface="Arial" charset="0"/>
              <a:cs typeface="Arial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1800" dirty="0">
                <a:ea typeface="Arial" charset="0"/>
                <a:cs typeface="Arial" charset="0"/>
              </a:rPr>
              <a:t>Also:</a:t>
            </a:r>
          </a:p>
          <a:p>
            <a:pPr marL="342900" indent="-3429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1800" dirty="0">
                <a:ea typeface="Arial" charset="0"/>
                <a:cs typeface="Arial" charset="0"/>
              </a:rPr>
              <a:t>blind faith in CL</a:t>
            </a:r>
          </a:p>
          <a:p>
            <a:pPr marL="342900" indent="-3429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1800" dirty="0">
                <a:ea typeface="Arial" charset="0"/>
                <a:cs typeface="Arial" charset="0"/>
              </a:rPr>
              <a:t>our sensitivity to needs and standards in other fields</a:t>
            </a:r>
          </a:p>
          <a:p>
            <a:pPr marL="342900" indent="-3429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GB" sz="2000" dirty="0">
              <a:ea typeface="Arial" charset="0"/>
              <a:cs typeface="Arial" charset="0"/>
            </a:endParaRP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GB" sz="2000" dirty="0">
              <a:ea typeface="Arial" charset="0"/>
              <a:cs typeface="Arial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GB" sz="2000" dirty="0">
              <a:ea typeface="Arial" charset="0"/>
              <a:cs typeface="Arial" charset="0"/>
            </a:endParaRP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GB" sz="2000" dirty="0">
              <a:ea typeface="Arial" charset="0"/>
              <a:cs typeface="Arial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GB" sz="2000" dirty="0">
              <a:latin typeface="Arial" charset="0"/>
              <a:ea typeface="Arial" charset="0"/>
              <a:cs typeface="Arial" charset="0"/>
            </a:endParaRPr>
          </a:p>
          <a:p>
            <a:endParaRPr lang="en-US" sz="11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37</a:t>
            </a:fld>
            <a:endParaRPr lang="en-GB"/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B6CFA0A8-2340-4F5F-A7A0-AFEE0D649B4C}"/>
              </a:ext>
            </a:extLst>
          </p:cNvPr>
          <p:cNvSpPr txBox="1">
            <a:spLocks/>
          </p:cNvSpPr>
          <p:nvPr/>
        </p:nvSpPr>
        <p:spPr>
          <a:xfrm>
            <a:off x="310696" y="579664"/>
            <a:ext cx="6147254" cy="55161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3600" dirty="0">
                <a:ea typeface="Arial" charset="0"/>
                <a:cs typeface="Arial" charset="0"/>
              </a:rPr>
              <a:t>The growth of corpus linguistics</a:t>
            </a:r>
          </a:p>
        </p:txBody>
      </p:sp>
    </p:spTree>
    <p:extLst>
      <p:ext uri="{BB962C8B-B14F-4D97-AF65-F5344CB8AC3E}">
        <p14:creationId xmlns:p14="http://schemas.microsoft.com/office/powerpoint/2010/main" val="2692824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10696" y="1467853"/>
            <a:ext cx="7559675" cy="4810483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b="1" dirty="0">
                <a:ea typeface="Arial" charset="0"/>
                <a:cs typeface="Arial" charset="0"/>
              </a:rPr>
              <a:t>Corpus creator:</a:t>
            </a:r>
          </a:p>
          <a:p>
            <a:pPr marL="342900" indent="-3429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ea typeface="Arial" charset="0"/>
                <a:cs typeface="Arial" charset="0"/>
              </a:rPr>
              <a:t>Do your best relative to time, resource and other pragmatic considerations</a:t>
            </a:r>
          </a:p>
          <a:p>
            <a:pPr marL="342900" indent="-3429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ea typeface="Arial" charset="0"/>
                <a:cs typeface="Arial" charset="0"/>
              </a:rPr>
              <a:t>Report methods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	- Document the compilation process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	- Justify methodological decisions clearly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	- Acknowledge other ways of doing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	- Check assumptions (“that surely won’t work…”)</a:t>
            </a:r>
          </a:p>
          <a:p>
            <a:pPr marL="342900" indent="-3429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ea typeface="Arial" charset="0"/>
                <a:cs typeface="Arial" charset="0"/>
              </a:rPr>
              <a:t>Bear in mind that the ‘final release’ of the corpus need not be the end of its development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38</a:t>
            </a:fld>
            <a:endParaRPr lang="en-GB"/>
          </a:p>
        </p:txBody>
      </p:sp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146FB12F-E3AD-4670-B0B6-7CB154CE12B4}"/>
              </a:ext>
            </a:extLst>
          </p:cNvPr>
          <p:cNvSpPr txBox="1">
            <a:spLocks/>
          </p:cNvSpPr>
          <p:nvPr/>
        </p:nvSpPr>
        <p:spPr>
          <a:xfrm>
            <a:off x="310695" y="128954"/>
            <a:ext cx="5055389" cy="100232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3600" dirty="0">
                <a:ea typeface="Arial" charset="0"/>
                <a:cs typeface="Arial" charset="0"/>
              </a:rPr>
              <a:t>Who is responsible for good corpus research?</a:t>
            </a:r>
          </a:p>
        </p:txBody>
      </p:sp>
    </p:spTree>
    <p:extLst>
      <p:ext uri="{BB962C8B-B14F-4D97-AF65-F5344CB8AC3E}">
        <p14:creationId xmlns:p14="http://schemas.microsoft.com/office/powerpoint/2010/main" val="1378088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10696" y="1467853"/>
            <a:ext cx="4874915" cy="4810483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b="1" dirty="0">
                <a:ea typeface="Arial" charset="0"/>
                <a:cs typeface="Arial" charset="0"/>
              </a:rPr>
              <a:t>Tool developer:</a:t>
            </a:r>
          </a:p>
          <a:p>
            <a:pPr marL="342900" indent="-3429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ea typeface="Arial" charset="0"/>
                <a:cs typeface="Arial" charset="0"/>
              </a:rPr>
              <a:t>Bridge the gap between the corpus compiler and the researcher</a:t>
            </a:r>
          </a:p>
          <a:p>
            <a:pPr marL="342900" indent="-3429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ea typeface="Arial" charset="0"/>
                <a:cs typeface="Arial" charset="0"/>
              </a:rPr>
              <a:t>Bridge the gap between the corpus and the researcher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GB" sz="2000" dirty="0">
              <a:ea typeface="Arial" charset="0"/>
              <a:cs typeface="Arial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e.g. Spoken BNC2014 on </a:t>
            </a:r>
            <a:r>
              <a:rPr lang="en-GB" sz="2000" dirty="0" err="1">
                <a:ea typeface="Arial" charset="0"/>
                <a:cs typeface="Arial" charset="0"/>
              </a:rPr>
              <a:t>CQPweb</a:t>
            </a:r>
            <a:endParaRPr lang="en-GB" sz="2000" dirty="0">
              <a:ea typeface="Arial" charset="0"/>
              <a:cs typeface="Arial" charset="0"/>
            </a:endParaRPr>
          </a:p>
          <a:p>
            <a:pPr marL="342900" indent="-3429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ea typeface="Arial" charset="0"/>
                <a:cs typeface="Arial" charset="0"/>
              </a:rPr>
              <a:t>Functionalities which are currently exclusive to this tool</a:t>
            </a:r>
          </a:p>
          <a:p>
            <a:pPr marL="342900" indent="-3429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ea typeface="Arial" charset="0"/>
                <a:cs typeface="Arial" charset="0"/>
              </a:rPr>
              <a:t>So…is it the responsibility of other tool developers to follow suit to accommodate new corpora like this one?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39</a:t>
            </a:fld>
            <a:endParaRPr lang="en-GB"/>
          </a:p>
        </p:txBody>
      </p:sp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146FB12F-E3AD-4670-B0B6-7CB154CE12B4}"/>
              </a:ext>
            </a:extLst>
          </p:cNvPr>
          <p:cNvSpPr txBox="1">
            <a:spLocks/>
          </p:cNvSpPr>
          <p:nvPr/>
        </p:nvSpPr>
        <p:spPr>
          <a:xfrm>
            <a:off x="310695" y="128954"/>
            <a:ext cx="5055389" cy="100232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3600" dirty="0">
                <a:ea typeface="Arial" charset="0"/>
                <a:cs typeface="Arial" charset="0"/>
              </a:rPr>
              <a:t>Who is responsible for good corpus research?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6DB254C-7C53-426E-956E-D4CCDDCEF93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30" t="10965" r="2982"/>
          <a:stretch/>
        </p:blipFill>
        <p:spPr>
          <a:xfrm>
            <a:off x="5366084" y="2123562"/>
            <a:ext cx="3485456" cy="2610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2847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10696" y="1461837"/>
            <a:ext cx="8057267" cy="4816499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1800" b="1" dirty="0">
                <a:ea typeface="Arial" charset="0"/>
                <a:cs typeface="Arial" charset="0"/>
              </a:rPr>
              <a:t>Researcher: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1800" dirty="0">
                <a:ea typeface="Arial" charset="0"/>
                <a:cs typeface="Arial" charset="0"/>
              </a:rPr>
              <a:t>Seek out materials that accompany the corpus (they should be easy to find)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1800" dirty="0">
                <a:ea typeface="Arial" charset="0"/>
                <a:cs typeface="Arial" charset="0"/>
              </a:rPr>
              <a:t>Check assumptions, about: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1800" dirty="0">
                <a:ea typeface="Arial" charset="0"/>
                <a:cs typeface="Arial" charset="0"/>
              </a:rPr>
              <a:t>	- what is (not) in the corpus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1800" dirty="0">
                <a:ea typeface="Arial" charset="0"/>
                <a:cs typeface="Arial" charset="0"/>
              </a:rPr>
              <a:t>	- what the corpus does (not) represent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1800" dirty="0">
                <a:ea typeface="Arial" charset="0"/>
                <a:cs typeface="Arial" charset="0"/>
              </a:rPr>
              <a:t>	- what the corpus was (not) intended for</a:t>
            </a:r>
          </a:p>
          <a:p>
            <a:pPr marL="342900" indent="-3429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1800" dirty="0">
                <a:ea typeface="Arial" charset="0"/>
                <a:cs typeface="Arial" charset="0"/>
              </a:rPr>
              <a:t>If in doubt, contact the compilers</a:t>
            </a:r>
          </a:p>
          <a:p>
            <a:pPr marL="342900" indent="-3429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1800" dirty="0">
                <a:ea typeface="Arial" charset="0"/>
                <a:cs typeface="Arial" charset="0"/>
              </a:rPr>
              <a:t>Report methods thoroughly</a:t>
            </a:r>
          </a:p>
          <a:p>
            <a:pPr marL="342900" indent="-3429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1800" dirty="0">
                <a:ea typeface="Arial" charset="0"/>
                <a:cs typeface="Arial" charset="0"/>
              </a:rPr>
              <a:t>Consider secondary data analysis e.g. pragmatic annotation</a:t>
            </a:r>
          </a:p>
          <a:p>
            <a:pPr marL="342900" indent="-3429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1800" dirty="0">
                <a:ea typeface="Arial" charset="0"/>
                <a:cs typeface="Arial" charset="0"/>
              </a:rPr>
              <a:t>Don’t have blind faith in ‘corpus as brand’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GB" sz="1800" dirty="0">
              <a:ea typeface="Arial" charset="0"/>
              <a:cs typeface="Arial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1800" b="1" dirty="0">
                <a:ea typeface="Arial" charset="0"/>
                <a:cs typeface="Arial" charset="0"/>
              </a:rPr>
              <a:t>Consumer:</a:t>
            </a:r>
          </a:p>
          <a:p>
            <a:pPr marL="342900" indent="-3429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1800" dirty="0">
                <a:ea typeface="Arial" charset="0"/>
                <a:cs typeface="Arial" charset="0"/>
              </a:rPr>
              <a:t>Question everything!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40</a:t>
            </a:fld>
            <a:endParaRPr lang="en-GB"/>
          </a:p>
        </p:txBody>
      </p:sp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1B414E79-F0F8-4FEB-BEED-997D2EAC558E}"/>
              </a:ext>
            </a:extLst>
          </p:cNvPr>
          <p:cNvSpPr txBox="1">
            <a:spLocks/>
          </p:cNvSpPr>
          <p:nvPr/>
        </p:nvSpPr>
        <p:spPr>
          <a:xfrm>
            <a:off x="310695" y="128954"/>
            <a:ext cx="5055389" cy="100232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3600" dirty="0">
                <a:ea typeface="Arial" charset="0"/>
                <a:cs typeface="Arial" charset="0"/>
              </a:rPr>
              <a:t>Who is responsible for good corpus research?</a:t>
            </a:r>
          </a:p>
        </p:txBody>
      </p:sp>
    </p:spTree>
    <p:extLst>
      <p:ext uri="{BB962C8B-B14F-4D97-AF65-F5344CB8AC3E}">
        <p14:creationId xmlns:p14="http://schemas.microsoft.com/office/powerpoint/2010/main" val="3724210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41</a:t>
            </a:fld>
            <a:endParaRPr lang="en-GB"/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B6CFA0A8-2340-4F5F-A7A0-AFEE0D649B4C}"/>
              </a:ext>
            </a:extLst>
          </p:cNvPr>
          <p:cNvSpPr txBox="1">
            <a:spLocks/>
          </p:cNvSpPr>
          <p:nvPr/>
        </p:nvSpPr>
        <p:spPr>
          <a:xfrm>
            <a:off x="310696" y="573803"/>
            <a:ext cx="6336290" cy="62132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3600" dirty="0">
                <a:ea typeface="Arial" charset="0"/>
                <a:cs typeface="Arial" charset="0"/>
              </a:rPr>
              <a:t>Example: keywords</a:t>
            </a:r>
            <a:endParaRPr lang="en-GB" sz="1600" dirty="0">
              <a:latin typeface="Arial" charset="0"/>
              <a:ea typeface="Arial" charset="0"/>
              <a:cs typeface="Arial" charset="0"/>
            </a:endParaRPr>
          </a:p>
          <a:p>
            <a:endParaRPr lang="en-US" sz="1100" b="1" dirty="0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6C97B2D-959F-46F4-BF62-1FB5C3BEEAE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684" t="10783" r="33125" b="4526"/>
          <a:stretch/>
        </p:blipFill>
        <p:spPr>
          <a:xfrm>
            <a:off x="2931193" y="1467853"/>
            <a:ext cx="3281613" cy="4579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0740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42</a:t>
            </a:fld>
            <a:endParaRPr lang="en-GB"/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B6CFA0A8-2340-4F5F-A7A0-AFEE0D649B4C}"/>
              </a:ext>
            </a:extLst>
          </p:cNvPr>
          <p:cNvSpPr txBox="1">
            <a:spLocks/>
          </p:cNvSpPr>
          <p:nvPr/>
        </p:nvSpPr>
        <p:spPr>
          <a:xfrm>
            <a:off x="310696" y="573803"/>
            <a:ext cx="6336290" cy="62132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3600" dirty="0">
                <a:ea typeface="Arial" charset="0"/>
                <a:cs typeface="Arial" charset="0"/>
              </a:rPr>
              <a:t>Example: keywords</a:t>
            </a:r>
            <a:endParaRPr lang="en-GB" sz="16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9" name="Text Placeholder 1">
            <a:extLst>
              <a:ext uri="{FF2B5EF4-FFF2-40B4-BE49-F238E27FC236}">
                <a16:creationId xmlns:a16="http://schemas.microsoft.com/office/drawing/2014/main" id="{EB696AD1-DDBC-480B-9A3C-B87E70235CDB}"/>
              </a:ext>
            </a:extLst>
          </p:cNvPr>
          <p:cNvSpPr txBox="1">
            <a:spLocks/>
          </p:cNvSpPr>
          <p:nvPr/>
        </p:nvSpPr>
        <p:spPr>
          <a:xfrm>
            <a:off x="310696" y="1620802"/>
            <a:ext cx="2119683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XXUNCLEARWORD</a:t>
            </a:r>
          </a:p>
        </p:txBody>
      </p:sp>
      <p:sp>
        <p:nvSpPr>
          <p:cNvPr id="10" name="Text Placeholder 1">
            <a:extLst>
              <a:ext uri="{FF2B5EF4-FFF2-40B4-BE49-F238E27FC236}">
                <a16:creationId xmlns:a16="http://schemas.microsoft.com/office/drawing/2014/main" id="{5E464D94-C5D2-4FBB-9A03-E50192CE89C7}"/>
              </a:ext>
            </a:extLst>
          </p:cNvPr>
          <p:cNvSpPr txBox="1">
            <a:spLocks/>
          </p:cNvSpPr>
          <p:nvPr/>
        </p:nvSpPr>
        <p:spPr>
          <a:xfrm>
            <a:off x="310696" y="2010372"/>
            <a:ext cx="1895093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 err="1">
                <a:ea typeface="Arial" charset="0"/>
                <a:cs typeface="Arial" charset="0"/>
              </a:rPr>
              <a:t>XXANONnameM</a:t>
            </a:r>
            <a:endParaRPr lang="en-GB" sz="2000" dirty="0">
              <a:ea typeface="Arial" charset="0"/>
              <a:cs typeface="Arial" charset="0"/>
            </a:endParaRPr>
          </a:p>
        </p:txBody>
      </p:sp>
      <p:sp>
        <p:nvSpPr>
          <p:cNvPr id="11" name="Text Placeholder 1">
            <a:extLst>
              <a:ext uri="{FF2B5EF4-FFF2-40B4-BE49-F238E27FC236}">
                <a16:creationId xmlns:a16="http://schemas.microsoft.com/office/drawing/2014/main" id="{F1735056-77AE-4636-BA88-25EF750CFB5B}"/>
              </a:ext>
            </a:extLst>
          </p:cNvPr>
          <p:cNvSpPr txBox="1">
            <a:spLocks/>
          </p:cNvSpPr>
          <p:nvPr/>
        </p:nvSpPr>
        <p:spPr>
          <a:xfrm>
            <a:off x="310696" y="2431489"/>
            <a:ext cx="1895093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 err="1">
                <a:ea typeface="Arial" charset="0"/>
                <a:cs typeface="Arial" charset="0"/>
              </a:rPr>
              <a:t>XXANONnameF</a:t>
            </a:r>
            <a:endParaRPr lang="en-GB" sz="2000" dirty="0">
              <a:ea typeface="Arial" charset="0"/>
              <a:cs typeface="Arial" charset="0"/>
            </a:endParaRPr>
          </a:p>
        </p:txBody>
      </p:sp>
      <p:sp>
        <p:nvSpPr>
          <p:cNvPr id="12" name="Text Placeholder 1">
            <a:extLst>
              <a:ext uri="{FF2B5EF4-FFF2-40B4-BE49-F238E27FC236}">
                <a16:creationId xmlns:a16="http://schemas.microsoft.com/office/drawing/2014/main" id="{6C9FE2CD-A999-4F5C-AE1E-CEE9A059E596}"/>
              </a:ext>
            </a:extLst>
          </p:cNvPr>
          <p:cNvSpPr txBox="1">
            <a:spLocks/>
          </p:cNvSpPr>
          <p:nvPr/>
        </p:nvSpPr>
        <p:spPr>
          <a:xfrm>
            <a:off x="310696" y="2852606"/>
            <a:ext cx="1723523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 err="1">
                <a:ea typeface="Arial" charset="0"/>
                <a:cs typeface="Arial" charset="0"/>
              </a:rPr>
              <a:t>XXANONplace</a:t>
            </a:r>
            <a:endParaRPr lang="en-GB" sz="2000" dirty="0">
              <a:ea typeface="Arial" charset="0"/>
              <a:cs typeface="Arial" charset="0"/>
            </a:endParaRPr>
          </a:p>
        </p:txBody>
      </p:sp>
      <p:sp>
        <p:nvSpPr>
          <p:cNvPr id="13" name="Text Placeholder 1">
            <a:extLst>
              <a:ext uri="{FF2B5EF4-FFF2-40B4-BE49-F238E27FC236}">
                <a16:creationId xmlns:a16="http://schemas.microsoft.com/office/drawing/2014/main" id="{DEDE27EA-E81A-4598-B3E4-3F3F53A96C1A}"/>
              </a:ext>
            </a:extLst>
          </p:cNvPr>
          <p:cNvSpPr txBox="1">
            <a:spLocks/>
          </p:cNvSpPr>
          <p:nvPr/>
        </p:nvSpPr>
        <p:spPr>
          <a:xfrm>
            <a:off x="310696" y="3253675"/>
            <a:ext cx="379536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s-</a:t>
            </a:r>
          </a:p>
        </p:txBody>
      </p:sp>
      <p:sp>
        <p:nvSpPr>
          <p:cNvPr id="14" name="Text Placeholder 1">
            <a:extLst>
              <a:ext uri="{FF2B5EF4-FFF2-40B4-BE49-F238E27FC236}">
                <a16:creationId xmlns:a16="http://schemas.microsoft.com/office/drawing/2014/main" id="{ACB0A603-5051-4C04-A1AD-97BD890ED21B}"/>
              </a:ext>
            </a:extLst>
          </p:cNvPr>
          <p:cNvSpPr txBox="1">
            <a:spLocks/>
          </p:cNvSpPr>
          <p:nvPr/>
        </p:nvSpPr>
        <p:spPr>
          <a:xfrm>
            <a:off x="310695" y="3642407"/>
            <a:ext cx="1848973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 err="1">
                <a:ea typeface="Arial" charset="0"/>
                <a:cs typeface="Arial" charset="0"/>
              </a:rPr>
              <a:t>XXANONnameN</a:t>
            </a:r>
            <a:endParaRPr lang="en-GB" sz="2000" dirty="0">
              <a:ea typeface="Arial" charset="0"/>
              <a:cs typeface="Arial" charset="0"/>
            </a:endParaRPr>
          </a:p>
        </p:txBody>
      </p:sp>
      <p:sp>
        <p:nvSpPr>
          <p:cNvPr id="19" name="Text Placeholder 1">
            <a:extLst>
              <a:ext uri="{FF2B5EF4-FFF2-40B4-BE49-F238E27FC236}">
                <a16:creationId xmlns:a16="http://schemas.microsoft.com/office/drawing/2014/main" id="{48F61DF6-E5BF-4339-82CB-B443F1EDDF74}"/>
              </a:ext>
            </a:extLst>
          </p:cNvPr>
          <p:cNvSpPr txBox="1">
            <a:spLocks/>
          </p:cNvSpPr>
          <p:nvPr/>
        </p:nvSpPr>
        <p:spPr>
          <a:xfrm>
            <a:off x="310695" y="4028314"/>
            <a:ext cx="1895093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 err="1">
                <a:ea typeface="Arial" charset="0"/>
                <a:cs typeface="Arial" charset="0"/>
              </a:rPr>
              <a:t>uhu</a:t>
            </a:r>
            <a:endParaRPr lang="en-GB" sz="2000" dirty="0">
              <a:ea typeface="Arial" charset="0"/>
              <a:cs typeface="Arial" charset="0"/>
            </a:endParaRPr>
          </a:p>
        </p:txBody>
      </p:sp>
      <p:sp>
        <p:nvSpPr>
          <p:cNvPr id="20" name="Text Placeholder 1">
            <a:extLst>
              <a:ext uri="{FF2B5EF4-FFF2-40B4-BE49-F238E27FC236}">
                <a16:creationId xmlns:a16="http://schemas.microsoft.com/office/drawing/2014/main" id="{73B184CA-FC6A-4D78-A9DA-9A51C859A40E}"/>
              </a:ext>
            </a:extLst>
          </p:cNvPr>
          <p:cNvSpPr txBox="1">
            <a:spLocks/>
          </p:cNvSpPr>
          <p:nvPr/>
        </p:nvSpPr>
        <p:spPr>
          <a:xfrm>
            <a:off x="310695" y="4449431"/>
            <a:ext cx="1723523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y-</a:t>
            </a:r>
          </a:p>
        </p:txBody>
      </p:sp>
      <p:sp>
        <p:nvSpPr>
          <p:cNvPr id="21" name="Text Placeholder 1">
            <a:extLst>
              <a:ext uri="{FF2B5EF4-FFF2-40B4-BE49-F238E27FC236}">
                <a16:creationId xmlns:a16="http://schemas.microsoft.com/office/drawing/2014/main" id="{DB935063-8998-42D0-8312-1894B028B7BB}"/>
              </a:ext>
            </a:extLst>
          </p:cNvPr>
          <p:cNvSpPr txBox="1">
            <a:spLocks/>
          </p:cNvSpPr>
          <p:nvPr/>
        </p:nvSpPr>
        <p:spPr>
          <a:xfrm>
            <a:off x="310694" y="4850500"/>
            <a:ext cx="489405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w-</a:t>
            </a:r>
          </a:p>
        </p:txBody>
      </p:sp>
      <p:sp>
        <p:nvSpPr>
          <p:cNvPr id="22" name="Text Placeholder 1">
            <a:extLst>
              <a:ext uri="{FF2B5EF4-FFF2-40B4-BE49-F238E27FC236}">
                <a16:creationId xmlns:a16="http://schemas.microsoft.com/office/drawing/2014/main" id="{9D54C52E-19DD-4CF0-A2E6-785A6693F0EC}"/>
              </a:ext>
            </a:extLst>
          </p:cNvPr>
          <p:cNvSpPr txBox="1">
            <a:spLocks/>
          </p:cNvSpPr>
          <p:nvPr/>
        </p:nvSpPr>
        <p:spPr>
          <a:xfrm>
            <a:off x="310694" y="5239232"/>
            <a:ext cx="988717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f-</a:t>
            </a:r>
          </a:p>
        </p:txBody>
      </p:sp>
      <p:sp>
        <p:nvSpPr>
          <p:cNvPr id="23" name="Text Placeholder 1">
            <a:extLst>
              <a:ext uri="{FF2B5EF4-FFF2-40B4-BE49-F238E27FC236}">
                <a16:creationId xmlns:a16="http://schemas.microsoft.com/office/drawing/2014/main" id="{2EFDA9F9-7D90-4E95-A860-18C74CCEDCCF}"/>
              </a:ext>
            </a:extLst>
          </p:cNvPr>
          <p:cNvSpPr txBox="1">
            <a:spLocks/>
          </p:cNvSpPr>
          <p:nvPr/>
        </p:nvSpPr>
        <p:spPr>
          <a:xfrm>
            <a:off x="2430380" y="1620802"/>
            <a:ext cx="379536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l-</a:t>
            </a:r>
          </a:p>
        </p:txBody>
      </p:sp>
      <p:sp>
        <p:nvSpPr>
          <p:cNvPr id="24" name="Text Placeholder 1">
            <a:extLst>
              <a:ext uri="{FF2B5EF4-FFF2-40B4-BE49-F238E27FC236}">
                <a16:creationId xmlns:a16="http://schemas.microsoft.com/office/drawing/2014/main" id="{3F2F48DC-02D5-4AB1-8B9C-649F6C1E8CA4}"/>
              </a:ext>
            </a:extLst>
          </p:cNvPr>
          <p:cNvSpPr txBox="1">
            <a:spLocks/>
          </p:cNvSpPr>
          <p:nvPr/>
        </p:nvSpPr>
        <p:spPr>
          <a:xfrm>
            <a:off x="2430380" y="2010372"/>
            <a:ext cx="379536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c-</a:t>
            </a:r>
          </a:p>
        </p:txBody>
      </p:sp>
      <p:sp>
        <p:nvSpPr>
          <p:cNvPr id="25" name="Text Placeholder 1">
            <a:extLst>
              <a:ext uri="{FF2B5EF4-FFF2-40B4-BE49-F238E27FC236}">
                <a16:creationId xmlns:a16="http://schemas.microsoft.com/office/drawing/2014/main" id="{C8A5A344-538B-480D-B676-3F6177B53614}"/>
              </a:ext>
            </a:extLst>
          </p:cNvPr>
          <p:cNvSpPr txBox="1">
            <a:spLocks/>
          </p:cNvSpPr>
          <p:nvPr/>
        </p:nvSpPr>
        <p:spPr>
          <a:xfrm>
            <a:off x="2430379" y="2431489"/>
            <a:ext cx="433137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n-</a:t>
            </a:r>
          </a:p>
        </p:txBody>
      </p:sp>
      <p:sp>
        <p:nvSpPr>
          <p:cNvPr id="26" name="Text Placeholder 1">
            <a:extLst>
              <a:ext uri="{FF2B5EF4-FFF2-40B4-BE49-F238E27FC236}">
                <a16:creationId xmlns:a16="http://schemas.microsoft.com/office/drawing/2014/main" id="{7D4D32CD-B142-430D-A410-6857E1F1F9E9}"/>
              </a:ext>
            </a:extLst>
          </p:cNvPr>
          <p:cNvSpPr txBox="1">
            <a:spLocks/>
          </p:cNvSpPr>
          <p:nvPr/>
        </p:nvSpPr>
        <p:spPr>
          <a:xfrm>
            <a:off x="2430379" y="2852606"/>
            <a:ext cx="433137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D-</a:t>
            </a:r>
          </a:p>
        </p:txBody>
      </p:sp>
      <p:sp>
        <p:nvSpPr>
          <p:cNvPr id="27" name="Text Placeholder 1">
            <a:extLst>
              <a:ext uri="{FF2B5EF4-FFF2-40B4-BE49-F238E27FC236}">
                <a16:creationId xmlns:a16="http://schemas.microsoft.com/office/drawing/2014/main" id="{3160AD5D-7E62-48BE-9CB7-4F0BE6927830}"/>
              </a:ext>
            </a:extLst>
          </p:cNvPr>
          <p:cNvSpPr txBox="1">
            <a:spLocks/>
          </p:cNvSpPr>
          <p:nvPr/>
        </p:nvSpPr>
        <p:spPr>
          <a:xfrm>
            <a:off x="2430378" y="3253675"/>
            <a:ext cx="770021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email</a:t>
            </a:r>
          </a:p>
        </p:txBody>
      </p:sp>
      <p:sp>
        <p:nvSpPr>
          <p:cNvPr id="28" name="Text Placeholder 1">
            <a:extLst>
              <a:ext uri="{FF2B5EF4-FFF2-40B4-BE49-F238E27FC236}">
                <a16:creationId xmlns:a16="http://schemas.microsoft.com/office/drawing/2014/main" id="{D9259DDC-5128-48C1-B460-0F75309958DF}"/>
              </a:ext>
            </a:extLst>
          </p:cNvPr>
          <p:cNvSpPr txBox="1">
            <a:spLocks/>
          </p:cNvSpPr>
          <p:nvPr/>
        </p:nvSpPr>
        <p:spPr>
          <a:xfrm>
            <a:off x="2430379" y="3642407"/>
            <a:ext cx="489404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g-</a:t>
            </a:r>
          </a:p>
        </p:txBody>
      </p:sp>
      <p:sp>
        <p:nvSpPr>
          <p:cNvPr id="29" name="Text Placeholder 1">
            <a:extLst>
              <a:ext uri="{FF2B5EF4-FFF2-40B4-BE49-F238E27FC236}">
                <a16:creationId xmlns:a16="http://schemas.microsoft.com/office/drawing/2014/main" id="{83B38893-BA10-48C8-A933-A6A9794ADBB9}"/>
              </a:ext>
            </a:extLst>
          </p:cNvPr>
          <p:cNvSpPr txBox="1">
            <a:spLocks/>
          </p:cNvSpPr>
          <p:nvPr/>
        </p:nvSpPr>
        <p:spPr>
          <a:xfrm>
            <a:off x="2430379" y="4028314"/>
            <a:ext cx="433138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I-</a:t>
            </a:r>
          </a:p>
        </p:txBody>
      </p:sp>
      <p:sp>
        <p:nvSpPr>
          <p:cNvPr id="30" name="Text Placeholder 1">
            <a:extLst>
              <a:ext uri="{FF2B5EF4-FFF2-40B4-BE49-F238E27FC236}">
                <a16:creationId xmlns:a16="http://schemas.microsoft.com/office/drawing/2014/main" id="{53684ABE-ADE0-497C-97A1-0CBDB98C0C20}"/>
              </a:ext>
            </a:extLst>
          </p:cNvPr>
          <p:cNvSpPr txBox="1">
            <a:spLocks/>
          </p:cNvSpPr>
          <p:nvPr/>
        </p:nvSpPr>
        <p:spPr>
          <a:xfrm>
            <a:off x="2430379" y="4449431"/>
            <a:ext cx="1173080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 err="1">
                <a:ea typeface="Arial" charset="0"/>
                <a:cs typeface="Arial" charset="0"/>
              </a:rPr>
              <a:t>facebook</a:t>
            </a:r>
            <a:endParaRPr lang="en-GB" sz="2000" dirty="0">
              <a:ea typeface="Arial" charset="0"/>
              <a:cs typeface="Arial" charset="0"/>
            </a:endParaRPr>
          </a:p>
        </p:txBody>
      </p:sp>
      <p:sp>
        <p:nvSpPr>
          <p:cNvPr id="31" name="Text Placeholder 1">
            <a:extLst>
              <a:ext uri="{FF2B5EF4-FFF2-40B4-BE49-F238E27FC236}">
                <a16:creationId xmlns:a16="http://schemas.microsoft.com/office/drawing/2014/main" id="{A9301D96-5C57-445B-B763-0844FD3F85FA}"/>
              </a:ext>
            </a:extLst>
          </p:cNvPr>
          <p:cNvSpPr txBox="1">
            <a:spLocks/>
          </p:cNvSpPr>
          <p:nvPr/>
        </p:nvSpPr>
        <p:spPr>
          <a:xfrm>
            <a:off x="2430377" y="4850500"/>
            <a:ext cx="433137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h-</a:t>
            </a:r>
          </a:p>
        </p:txBody>
      </p:sp>
      <p:sp>
        <p:nvSpPr>
          <p:cNvPr id="32" name="Text Placeholder 1">
            <a:extLst>
              <a:ext uri="{FF2B5EF4-FFF2-40B4-BE49-F238E27FC236}">
                <a16:creationId xmlns:a16="http://schemas.microsoft.com/office/drawing/2014/main" id="{E4A5B4B6-5BB0-44EC-ADFA-1AA4BB2E4B80}"/>
              </a:ext>
            </a:extLst>
          </p:cNvPr>
          <p:cNvSpPr txBox="1">
            <a:spLocks/>
          </p:cNvSpPr>
          <p:nvPr/>
        </p:nvSpPr>
        <p:spPr>
          <a:xfrm>
            <a:off x="2430377" y="5239232"/>
            <a:ext cx="589545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ha-</a:t>
            </a:r>
          </a:p>
        </p:txBody>
      </p:sp>
      <p:sp>
        <p:nvSpPr>
          <p:cNvPr id="33" name="Text Placeholder 1">
            <a:extLst>
              <a:ext uri="{FF2B5EF4-FFF2-40B4-BE49-F238E27FC236}">
                <a16:creationId xmlns:a16="http://schemas.microsoft.com/office/drawing/2014/main" id="{7F2BB029-B516-41D2-AE84-B00C0FB195FE}"/>
              </a:ext>
            </a:extLst>
          </p:cNvPr>
          <p:cNvSpPr txBox="1">
            <a:spLocks/>
          </p:cNvSpPr>
          <p:nvPr/>
        </p:nvSpPr>
        <p:spPr>
          <a:xfrm>
            <a:off x="3580544" y="1620802"/>
            <a:ext cx="443086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a-</a:t>
            </a:r>
          </a:p>
        </p:txBody>
      </p:sp>
      <p:sp>
        <p:nvSpPr>
          <p:cNvPr id="34" name="Text Placeholder 1">
            <a:extLst>
              <a:ext uri="{FF2B5EF4-FFF2-40B4-BE49-F238E27FC236}">
                <a16:creationId xmlns:a16="http://schemas.microsoft.com/office/drawing/2014/main" id="{36D67AA9-82B3-4B31-9E92-31133E050A44}"/>
              </a:ext>
            </a:extLst>
          </p:cNvPr>
          <p:cNvSpPr txBox="1">
            <a:spLocks/>
          </p:cNvSpPr>
          <p:nvPr/>
        </p:nvSpPr>
        <p:spPr>
          <a:xfrm>
            <a:off x="3580543" y="2010372"/>
            <a:ext cx="1051723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internet</a:t>
            </a:r>
          </a:p>
        </p:txBody>
      </p:sp>
      <p:sp>
        <p:nvSpPr>
          <p:cNvPr id="35" name="Text Placeholder 1">
            <a:extLst>
              <a:ext uri="{FF2B5EF4-FFF2-40B4-BE49-F238E27FC236}">
                <a16:creationId xmlns:a16="http://schemas.microsoft.com/office/drawing/2014/main" id="{007F9E40-6E04-4490-BE65-7B66C723DEDF}"/>
              </a:ext>
            </a:extLst>
          </p:cNvPr>
          <p:cNvSpPr txBox="1">
            <a:spLocks/>
          </p:cNvSpPr>
          <p:nvPr/>
        </p:nvSpPr>
        <p:spPr>
          <a:xfrm>
            <a:off x="3580543" y="2431489"/>
            <a:ext cx="433137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u-</a:t>
            </a:r>
          </a:p>
        </p:txBody>
      </p:sp>
      <p:sp>
        <p:nvSpPr>
          <p:cNvPr id="36" name="Text Placeholder 1">
            <a:extLst>
              <a:ext uri="{FF2B5EF4-FFF2-40B4-BE49-F238E27FC236}">
                <a16:creationId xmlns:a16="http://schemas.microsoft.com/office/drawing/2014/main" id="{7DCFE123-E337-4A3B-B0C5-8718997747FF}"/>
              </a:ext>
            </a:extLst>
          </p:cNvPr>
          <p:cNvSpPr txBox="1">
            <a:spLocks/>
          </p:cNvSpPr>
          <p:nvPr/>
        </p:nvSpPr>
        <p:spPr>
          <a:xfrm>
            <a:off x="3580543" y="2852606"/>
            <a:ext cx="433137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T-</a:t>
            </a:r>
          </a:p>
        </p:txBody>
      </p:sp>
      <p:sp>
        <p:nvSpPr>
          <p:cNvPr id="37" name="Text Placeholder 1">
            <a:extLst>
              <a:ext uri="{FF2B5EF4-FFF2-40B4-BE49-F238E27FC236}">
                <a16:creationId xmlns:a16="http://schemas.microsoft.com/office/drawing/2014/main" id="{C5E5780F-7D8E-4570-98CC-9036EE91383B}"/>
              </a:ext>
            </a:extLst>
          </p:cNvPr>
          <p:cNvSpPr txBox="1">
            <a:spLocks/>
          </p:cNvSpPr>
          <p:nvPr/>
        </p:nvSpPr>
        <p:spPr>
          <a:xfrm>
            <a:off x="3580543" y="3253675"/>
            <a:ext cx="433136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b-</a:t>
            </a:r>
          </a:p>
        </p:txBody>
      </p:sp>
      <p:sp>
        <p:nvSpPr>
          <p:cNvPr id="38" name="Text Placeholder 1">
            <a:extLst>
              <a:ext uri="{FF2B5EF4-FFF2-40B4-BE49-F238E27FC236}">
                <a16:creationId xmlns:a16="http://schemas.microsoft.com/office/drawing/2014/main" id="{86B6B442-AA0A-42D3-9235-7715FB53B32E}"/>
              </a:ext>
            </a:extLst>
          </p:cNvPr>
          <p:cNvSpPr txBox="1">
            <a:spLocks/>
          </p:cNvSpPr>
          <p:nvPr/>
        </p:nvSpPr>
        <p:spPr>
          <a:xfrm>
            <a:off x="3580543" y="3642407"/>
            <a:ext cx="489404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m-</a:t>
            </a:r>
          </a:p>
        </p:txBody>
      </p:sp>
      <p:sp>
        <p:nvSpPr>
          <p:cNvPr id="39" name="Text Placeholder 1">
            <a:extLst>
              <a:ext uri="{FF2B5EF4-FFF2-40B4-BE49-F238E27FC236}">
                <a16:creationId xmlns:a16="http://schemas.microsoft.com/office/drawing/2014/main" id="{020A6571-5DF6-4935-8531-294CF512F53C}"/>
              </a:ext>
            </a:extLst>
          </p:cNvPr>
          <p:cNvSpPr txBox="1">
            <a:spLocks/>
          </p:cNvSpPr>
          <p:nvPr/>
        </p:nvSpPr>
        <p:spPr>
          <a:xfrm>
            <a:off x="3580543" y="4028314"/>
            <a:ext cx="991565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website</a:t>
            </a:r>
          </a:p>
        </p:txBody>
      </p:sp>
      <p:sp>
        <p:nvSpPr>
          <p:cNvPr id="40" name="Text Placeholder 1">
            <a:extLst>
              <a:ext uri="{FF2B5EF4-FFF2-40B4-BE49-F238E27FC236}">
                <a16:creationId xmlns:a16="http://schemas.microsoft.com/office/drawing/2014/main" id="{9372A5B3-43AC-45AF-86DB-3C5E07C5720E}"/>
              </a:ext>
            </a:extLst>
          </p:cNvPr>
          <p:cNvSpPr txBox="1">
            <a:spLocks/>
          </p:cNvSpPr>
          <p:nvPr/>
        </p:nvSpPr>
        <p:spPr>
          <a:xfrm>
            <a:off x="3580543" y="4449431"/>
            <a:ext cx="489404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UK</a:t>
            </a:r>
          </a:p>
        </p:txBody>
      </p:sp>
      <p:sp>
        <p:nvSpPr>
          <p:cNvPr id="41" name="Text Placeholder 1">
            <a:extLst>
              <a:ext uri="{FF2B5EF4-FFF2-40B4-BE49-F238E27FC236}">
                <a16:creationId xmlns:a16="http://schemas.microsoft.com/office/drawing/2014/main" id="{74759AD3-DE81-4C7A-A721-D92407C5BB6C}"/>
              </a:ext>
            </a:extLst>
          </p:cNvPr>
          <p:cNvSpPr txBox="1">
            <a:spLocks/>
          </p:cNvSpPr>
          <p:nvPr/>
        </p:nvSpPr>
        <p:spPr>
          <a:xfrm>
            <a:off x="3580541" y="4850500"/>
            <a:ext cx="943438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google</a:t>
            </a:r>
          </a:p>
        </p:txBody>
      </p:sp>
      <p:sp>
        <p:nvSpPr>
          <p:cNvPr id="42" name="Text Placeholder 1">
            <a:extLst>
              <a:ext uri="{FF2B5EF4-FFF2-40B4-BE49-F238E27FC236}">
                <a16:creationId xmlns:a16="http://schemas.microsoft.com/office/drawing/2014/main" id="{F572616C-3CE7-4BA4-9DF9-F0D4680403FF}"/>
              </a:ext>
            </a:extLst>
          </p:cNvPr>
          <p:cNvSpPr txBox="1">
            <a:spLocks/>
          </p:cNvSpPr>
          <p:nvPr/>
        </p:nvSpPr>
        <p:spPr>
          <a:xfrm>
            <a:off x="3580542" y="5239232"/>
            <a:ext cx="438114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r-</a:t>
            </a:r>
          </a:p>
        </p:txBody>
      </p:sp>
      <p:sp>
        <p:nvSpPr>
          <p:cNvPr id="43" name="Text Placeholder 1">
            <a:extLst>
              <a:ext uri="{FF2B5EF4-FFF2-40B4-BE49-F238E27FC236}">
                <a16:creationId xmlns:a16="http://schemas.microsoft.com/office/drawing/2014/main" id="{94DED43D-A758-49A3-9C6B-8AFD182D5D48}"/>
              </a:ext>
            </a:extLst>
          </p:cNvPr>
          <p:cNvSpPr txBox="1">
            <a:spLocks/>
          </p:cNvSpPr>
          <p:nvPr/>
        </p:nvSpPr>
        <p:spPr>
          <a:xfrm>
            <a:off x="4720044" y="1621402"/>
            <a:ext cx="443086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e-</a:t>
            </a:r>
          </a:p>
        </p:txBody>
      </p:sp>
      <p:sp>
        <p:nvSpPr>
          <p:cNvPr id="44" name="Text Placeholder 1">
            <a:extLst>
              <a:ext uri="{FF2B5EF4-FFF2-40B4-BE49-F238E27FC236}">
                <a16:creationId xmlns:a16="http://schemas.microsoft.com/office/drawing/2014/main" id="{C3063F1D-3D9E-401D-9DE9-0BA45BA95355}"/>
              </a:ext>
            </a:extLst>
          </p:cNvPr>
          <p:cNvSpPr txBox="1">
            <a:spLocks/>
          </p:cNvSpPr>
          <p:nvPr/>
        </p:nvSpPr>
        <p:spPr>
          <a:xfrm>
            <a:off x="4720044" y="2010972"/>
            <a:ext cx="489404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o-</a:t>
            </a:r>
          </a:p>
        </p:txBody>
      </p:sp>
      <p:sp>
        <p:nvSpPr>
          <p:cNvPr id="45" name="Text Placeholder 1">
            <a:extLst>
              <a:ext uri="{FF2B5EF4-FFF2-40B4-BE49-F238E27FC236}">
                <a16:creationId xmlns:a16="http://schemas.microsoft.com/office/drawing/2014/main" id="{4362EC22-016F-4D19-93D9-ADE818D1B211}"/>
              </a:ext>
            </a:extLst>
          </p:cNvPr>
          <p:cNvSpPr txBox="1">
            <a:spLocks/>
          </p:cNvSpPr>
          <p:nvPr/>
        </p:nvSpPr>
        <p:spPr>
          <a:xfrm>
            <a:off x="4720042" y="2432089"/>
            <a:ext cx="549789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ye-</a:t>
            </a:r>
          </a:p>
        </p:txBody>
      </p:sp>
      <p:sp>
        <p:nvSpPr>
          <p:cNvPr id="46" name="Text Placeholder 1">
            <a:extLst>
              <a:ext uri="{FF2B5EF4-FFF2-40B4-BE49-F238E27FC236}">
                <a16:creationId xmlns:a16="http://schemas.microsoft.com/office/drawing/2014/main" id="{97C8CEF3-7C62-490B-913C-5F8C18877007}"/>
              </a:ext>
            </a:extLst>
          </p:cNvPr>
          <p:cNvSpPr txBox="1">
            <a:spLocks/>
          </p:cNvSpPr>
          <p:nvPr/>
        </p:nvSpPr>
        <p:spPr>
          <a:xfrm>
            <a:off x="4720043" y="2853206"/>
            <a:ext cx="1212672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awesome</a:t>
            </a:r>
          </a:p>
        </p:txBody>
      </p:sp>
      <p:sp>
        <p:nvSpPr>
          <p:cNvPr id="47" name="Text Placeholder 1">
            <a:extLst>
              <a:ext uri="{FF2B5EF4-FFF2-40B4-BE49-F238E27FC236}">
                <a16:creationId xmlns:a16="http://schemas.microsoft.com/office/drawing/2014/main" id="{FB37E9B3-A7B6-4EF1-B798-548F1A78EC87}"/>
              </a:ext>
            </a:extLst>
          </p:cNvPr>
          <p:cNvSpPr txBox="1">
            <a:spLocks/>
          </p:cNvSpPr>
          <p:nvPr/>
        </p:nvSpPr>
        <p:spPr>
          <a:xfrm>
            <a:off x="4720042" y="3254275"/>
            <a:ext cx="2065764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XXFOREIGNWORD</a:t>
            </a:r>
          </a:p>
        </p:txBody>
      </p:sp>
      <p:sp>
        <p:nvSpPr>
          <p:cNvPr id="48" name="Text Placeholder 1">
            <a:extLst>
              <a:ext uri="{FF2B5EF4-FFF2-40B4-BE49-F238E27FC236}">
                <a16:creationId xmlns:a16="http://schemas.microsoft.com/office/drawing/2014/main" id="{7CFE0824-3EEE-4924-AF33-B6211DDDF865}"/>
              </a:ext>
            </a:extLst>
          </p:cNvPr>
          <p:cNvSpPr txBox="1">
            <a:spLocks/>
          </p:cNvSpPr>
          <p:nvPr/>
        </p:nvSpPr>
        <p:spPr>
          <a:xfrm>
            <a:off x="4720042" y="3643007"/>
            <a:ext cx="1428093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twenty-four</a:t>
            </a:r>
          </a:p>
        </p:txBody>
      </p:sp>
      <p:sp>
        <p:nvSpPr>
          <p:cNvPr id="49" name="Text Placeholder 1">
            <a:extLst>
              <a:ext uri="{FF2B5EF4-FFF2-40B4-BE49-F238E27FC236}">
                <a16:creationId xmlns:a16="http://schemas.microsoft.com/office/drawing/2014/main" id="{BDFBB58E-2896-4FD2-B9D9-D478D1B6A73D}"/>
              </a:ext>
            </a:extLst>
          </p:cNvPr>
          <p:cNvSpPr txBox="1">
            <a:spLocks/>
          </p:cNvSpPr>
          <p:nvPr/>
        </p:nvSpPr>
        <p:spPr>
          <a:xfrm>
            <a:off x="4720044" y="4028914"/>
            <a:ext cx="489404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ca-</a:t>
            </a:r>
          </a:p>
        </p:txBody>
      </p:sp>
      <p:sp>
        <p:nvSpPr>
          <p:cNvPr id="50" name="Text Placeholder 1">
            <a:extLst>
              <a:ext uri="{FF2B5EF4-FFF2-40B4-BE49-F238E27FC236}">
                <a16:creationId xmlns:a16="http://schemas.microsoft.com/office/drawing/2014/main" id="{02DA012C-E7BC-49E0-A568-160BBE85D7FC}"/>
              </a:ext>
            </a:extLst>
          </p:cNvPr>
          <p:cNvSpPr txBox="1">
            <a:spLocks/>
          </p:cNvSpPr>
          <p:nvPr/>
        </p:nvSpPr>
        <p:spPr>
          <a:xfrm>
            <a:off x="4720043" y="4450031"/>
            <a:ext cx="943436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uh-huh</a:t>
            </a:r>
          </a:p>
        </p:txBody>
      </p:sp>
      <p:sp>
        <p:nvSpPr>
          <p:cNvPr id="51" name="Text Placeholder 1">
            <a:extLst>
              <a:ext uri="{FF2B5EF4-FFF2-40B4-BE49-F238E27FC236}">
                <a16:creationId xmlns:a16="http://schemas.microsoft.com/office/drawing/2014/main" id="{8125DECC-EA92-4E5B-A260-7DB6F08198AB}"/>
              </a:ext>
            </a:extLst>
          </p:cNvPr>
          <p:cNvSpPr txBox="1">
            <a:spLocks/>
          </p:cNvSpPr>
          <p:nvPr/>
        </p:nvSpPr>
        <p:spPr>
          <a:xfrm>
            <a:off x="4720041" y="4851100"/>
            <a:ext cx="943438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laptop</a:t>
            </a:r>
          </a:p>
        </p:txBody>
      </p:sp>
      <p:sp>
        <p:nvSpPr>
          <p:cNvPr id="52" name="Text Placeholder 1">
            <a:extLst>
              <a:ext uri="{FF2B5EF4-FFF2-40B4-BE49-F238E27FC236}">
                <a16:creationId xmlns:a16="http://schemas.microsoft.com/office/drawing/2014/main" id="{172E576A-E2A6-4CD8-8DC4-D03979826048}"/>
              </a:ext>
            </a:extLst>
          </p:cNvPr>
          <p:cNvSpPr txBox="1">
            <a:spLocks/>
          </p:cNvSpPr>
          <p:nvPr/>
        </p:nvSpPr>
        <p:spPr>
          <a:xfrm>
            <a:off x="4720042" y="5239832"/>
            <a:ext cx="850579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online</a:t>
            </a:r>
          </a:p>
        </p:txBody>
      </p:sp>
      <p:sp>
        <p:nvSpPr>
          <p:cNvPr id="53" name="Text Placeholder 1">
            <a:extLst>
              <a:ext uri="{FF2B5EF4-FFF2-40B4-BE49-F238E27FC236}">
                <a16:creationId xmlns:a16="http://schemas.microsoft.com/office/drawing/2014/main" id="{FB602B61-A07F-41D1-9D94-39782E1CEBA7}"/>
              </a:ext>
            </a:extLst>
          </p:cNvPr>
          <p:cNvSpPr txBox="1">
            <a:spLocks/>
          </p:cNvSpPr>
          <p:nvPr/>
        </p:nvSpPr>
        <p:spPr>
          <a:xfrm>
            <a:off x="6808888" y="1620802"/>
            <a:ext cx="526958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st-</a:t>
            </a:r>
          </a:p>
        </p:txBody>
      </p:sp>
      <p:sp>
        <p:nvSpPr>
          <p:cNvPr id="54" name="Text Placeholder 1">
            <a:extLst>
              <a:ext uri="{FF2B5EF4-FFF2-40B4-BE49-F238E27FC236}">
                <a16:creationId xmlns:a16="http://schemas.microsoft.com/office/drawing/2014/main" id="{9407A908-95EF-402A-9B56-9AC33CC8FE7D}"/>
              </a:ext>
            </a:extLst>
          </p:cNvPr>
          <p:cNvSpPr txBox="1">
            <a:spLocks/>
          </p:cNvSpPr>
          <p:nvPr/>
        </p:nvSpPr>
        <p:spPr>
          <a:xfrm>
            <a:off x="6808887" y="2010372"/>
            <a:ext cx="771007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woah</a:t>
            </a:r>
          </a:p>
        </p:txBody>
      </p:sp>
      <p:sp>
        <p:nvSpPr>
          <p:cNvPr id="55" name="Text Placeholder 1">
            <a:extLst>
              <a:ext uri="{FF2B5EF4-FFF2-40B4-BE49-F238E27FC236}">
                <a16:creationId xmlns:a16="http://schemas.microsoft.com/office/drawing/2014/main" id="{D9FA6E94-FF6B-40EA-9F0A-5364DFD778F0}"/>
              </a:ext>
            </a:extLst>
          </p:cNvPr>
          <p:cNvSpPr txBox="1">
            <a:spLocks/>
          </p:cNvSpPr>
          <p:nvPr/>
        </p:nvSpPr>
        <p:spPr>
          <a:xfrm>
            <a:off x="6808886" y="2431489"/>
            <a:ext cx="549789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 err="1">
                <a:ea typeface="Arial" charset="0"/>
                <a:cs typeface="Arial" charset="0"/>
              </a:rPr>
              <a:t>th</a:t>
            </a:r>
            <a:r>
              <a:rPr lang="en-GB" sz="2000" dirty="0">
                <a:ea typeface="Arial" charset="0"/>
                <a:cs typeface="Arial" charset="0"/>
              </a:rPr>
              <a:t>-</a:t>
            </a:r>
          </a:p>
        </p:txBody>
      </p:sp>
      <p:sp>
        <p:nvSpPr>
          <p:cNvPr id="56" name="Text Placeholder 1">
            <a:extLst>
              <a:ext uri="{FF2B5EF4-FFF2-40B4-BE49-F238E27FC236}">
                <a16:creationId xmlns:a16="http://schemas.microsoft.com/office/drawing/2014/main" id="{AEDEC30C-31BD-48EC-A1D4-4A3D6C443635}"/>
              </a:ext>
            </a:extLst>
          </p:cNvPr>
          <p:cNvSpPr txBox="1">
            <a:spLocks/>
          </p:cNvSpPr>
          <p:nvPr/>
        </p:nvSpPr>
        <p:spPr>
          <a:xfrm>
            <a:off x="6808887" y="2852606"/>
            <a:ext cx="614597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ma-</a:t>
            </a:r>
          </a:p>
        </p:txBody>
      </p:sp>
      <p:sp>
        <p:nvSpPr>
          <p:cNvPr id="57" name="Text Placeholder 1">
            <a:extLst>
              <a:ext uri="{FF2B5EF4-FFF2-40B4-BE49-F238E27FC236}">
                <a16:creationId xmlns:a16="http://schemas.microsoft.com/office/drawing/2014/main" id="{DC6D7F9C-8822-4C61-B857-EE1541548726}"/>
              </a:ext>
            </a:extLst>
          </p:cNvPr>
          <p:cNvSpPr txBox="1">
            <a:spLocks/>
          </p:cNvSpPr>
          <p:nvPr/>
        </p:nvSpPr>
        <p:spPr>
          <a:xfrm>
            <a:off x="6808886" y="3253675"/>
            <a:ext cx="2065764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emails</a:t>
            </a:r>
          </a:p>
        </p:txBody>
      </p:sp>
      <p:sp>
        <p:nvSpPr>
          <p:cNvPr id="58" name="Text Placeholder 1">
            <a:extLst>
              <a:ext uri="{FF2B5EF4-FFF2-40B4-BE49-F238E27FC236}">
                <a16:creationId xmlns:a16="http://schemas.microsoft.com/office/drawing/2014/main" id="{1071200A-A7DD-4212-B304-F0BAE0509656}"/>
              </a:ext>
            </a:extLst>
          </p:cNvPr>
          <p:cNvSpPr txBox="1">
            <a:spLocks/>
          </p:cNvSpPr>
          <p:nvPr/>
        </p:nvSpPr>
        <p:spPr>
          <a:xfrm>
            <a:off x="6808886" y="3642407"/>
            <a:ext cx="1428093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 err="1">
                <a:ea typeface="Arial" charset="0"/>
                <a:cs typeface="Arial" charset="0"/>
              </a:rPr>
              <a:t>youtube</a:t>
            </a:r>
            <a:endParaRPr lang="en-GB" sz="2000" dirty="0">
              <a:ea typeface="Arial" charset="0"/>
              <a:cs typeface="Arial" charset="0"/>
            </a:endParaRPr>
          </a:p>
        </p:txBody>
      </p:sp>
      <p:sp>
        <p:nvSpPr>
          <p:cNvPr id="59" name="Text Placeholder 1">
            <a:extLst>
              <a:ext uri="{FF2B5EF4-FFF2-40B4-BE49-F238E27FC236}">
                <a16:creationId xmlns:a16="http://schemas.microsoft.com/office/drawing/2014/main" id="{8F7AAF87-E48A-4A57-B537-6EA839FA7E11}"/>
              </a:ext>
            </a:extLst>
          </p:cNvPr>
          <p:cNvSpPr txBox="1">
            <a:spLocks/>
          </p:cNvSpPr>
          <p:nvPr/>
        </p:nvSpPr>
        <p:spPr>
          <a:xfrm>
            <a:off x="6808888" y="4028314"/>
            <a:ext cx="614596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 err="1">
                <a:ea typeface="Arial" charset="0"/>
                <a:cs typeface="Arial" charset="0"/>
              </a:rPr>
              <a:t>thi</a:t>
            </a:r>
            <a:r>
              <a:rPr lang="en-GB" sz="2000" dirty="0">
                <a:ea typeface="Arial" charset="0"/>
                <a:cs typeface="Arial" charset="0"/>
              </a:rPr>
              <a:t>-</a:t>
            </a:r>
          </a:p>
        </p:txBody>
      </p:sp>
      <p:sp>
        <p:nvSpPr>
          <p:cNvPr id="60" name="Text Placeholder 1">
            <a:extLst>
              <a:ext uri="{FF2B5EF4-FFF2-40B4-BE49-F238E27FC236}">
                <a16:creationId xmlns:a16="http://schemas.microsoft.com/office/drawing/2014/main" id="{761A5188-9FEC-48D2-AC6E-81B6CB13F14C}"/>
              </a:ext>
            </a:extLst>
          </p:cNvPr>
          <p:cNvSpPr txBox="1">
            <a:spLocks/>
          </p:cNvSpPr>
          <p:nvPr/>
        </p:nvSpPr>
        <p:spPr>
          <a:xfrm>
            <a:off x="6808887" y="4449431"/>
            <a:ext cx="943436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 err="1">
                <a:ea typeface="Arial" charset="0"/>
                <a:cs typeface="Arial" charset="0"/>
              </a:rPr>
              <a:t>ch</a:t>
            </a:r>
            <a:r>
              <a:rPr lang="en-GB" sz="2000" dirty="0">
                <a:ea typeface="Arial" charset="0"/>
                <a:cs typeface="Arial" charset="0"/>
              </a:rPr>
              <a:t>-</a:t>
            </a:r>
          </a:p>
        </p:txBody>
      </p:sp>
      <p:sp>
        <p:nvSpPr>
          <p:cNvPr id="61" name="Text Placeholder 1">
            <a:extLst>
              <a:ext uri="{FF2B5EF4-FFF2-40B4-BE49-F238E27FC236}">
                <a16:creationId xmlns:a16="http://schemas.microsoft.com/office/drawing/2014/main" id="{03847A74-3ADC-4225-952C-B0B4F47FC8C9}"/>
              </a:ext>
            </a:extLst>
          </p:cNvPr>
          <p:cNvSpPr txBox="1">
            <a:spLocks/>
          </p:cNvSpPr>
          <p:nvPr/>
        </p:nvSpPr>
        <p:spPr>
          <a:xfrm>
            <a:off x="6808885" y="4850500"/>
            <a:ext cx="943438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 err="1">
                <a:ea typeface="Arial" charset="0"/>
                <a:cs typeface="Arial" charset="0"/>
              </a:rPr>
              <a:t>ipad</a:t>
            </a:r>
            <a:endParaRPr lang="en-GB" sz="2000" dirty="0">
              <a:ea typeface="Arial" charset="0"/>
              <a:cs typeface="Arial" charset="0"/>
            </a:endParaRPr>
          </a:p>
        </p:txBody>
      </p:sp>
      <p:sp>
        <p:nvSpPr>
          <p:cNvPr id="62" name="Text Placeholder 1">
            <a:extLst>
              <a:ext uri="{FF2B5EF4-FFF2-40B4-BE49-F238E27FC236}">
                <a16:creationId xmlns:a16="http://schemas.microsoft.com/office/drawing/2014/main" id="{003EA71F-B0E1-40A6-801E-DE44519298A0}"/>
              </a:ext>
            </a:extLst>
          </p:cNvPr>
          <p:cNvSpPr txBox="1">
            <a:spLocks/>
          </p:cNvSpPr>
          <p:nvPr/>
        </p:nvSpPr>
        <p:spPr>
          <a:xfrm>
            <a:off x="6148135" y="5239232"/>
            <a:ext cx="2887581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 err="1">
                <a:ea typeface="Arial" charset="0"/>
                <a:cs typeface="Arial" charset="0"/>
              </a:rPr>
              <a:t>XXANONmiscPersonalInfo</a:t>
            </a:r>
            <a:endParaRPr lang="en-GB" sz="2000" dirty="0"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588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43</a:t>
            </a:fld>
            <a:endParaRPr lang="en-GB"/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B6CFA0A8-2340-4F5F-A7A0-AFEE0D649B4C}"/>
              </a:ext>
            </a:extLst>
          </p:cNvPr>
          <p:cNvSpPr txBox="1">
            <a:spLocks/>
          </p:cNvSpPr>
          <p:nvPr/>
        </p:nvSpPr>
        <p:spPr>
          <a:xfrm>
            <a:off x="310696" y="573803"/>
            <a:ext cx="6336290" cy="62132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3600" dirty="0">
                <a:ea typeface="Arial" charset="0"/>
                <a:cs typeface="Arial" charset="0"/>
              </a:rPr>
              <a:t>Example: keywords</a:t>
            </a:r>
            <a:endParaRPr lang="en-GB" sz="16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9" name="Text Placeholder 1">
            <a:extLst>
              <a:ext uri="{FF2B5EF4-FFF2-40B4-BE49-F238E27FC236}">
                <a16:creationId xmlns:a16="http://schemas.microsoft.com/office/drawing/2014/main" id="{EB696AD1-DDBC-480B-9A3C-B87E70235CDB}"/>
              </a:ext>
            </a:extLst>
          </p:cNvPr>
          <p:cNvSpPr txBox="1">
            <a:spLocks/>
          </p:cNvSpPr>
          <p:nvPr/>
        </p:nvSpPr>
        <p:spPr>
          <a:xfrm>
            <a:off x="6314564" y="1661467"/>
            <a:ext cx="2119683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>
                <a:ea typeface="Arial" charset="0"/>
                <a:cs typeface="Arial" charset="0"/>
              </a:rPr>
              <a:t>XXUNCLEARWORD</a:t>
            </a:r>
          </a:p>
        </p:txBody>
      </p:sp>
      <p:sp>
        <p:nvSpPr>
          <p:cNvPr id="10" name="Text Placeholder 1">
            <a:extLst>
              <a:ext uri="{FF2B5EF4-FFF2-40B4-BE49-F238E27FC236}">
                <a16:creationId xmlns:a16="http://schemas.microsoft.com/office/drawing/2014/main" id="{5E464D94-C5D2-4FBB-9A03-E50192CE89C7}"/>
              </a:ext>
            </a:extLst>
          </p:cNvPr>
          <p:cNvSpPr txBox="1">
            <a:spLocks/>
          </p:cNvSpPr>
          <p:nvPr/>
        </p:nvSpPr>
        <p:spPr>
          <a:xfrm>
            <a:off x="6314564" y="2098642"/>
            <a:ext cx="1895093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 err="1">
                <a:ea typeface="Arial" charset="0"/>
                <a:cs typeface="Arial" charset="0"/>
              </a:rPr>
              <a:t>XXANONnameM</a:t>
            </a:r>
            <a:endParaRPr lang="en-GB" sz="2000" strike="sngStrike" dirty="0">
              <a:ea typeface="Arial" charset="0"/>
              <a:cs typeface="Arial" charset="0"/>
            </a:endParaRPr>
          </a:p>
        </p:txBody>
      </p:sp>
      <p:sp>
        <p:nvSpPr>
          <p:cNvPr id="11" name="Text Placeholder 1">
            <a:extLst>
              <a:ext uri="{FF2B5EF4-FFF2-40B4-BE49-F238E27FC236}">
                <a16:creationId xmlns:a16="http://schemas.microsoft.com/office/drawing/2014/main" id="{F1735056-77AE-4636-BA88-25EF750CFB5B}"/>
              </a:ext>
            </a:extLst>
          </p:cNvPr>
          <p:cNvSpPr txBox="1">
            <a:spLocks/>
          </p:cNvSpPr>
          <p:nvPr/>
        </p:nvSpPr>
        <p:spPr>
          <a:xfrm>
            <a:off x="6314564" y="2535817"/>
            <a:ext cx="1895093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 err="1">
                <a:ea typeface="Arial" charset="0"/>
                <a:cs typeface="Arial" charset="0"/>
              </a:rPr>
              <a:t>XXANONnameF</a:t>
            </a:r>
            <a:endParaRPr lang="en-GB" sz="2000" strike="sngStrike" dirty="0">
              <a:ea typeface="Arial" charset="0"/>
              <a:cs typeface="Arial" charset="0"/>
            </a:endParaRPr>
          </a:p>
        </p:txBody>
      </p:sp>
      <p:sp>
        <p:nvSpPr>
          <p:cNvPr id="12" name="Text Placeholder 1">
            <a:extLst>
              <a:ext uri="{FF2B5EF4-FFF2-40B4-BE49-F238E27FC236}">
                <a16:creationId xmlns:a16="http://schemas.microsoft.com/office/drawing/2014/main" id="{6C9FE2CD-A999-4F5C-AE1E-CEE9A059E596}"/>
              </a:ext>
            </a:extLst>
          </p:cNvPr>
          <p:cNvSpPr txBox="1">
            <a:spLocks/>
          </p:cNvSpPr>
          <p:nvPr/>
        </p:nvSpPr>
        <p:spPr>
          <a:xfrm>
            <a:off x="6320528" y="2972992"/>
            <a:ext cx="1723523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 err="1">
                <a:ea typeface="Arial" charset="0"/>
                <a:cs typeface="Arial" charset="0"/>
              </a:rPr>
              <a:t>XXANONplace</a:t>
            </a:r>
            <a:endParaRPr lang="en-GB" sz="2000" strike="sngStrike" dirty="0">
              <a:ea typeface="Arial" charset="0"/>
              <a:cs typeface="Arial" charset="0"/>
            </a:endParaRPr>
          </a:p>
        </p:txBody>
      </p:sp>
      <p:sp>
        <p:nvSpPr>
          <p:cNvPr id="13" name="Text Placeholder 1">
            <a:extLst>
              <a:ext uri="{FF2B5EF4-FFF2-40B4-BE49-F238E27FC236}">
                <a16:creationId xmlns:a16="http://schemas.microsoft.com/office/drawing/2014/main" id="{DEDE27EA-E81A-4598-B3E4-3F3F53A96C1A}"/>
              </a:ext>
            </a:extLst>
          </p:cNvPr>
          <p:cNvSpPr txBox="1">
            <a:spLocks/>
          </p:cNvSpPr>
          <p:nvPr/>
        </p:nvSpPr>
        <p:spPr>
          <a:xfrm>
            <a:off x="305617" y="1615136"/>
            <a:ext cx="379536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s-</a:t>
            </a:r>
          </a:p>
        </p:txBody>
      </p:sp>
      <p:sp>
        <p:nvSpPr>
          <p:cNvPr id="14" name="Text Placeholder 1">
            <a:extLst>
              <a:ext uri="{FF2B5EF4-FFF2-40B4-BE49-F238E27FC236}">
                <a16:creationId xmlns:a16="http://schemas.microsoft.com/office/drawing/2014/main" id="{ACB0A603-5051-4C04-A1AD-97BD890ED21B}"/>
              </a:ext>
            </a:extLst>
          </p:cNvPr>
          <p:cNvSpPr txBox="1">
            <a:spLocks/>
          </p:cNvSpPr>
          <p:nvPr/>
        </p:nvSpPr>
        <p:spPr>
          <a:xfrm>
            <a:off x="6314564" y="3445253"/>
            <a:ext cx="1848973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 err="1">
                <a:ea typeface="Arial" charset="0"/>
                <a:cs typeface="Arial" charset="0"/>
              </a:rPr>
              <a:t>XXANONnameN</a:t>
            </a:r>
            <a:endParaRPr lang="en-GB" sz="2000" strike="sngStrike" dirty="0">
              <a:ea typeface="Arial" charset="0"/>
              <a:cs typeface="Arial" charset="0"/>
            </a:endParaRPr>
          </a:p>
        </p:txBody>
      </p:sp>
      <p:sp>
        <p:nvSpPr>
          <p:cNvPr id="19" name="Text Placeholder 1">
            <a:extLst>
              <a:ext uri="{FF2B5EF4-FFF2-40B4-BE49-F238E27FC236}">
                <a16:creationId xmlns:a16="http://schemas.microsoft.com/office/drawing/2014/main" id="{48F61DF6-E5BF-4339-82CB-B443F1EDDF74}"/>
              </a:ext>
            </a:extLst>
          </p:cNvPr>
          <p:cNvSpPr txBox="1">
            <a:spLocks/>
          </p:cNvSpPr>
          <p:nvPr/>
        </p:nvSpPr>
        <p:spPr>
          <a:xfrm>
            <a:off x="310695" y="2000147"/>
            <a:ext cx="1895093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 err="1">
                <a:ea typeface="Arial" charset="0"/>
                <a:cs typeface="Arial" charset="0"/>
              </a:rPr>
              <a:t>uhu</a:t>
            </a:r>
            <a:endParaRPr lang="en-GB" sz="2000" dirty="0">
              <a:ea typeface="Arial" charset="0"/>
              <a:cs typeface="Arial" charset="0"/>
            </a:endParaRPr>
          </a:p>
        </p:txBody>
      </p:sp>
      <p:sp>
        <p:nvSpPr>
          <p:cNvPr id="20" name="Text Placeholder 1">
            <a:extLst>
              <a:ext uri="{FF2B5EF4-FFF2-40B4-BE49-F238E27FC236}">
                <a16:creationId xmlns:a16="http://schemas.microsoft.com/office/drawing/2014/main" id="{73B184CA-FC6A-4D78-A9DA-9A51C859A40E}"/>
              </a:ext>
            </a:extLst>
          </p:cNvPr>
          <p:cNvSpPr txBox="1">
            <a:spLocks/>
          </p:cNvSpPr>
          <p:nvPr/>
        </p:nvSpPr>
        <p:spPr>
          <a:xfrm>
            <a:off x="310695" y="2421264"/>
            <a:ext cx="1723523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y-</a:t>
            </a:r>
          </a:p>
        </p:txBody>
      </p:sp>
      <p:sp>
        <p:nvSpPr>
          <p:cNvPr id="21" name="Text Placeholder 1">
            <a:extLst>
              <a:ext uri="{FF2B5EF4-FFF2-40B4-BE49-F238E27FC236}">
                <a16:creationId xmlns:a16="http://schemas.microsoft.com/office/drawing/2014/main" id="{DB935063-8998-42D0-8312-1894B028B7BB}"/>
              </a:ext>
            </a:extLst>
          </p:cNvPr>
          <p:cNvSpPr txBox="1">
            <a:spLocks/>
          </p:cNvSpPr>
          <p:nvPr/>
        </p:nvSpPr>
        <p:spPr>
          <a:xfrm>
            <a:off x="310694" y="2822333"/>
            <a:ext cx="489405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w-</a:t>
            </a:r>
          </a:p>
        </p:txBody>
      </p:sp>
      <p:sp>
        <p:nvSpPr>
          <p:cNvPr id="22" name="Text Placeholder 1">
            <a:extLst>
              <a:ext uri="{FF2B5EF4-FFF2-40B4-BE49-F238E27FC236}">
                <a16:creationId xmlns:a16="http://schemas.microsoft.com/office/drawing/2014/main" id="{9D54C52E-19DD-4CF0-A2E6-785A6693F0EC}"/>
              </a:ext>
            </a:extLst>
          </p:cNvPr>
          <p:cNvSpPr txBox="1">
            <a:spLocks/>
          </p:cNvSpPr>
          <p:nvPr/>
        </p:nvSpPr>
        <p:spPr>
          <a:xfrm>
            <a:off x="310694" y="3211065"/>
            <a:ext cx="988717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f-</a:t>
            </a:r>
          </a:p>
        </p:txBody>
      </p:sp>
      <p:sp>
        <p:nvSpPr>
          <p:cNvPr id="23" name="Text Placeholder 1">
            <a:extLst>
              <a:ext uri="{FF2B5EF4-FFF2-40B4-BE49-F238E27FC236}">
                <a16:creationId xmlns:a16="http://schemas.microsoft.com/office/drawing/2014/main" id="{2EFDA9F9-7D90-4E95-A860-18C74CCEDCCF}"/>
              </a:ext>
            </a:extLst>
          </p:cNvPr>
          <p:cNvSpPr txBox="1">
            <a:spLocks/>
          </p:cNvSpPr>
          <p:nvPr/>
        </p:nvSpPr>
        <p:spPr>
          <a:xfrm>
            <a:off x="334258" y="3643903"/>
            <a:ext cx="379536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l-</a:t>
            </a:r>
          </a:p>
        </p:txBody>
      </p:sp>
      <p:sp>
        <p:nvSpPr>
          <p:cNvPr id="24" name="Text Placeholder 1">
            <a:extLst>
              <a:ext uri="{FF2B5EF4-FFF2-40B4-BE49-F238E27FC236}">
                <a16:creationId xmlns:a16="http://schemas.microsoft.com/office/drawing/2014/main" id="{3F2F48DC-02D5-4AB1-8B9C-649F6C1E8CA4}"/>
              </a:ext>
            </a:extLst>
          </p:cNvPr>
          <p:cNvSpPr txBox="1">
            <a:spLocks/>
          </p:cNvSpPr>
          <p:nvPr/>
        </p:nvSpPr>
        <p:spPr>
          <a:xfrm>
            <a:off x="334258" y="4033473"/>
            <a:ext cx="379536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c-</a:t>
            </a:r>
          </a:p>
        </p:txBody>
      </p:sp>
      <p:sp>
        <p:nvSpPr>
          <p:cNvPr id="25" name="Text Placeholder 1">
            <a:extLst>
              <a:ext uri="{FF2B5EF4-FFF2-40B4-BE49-F238E27FC236}">
                <a16:creationId xmlns:a16="http://schemas.microsoft.com/office/drawing/2014/main" id="{C8A5A344-538B-480D-B676-3F6177B53614}"/>
              </a:ext>
            </a:extLst>
          </p:cNvPr>
          <p:cNvSpPr txBox="1">
            <a:spLocks/>
          </p:cNvSpPr>
          <p:nvPr/>
        </p:nvSpPr>
        <p:spPr>
          <a:xfrm>
            <a:off x="334257" y="4454590"/>
            <a:ext cx="433137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n-</a:t>
            </a:r>
          </a:p>
        </p:txBody>
      </p:sp>
      <p:sp>
        <p:nvSpPr>
          <p:cNvPr id="26" name="Text Placeholder 1">
            <a:extLst>
              <a:ext uri="{FF2B5EF4-FFF2-40B4-BE49-F238E27FC236}">
                <a16:creationId xmlns:a16="http://schemas.microsoft.com/office/drawing/2014/main" id="{7D4D32CD-B142-430D-A410-6857E1F1F9E9}"/>
              </a:ext>
            </a:extLst>
          </p:cNvPr>
          <p:cNvSpPr txBox="1">
            <a:spLocks/>
          </p:cNvSpPr>
          <p:nvPr/>
        </p:nvSpPr>
        <p:spPr>
          <a:xfrm>
            <a:off x="334257" y="4875707"/>
            <a:ext cx="433137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D-</a:t>
            </a:r>
          </a:p>
        </p:txBody>
      </p:sp>
      <p:sp>
        <p:nvSpPr>
          <p:cNvPr id="27" name="Text Placeholder 1">
            <a:extLst>
              <a:ext uri="{FF2B5EF4-FFF2-40B4-BE49-F238E27FC236}">
                <a16:creationId xmlns:a16="http://schemas.microsoft.com/office/drawing/2014/main" id="{3160AD5D-7E62-48BE-9CB7-4F0BE6927830}"/>
              </a:ext>
            </a:extLst>
          </p:cNvPr>
          <p:cNvSpPr txBox="1">
            <a:spLocks/>
          </p:cNvSpPr>
          <p:nvPr/>
        </p:nvSpPr>
        <p:spPr>
          <a:xfrm>
            <a:off x="334256" y="5276776"/>
            <a:ext cx="770021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email</a:t>
            </a:r>
          </a:p>
        </p:txBody>
      </p:sp>
      <p:sp>
        <p:nvSpPr>
          <p:cNvPr id="28" name="Text Placeholder 1">
            <a:extLst>
              <a:ext uri="{FF2B5EF4-FFF2-40B4-BE49-F238E27FC236}">
                <a16:creationId xmlns:a16="http://schemas.microsoft.com/office/drawing/2014/main" id="{D9259DDC-5128-48C1-B460-0F75309958DF}"/>
              </a:ext>
            </a:extLst>
          </p:cNvPr>
          <p:cNvSpPr txBox="1">
            <a:spLocks/>
          </p:cNvSpPr>
          <p:nvPr/>
        </p:nvSpPr>
        <p:spPr>
          <a:xfrm>
            <a:off x="1196822" y="1621402"/>
            <a:ext cx="489404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g-</a:t>
            </a:r>
          </a:p>
        </p:txBody>
      </p:sp>
      <p:sp>
        <p:nvSpPr>
          <p:cNvPr id="29" name="Text Placeholder 1">
            <a:extLst>
              <a:ext uri="{FF2B5EF4-FFF2-40B4-BE49-F238E27FC236}">
                <a16:creationId xmlns:a16="http://schemas.microsoft.com/office/drawing/2014/main" id="{83B38893-BA10-48C8-A933-A6A9794ADBB9}"/>
              </a:ext>
            </a:extLst>
          </p:cNvPr>
          <p:cNvSpPr txBox="1">
            <a:spLocks/>
          </p:cNvSpPr>
          <p:nvPr/>
        </p:nvSpPr>
        <p:spPr>
          <a:xfrm>
            <a:off x="1196822" y="2007309"/>
            <a:ext cx="433138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I-</a:t>
            </a:r>
          </a:p>
        </p:txBody>
      </p:sp>
      <p:sp>
        <p:nvSpPr>
          <p:cNvPr id="30" name="Text Placeholder 1">
            <a:extLst>
              <a:ext uri="{FF2B5EF4-FFF2-40B4-BE49-F238E27FC236}">
                <a16:creationId xmlns:a16="http://schemas.microsoft.com/office/drawing/2014/main" id="{53684ABE-ADE0-497C-97A1-0CBDB98C0C20}"/>
              </a:ext>
            </a:extLst>
          </p:cNvPr>
          <p:cNvSpPr txBox="1">
            <a:spLocks/>
          </p:cNvSpPr>
          <p:nvPr/>
        </p:nvSpPr>
        <p:spPr>
          <a:xfrm>
            <a:off x="1196822" y="2428426"/>
            <a:ext cx="1173080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 err="1">
                <a:ea typeface="Arial" charset="0"/>
                <a:cs typeface="Arial" charset="0"/>
              </a:rPr>
              <a:t>facebook</a:t>
            </a:r>
            <a:endParaRPr lang="en-GB" sz="2000" dirty="0">
              <a:ea typeface="Arial" charset="0"/>
              <a:cs typeface="Arial" charset="0"/>
            </a:endParaRPr>
          </a:p>
        </p:txBody>
      </p:sp>
      <p:sp>
        <p:nvSpPr>
          <p:cNvPr id="31" name="Text Placeholder 1">
            <a:extLst>
              <a:ext uri="{FF2B5EF4-FFF2-40B4-BE49-F238E27FC236}">
                <a16:creationId xmlns:a16="http://schemas.microsoft.com/office/drawing/2014/main" id="{A9301D96-5C57-445B-B763-0844FD3F85FA}"/>
              </a:ext>
            </a:extLst>
          </p:cNvPr>
          <p:cNvSpPr txBox="1">
            <a:spLocks/>
          </p:cNvSpPr>
          <p:nvPr/>
        </p:nvSpPr>
        <p:spPr>
          <a:xfrm>
            <a:off x="1196820" y="2829495"/>
            <a:ext cx="433137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h-</a:t>
            </a:r>
          </a:p>
        </p:txBody>
      </p:sp>
      <p:sp>
        <p:nvSpPr>
          <p:cNvPr id="32" name="Text Placeholder 1">
            <a:extLst>
              <a:ext uri="{FF2B5EF4-FFF2-40B4-BE49-F238E27FC236}">
                <a16:creationId xmlns:a16="http://schemas.microsoft.com/office/drawing/2014/main" id="{E4A5B4B6-5BB0-44EC-ADFA-1AA4BB2E4B80}"/>
              </a:ext>
            </a:extLst>
          </p:cNvPr>
          <p:cNvSpPr txBox="1">
            <a:spLocks/>
          </p:cNvSpPr>
          <p:nvPr/>
        </p:nvSpPr>
        <p:spPr>
          <a:xfrm>
            <a:off x="1196820" y="3218227"/>
            <a:ext cx="589545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ha-</a:t>
            </a:r>
          </a:p>
        </p:txBody>
      </p:sp>
      <p:sp>
        <p:nvSpPr>
          <p:cNvPr id="33" name="Text Placeholder 1">
            <a:extLst>
              <a:ext uri="{FF2B5EF4-FFF2-40B4-BE49-F238E27FC236}">
                <a16:creationId xmlns:a16="http://schemas.microsoft.com/office/drawing/2014/main" id="{7F2BB029-B516-41D2-AE84-B00C0FB195FE}"/>
              </a:ext>
            </a:extLst>
          </p:cNvPr>
          <p:cNvSpPr txBox="1">
            <a:spLocks/>
          </p:cNvSpPr>
          <p:nvPr/>
        </p:nvSpPr>
        <p:spPr>
          <a:xfrm>
            <a:off x="1193561" y="3640112"/>
            <a:ext cx="443086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a-</a:t>
            </a:r>
          </a:p>
        </p:txBody>
      </p:sp>
      <p:sp>
        <p:nvSpPr>
          <p:cNvPr id="34" name="Text Placeholder 1">
            <a:extLst>
              <a:ext uri="{FF2B5EF4-FFF2-40B4-BE49-F238E27FC236}">
                <a16:creationId xmlns:a16="http://schemas.microsoft.com/office/drawing/2014/main" id="{36D67AA9-82B3-4B31-9E92-31133E050A44}"/>
              </a:ext>
            </a:extLst>
          </p:cNvPr>
          <p:cNvSpPr txBox="1">
            <a:spLocks/>
          </p:cNvSpPr>
          <p:nvPr/>
        </p:nvSpPr>
        <p:spPr>
          <a:xfrm>
            <a:off x="1193560" y="4029682"/>
            <a:ext cx="1051723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internet</a:t>
            </a:r>
          </a:p>
        </p:txBody>
      </p:sp>
      <p:sp>
        <p:nvSpPr>
          <p:cNvPr id="35" name="Text Placeholder 1">
            <a:extLst>
              <a:ext uri="{FF2B5EF4-FFF2-40B4-BE49-F238E27FC236}">
                <a16:creationId xmlns:a16="http://schemas.microsoft.com/office/drawing/2014/main" id="{007F9E40-6E04-4490-BE65-7B66C723DEDF}"/>
              </a:ext>
            </a:extLst>
          </p:cNvPr>
          <p:cNvSpPr txBox="1">
            <a:spLocks/>
          </p:cNvSpPr>
          <p:nvPr/>
        </p:nvSpPr>
        <p:spPr>
          <a:xfrm>
            <a:off x="1193560" y="4450799"/>
            <a:ext cx="433137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u-</a:t>
            </a:r>
          </a:p>
        </p:txBody>
      </p:sp>
      <p:sp>
        <p:nvSpPr>
          <p:cNvPr id="36" name="Text Placeholder 1">
            <a:extLst>
              <a:ext uri="{FF2B5EF4-FFF2-40B4-BE49-F238E27FC236}">
                <a16:creationId xmlns:a16="http://schemas.microsoft.com/office/drawing/2014/main" id="{7DCFE123-E337-4A3B-B0C5-8718997747FF}"/>
              </a:ext>
            </a:extLst>
          </p:cNvPr>
          <p:cNvSpPr txBox="1">
            <a:spLocks/>
          </p:cNvSpPr>
          <p:nvPr/>
        </p:nvSpPr>
        <p:spPr>
          <a:xfrm>
            <a:off x="1193560" y="4871916"/>
            <a:ext cx="433137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T-</a:t>
            </a:r>
          </a:p>
        </p:txBody>
      </p:sp>
      <p:sp>
        <p:nvSpPr>
          <p:cNvPr id="37" name="Text Placeholder 1">
            <a:extLst>
              <a:ext uri="{FF2B5EF4-FFF2-40B4-BE49-F238E27FC236}">
                <a16:creationId xmlns:a16="http://schemas.microsoft.com/office/drawing/2014/main" id="{C5E5780F-7D8E-4570-98CC-9036EE91383B}"/>
              </a:ext>
            </a:extLst>
          </p:cNvPr>
          <p:cNvSpPr txBox="1">
            <a:spLocks/>
          </p:cNvSpPr>
          <p:nvPr/>
        </p:nvSpPr>
        <p:spPr>
          <a:xfrm>
            <a:off x="1193560" y="5272985"/>
            <a:ext cx="433136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b-</a:t>
            </a:r>
          </a:p>
        </p:txBody>
      </p:sp>
      <p:sp>
        <p:nvSpPr>
          <p:cNvPr id="38" name="Text Placeholder 1">
            <a:extLst>
              <a:ext uri="{FF2B5EF4-FFF2-40B4-BE49-F238E27FC236}">
                <a16:creationId xmlns:a16="http://schemas.microsoft.com/office/drawing/2014/main" id="{86B6B442-AA0A-42D3-9235-7715FB53B32E}"/>
              </a:ext>
            </a:extLst>
          </p:cNvPr>
          <p:cNvSpPr txBox="1">
            <a:spLocks/>
          </p:cNvSpPr>
          <p:nvPr/>
        </p:nvSpPr>
        <p:spPr>
          <a:xfrm>
            <a:off x="2643646" y="1622298"/>
            <a:ext cx="489404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m-</a:t>
            </a:r>
          </a:p>
        </p:txBody>
      </p:sp>
      <p:sp>
        <p:nvSpPr>
          <p:cNvPr id="39" name="Text Placeholder 1">
            <a:extLst>
              <a:ext uri="{FF2B5EF4-FFF2-40B4-BE49-F238E27FC236}">
                <a16:creationId xmlns:a16="http://schemas.microsoft.com/office/drawing/2014/main" id="{020A6571-5DF6-4935-8531-294CF512F53C}"/>
              </a:ext>
            </a:extLst>
          </p:cNvPr>
          <p:cNvSpPr txBox="1">
            <a:spLocks/>
          </p:cNvSpPr>
          <p:nvPr/>
        </p:nvSpPr>
        <p:spPr>
          <a:xfrm>
            <a:off x="2643646" y="2008205"/>
            <a:ext cx="991565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website</a:t>
            </a:r>
          </a:p>
        </p:txBody>
      </p:sp>
      <p:sp>
        <p:nvSpPr>
          <p:cNvPr id="40" name="Text Placeholder 1">
            <a:extLst>
              <a:ext uri="{FF2B5EF4-FFF2-40B4-BE49-F238E27FC236}">
                <a16:creationId xmlns:a16="http://schemas.microsoft.com/office/drawing/2014/main" id="{9372A5B3-43AC-45AF-86DB-3C5E07C5720E}"/>
              </a:ext>
            </a:extLst>
          </p:cNvPr>
          <p:cNvSpPr txBox="1">
            <a:spLocks/>
          </p:cNvSpPr>
          <p:nvPr/>
        </p:nvSpPr>
        <p:spPr>
          <a:xfrm>
            <a:off x="2643646" y="2429322"/>
            <a:ext cx="489404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UK</a:t>
            </a:r>
          </a:p>
        </p:txBody>
      </p:sp>
      <p:sp>
        <p:nvSpPr>
          <p:cNvPr id="41" name="Text Placeholder 1">
            <a:extLst>
              <a:ext uri="{FF2B5EF4-FFF2-40B4-BE49-F238E27FC236}">
                <a16:creationId xmlns:a16="http://schemas.microsoft.com/office/drawing/2014/main" id="{74759AD3-DE81-4C7A-A721-D92407C5BB6C}"/>
              </a:ext>
            </a:extLst>
          </p:cNvPr>
          <p:cNvSpPr txBox="1">
            <a:spLocks/>
          </p:cNvSpPr>
          <p:nvPr/>
        </p:nvSpPr>
        <p:spPr>
          <a:xfrm>
            <a:off x="2643644" y="2830391"/>
            <a:ext cx="943438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google</a:t>
            </a:r>
          </a:p>
        </p:txBody>
      </p:sp>
      <p:sp>
        <p:nvSpPr>
          <p:cNvPr id="42" name="Text Placeholder 1">
            <a:extLst>
              <a:ext uri="{FF2B5EF4-FFF2-40B4-BE49-F238E27FC236}">
                <a16:creationId xmlns:a16="http://schemas.microsoft.com/office/drawing/2014/main" id="{F572616C-3CE7-4BA4-9DF9-F0D4680403FF}"/>
              </a:ext>
            </a:extLst>
          </p:cNvPr>
          <p:cNvSpPr txBox="1">
            <a:spLocks/>
          </p:cNvSpPr>
          <p:nvPr/>
        </p:nvSpPr>
        <p:spPr>
          <a:xfrm>
            <a:off x="2643645" y="3219123"/>
            <a:ext cx="438114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r-</a:t>
            </a:r>
          </a:p>
        </p:txBody>
      </p:sp>
      <p:sp>
        <p:nvSpPr>
          <p:cNvPr id="43" name="Text Placeholder 1">
            <a:extLst>
              <a:ext uri="{FF2B5EF4-FFF2-40B4-BE49-F238E27FC236}">
                <a16:creationId xmlns:a16="http://schemas.microsoft.com/office/drawing/2014/main" id="{94DED43D-A758-49A3-9C6B-8AFD182D5D48}"/>
              </a:ext>
            </a:extLst>
          </p:cNvPr>
          <p:cNvSpPr txBox="1">
            <a:spLocks/>
          </p:cNvSpPr>
          <p:nvPr/>
        </p:nvSpPr>
        <p:spPr>
          <a:xfrm>
            <a:off x="2649904" y="3640601"/>
            <a:ext cx="443086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e-</a:t>
            </a:r>
          </a:p>
        </p:txBody>
      </p:sp>
      <p:sp>
        <p:nvSpPr>
          <p:cNvPr id="44" name="Text Placeholder 1">
            <a:extLst>
              <a:ext uri="{FF2B5EF4-FFF2-40B4-BE49-F238E27FC236}">
                <a16:creationId xmlns:a16="http://schemas.microsoft.com/office/drawing/2014/main" id="{C3063F1D-3D9E-401D-9DE9-0BA45BA95355}"/>
              </a:ext>
            </a:extLst>
          </p:cNvPr>
          <p:cNvSpPr txBox="1">
            <a:spLocks/>
          </p:cNvSpPr>
          <p:nvPr/>
        </p:nvSpPr>
        <p:spPr>
          <a:xfrm>
            <a:off x="2649904" y="4030171"/>
            <a:ext cx="489404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o-</a:t>
            </a:r>
          </a:p>
        </p:txBody>
      </p:sp>
      <p:sp>
        <p:nvSpPr>
          <p:cNvPr id="45" name="Text Placeholder 1">
            <a:extLst>
              <a:ext uri="{FF2B5EF4-FFF2-40B4-BE49-F238E27FC236}">
                <a16:creationId xmlns:a16="http://schemas.microsoft.com/office/drawing/2014/main" id="{4362EC22-016F-4D19-93D9-ADE818D1B211}"/>
              </a:ext>
            </a:extLst>
          </p:cNvPr>
          <p:cNvSpPr txBox="1">
            <a:spLocks/>
          </p:cNvSpPr>
          <p:nvPr/>
        </p:nvSpPr>
        <p:spPr>
          <a:xfrm>
            <a:off x="2649902" y="4451288"/>
            <a:ext cx="549789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ye-</a:t>
            </a:r>
          </a:p>
        </p:txBody>
      </p:sp>
      <p:sp>
        <p:nvSpPr>
          <p:cNvPr id="46" name="Text Placeholder 1">
            <a:extLst>
              <a:ext uri="{FF2B5EF4-FFF2-40B4-BE49-F238E27FC236}">
                <a16:creationId xmlns:a16="http://schemas.microsoft.com/office/drawing/2014/main" id="{97C8CEF3-7C62-490B-913C-5F8C18877007}"/>
              </a:ext>
            </a:extLst>
          </p:cNvPr>
          <p:cNvSpPr txBox="1">
            <a:spLocks/>
          </p:cNvSpPr>
          <p:nvPr/>
        </p:nvSpPr>
        <p:spPr>
          <a:xfrm>
            <a:off x="2649903" y="4872405"/>
            <a:ext cx="1212672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awesome</a:t>
            </a:r>
          </a:p>
        </p:txBody>
      </p:sp>
      <p:sp>
        <p:nvSpPr>
          <p:cNvPr id="47" name="Text Placeholder 1">
            <a:extLst>
              <a:ext uri="{FF2B5EF4-FFF2-40B4-BE49-F238E27FC236}">
                <a16:creationId xmlns:a16="http://schemas.microsoft.com/office/drawing/2014/main" id="{FB37E9B3-A7B6-4EF1-B798-548F1A78EC87}"/>
              </a:ext>
            </a:extLst>
          </p:cNvPr>
          <p:cNvSpPr txBox="1">
            <a:spLocks/>
          </p:cNvSpPr>
          <p:nvPr/>
        </p:nvSpPr>
        <p:spPr>
          <a:xfrm>
            <a:off x="6314564" y="3869045"/>
            <a:ext cx="2065764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>
                <a:ea typeface="Arial" charset="0"/>
                <a:cs typeface="Arial" charset="0"/>
              </a:rPr>
              <a:t>XXFOREIGNWORD</a:t>
            </a:r>
          </a:p>
        </p:txBody>
      </p:sp>
      <p:sp>
        <p:nvSpPr>
          <p:cNvPr id="48" name="Text Placeholder 1">
            <a:extLst>
              <a:ext uri="{FF2B5EF4-FFF2-40B4-BE49-F238E27FC236}">
                <a16:creationId xmlns:a16="http://schemas.microsoft.com/office/drawing/2014/main" id="{7CFE0824-3EEE-4924-AF33-B6211DDDF865}"/>
              </a:ext>
            </a:extLst>
          </p:cNvPr>
          <p:cNvSpPr txBox="1">
            <a:spLocks/>
          </p:cNvSpPr>
          <p:nvPr/>
        </p:nvSpPr>
        <p:spPr>
          <a:xfrm>
            <a:off x="2643644" y="5307586"/>
            <a:ext cx="1428093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twenty-four</a:t>
            </a:r>
          </a:p>
        </p:txBody>
      </p:sp>
      <p:sp>
        <p:nvSpPr>
          <p:cNvPr id="49" name="Text Placeholder 1">
            <a:extLst>
              <a:ext uri="{FF2B5EF4-FFF2-40B4-BE49-F238E27FC236}">
                <a16:creationId xmlns:a16="http://schemas.microsoft.com/office/drawing/2014/main" id="{BDFBB58E-2896-4FD2-B9D9-D478D1B6A73D}"/>
              </a:ext>
            </a:extLst>
          </p:cNvPr>
          <p:cNvSpPr txBox="1">
            <a:spLocks/>
          </p:cNvSpPr>
          <p:nvPr/>
        </p:nvSpPr>
        <p:spPr>
          <a:xfrm>
            <a:off x="3983683" y="1625361"/>
            <a:ext cx="489404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ca-</a:t>
            </a:r>
          </a:p>
        </p:txBody>
      </p:sp>
      <p:sp>
        <p:nvSpPr>
          <p:cNvPr id="50" name="Text Placeholder 1">
            <a:extLst>
              <a:ext uri="{FF2B5EF4-FFF2-40B4-BE49-F238E27FC236}">
                <a16:creationId xmlns:a16="http://schemas.microsoft.com/office/drawing/2014/main" id="{02DA012C-E7BC-49E0-A568-160BBE85D7FC}"/>
              </a:ext>
            </a:extLst>
          </p:cNvPr>
          <p:cNvSpPr txBox="1">
            <a:spLocks/>
          </p:cNvSpPr>
          <p:nvPr/>
        </p:nvSpPr>
        <p:spPr>
          <a:xfrm>
            <a:off x="3983682" y="2046478"/>
            <a:ext cx="943436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uh-huh</a:t>
            </a:r>
          </a:p>
        </p:txBody>
      </p:sp>
      <p:sp>
        <p:nvSpPr>
          <p:cNvPr id="51" name="Text Placeholder 1">
            <a:extLst>
              <a:ext uri="{FF2B5EF4-FFF2-40B4-BE49-F238E27FC236}">
                <a16:creationId xmlns:a16="http://schemas.microsoft.com/office/drawing/2014/main" id="{8125DECC-EA92-4E5B-A260-7DB6F08198AB}"/>
              </a:ext>
            </a:extLst>
          </p:cNvPr>
          <p:cNvSpPr txBox="1">
            <a:spLocks/>
          </p:cNvSpPr>
          <p:nvPr/>
        </p:nvSpPr>
        <p:spPr>
          <a:xfrm>
            <a:off x="3983680" y="2447547"/>
            <a:ext cx="943438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laptop</a:t>
            </a:r>
          </a:p>
        </p:txBody>
      </p:sp>
      <p:sp>
        <p:nvSpPr>
          <p:cNvPr id="52" name="Text Placeholder 1">
            <a:extLst>
              <a:ext uri="{FF2B5EF4-FFF2-40B4-BE49-F238E27FC236}">
                <a16:creationId xmlns:a16="http://schemas.microsoft.com/office/drawing/2014/main" id="{172E576A-E2A6-4CD8-8DC4-D03979826048}"/>
              </a:ext>
            </a:extLst>
          </p:cNvPr>
          <p:cNvSpPr txBox="1">
            <a:spLocks/>
          </p:cNvSpPr>
          <p:nvPr/>
        </p:nvSpPr>
        <p:spPr>
          <a:xfrm>
            <a:off x="3983681" y="2836279"/>
            <a:ext cx="850579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online</a:t>
            </a:r>
          </a:p>
        </p:txBody>
      </p:sp>
      <p:sp>
        <p:nvSpPr>
          <p:cNvPr id="53" name="Text Placeholder 1">
            <a:extLst>
              <a:ext uri="{FF2B5EF4-FFF2-40B4-BE49-F238E27FC236}">
                <a16:creationId xmlns:a16="http://schemas.microsoft.com/office/drawing/2014/main" id="{FB602B61-A07F-41D1-9D94-39782E1CEBA7}"/>
              </a:ext>
            </a:extLst>
          </p:cNvPr>
          <p:cNvSpPr txBox="1">
            <a:spLocks/>
          </p:cNvSpPr>
          <p:nvPr/>
        </p:nvSpPr>
        <p:spPr>
          <a:xfrm>
            <a:off x="4027854" y="3222729"/>
            <a:ext cx="526958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st-</a:t>
            </a:r>
          </a:p>
        </p:txBody>
      </p:sp>
      <p:sp>
        <p:nvSpPr>
          <p:cNvPr id="54" name="Text Placeholder 1">
            <a:extLst>
              <a:ext uri="{FF2B5EF4-FFF2-40B4-BE49-F238E27FC236}">
                <a16:creationId xmlns:a16="http://schemas.microsoft.com/office/drawing/2014/main" id="{9407A908-95EF-402A-9B56-9AC33CC8FE7D}"/>
              </a:ext>
            </a:extLst>
          </p:cNvPr>
          <p:cNvSpPr txBox="1">
            <a:spLocks/>
          </p:cNvSpPr>
          <p:nvPr/>
        </p:nvSpPr>
        <p:spPr>
          <a:xfrm>
            <a:off x="4027853" y="3612299"/>
            <a:ext cx="771007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woah</a:t>
            </a:r>
          </a:p>
        </p:txBody>
      </p:sp>
      <p:sp>
        <p:nvSpPr>
          <p:cNvPr id="55" name="Text Placeholder 1">
            <a:extLst>
              <a:ext uri="{FF2B5EF4-FFF2-40B4-BE49-F238E27FC236}">
                <a16:creationId xmlns:a16="http://schemas.microsoft.com/office/drawing/2014/main" id="{D9FA6E94-FF6B-40EA-9F0A-5364DFD778F0}"/>
              </a:ext>
            </a:extLst>
          </p:cNvPr>
          <p:cNvSpPr txBox="1">
            <a:spLocks/>
          </p:cNvSpPr>
          <p:nvPr/>
        </p:nvSpPr>
        <p:spPr>
          <a:xfrm>
            <a:off x="4027852" y="4033416"/>
            <a:ext cx="549789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 err="1">
                <a:ea typeface="Arial" charset="0"/>
                <a:cs typeface="Arial" charset="0"/>
              </a:rPr>
              <a:t>th</a:t>
            </a:r>
            <a:r>
              <a:rPr lang="en-GB" sz="2000" dirty="0">
                <a:ea typeface="Arial" charset="0"/>
                <a:cs typeface="Arial" charset="0"/>
              </a:rPr>
              <a:t>-</a:t>
            </a:r>
          </a:p>
        </p:txBody>
      </p:sp>
      <p:sp>
        <p:nvSpPr>
          <p:cNvPr id="56" name="Text Placeholder 1">
            <a:extLst>
              <a:ext uri="{FF2B5EF4-FFF2-40B4-BE49-F238E27FC236}">
                <a16:creationId xmlns:a16="http://schemas.microsoft.com/office/drawing/2014/main" id="{AEDEC30C-31BD-48EC-A1D4-4A3D6C443635}"/>
              </a:ext>
            </a:extLst>
          </p:cNvPr>
          <p:cNvSpPr txBox="1">
            <a:spLocks/>
          </p:cNvSpPr>
          <p:nvPr/>
        </p:nvSpPr>
        <p:spPr>
          <a:xfrm>
            <a:off x="4027853" y="4454533"/>
            <a:ext cx="614597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ma-</a:t>
            </a:r>
          </a:p>
        </p:txBody>
      </p:sp>
      <p:sp>
        <p:nvSpPr>
          <p:cNvPr id="57" name="Text Placeholder 1">
            <a:extLst>
              <a:ext uri="{FF2B5EF4-FFF2-40B4-BE49-F238E27FC236}">
                <a16:creationId xmlns:a16="http://schemas.microsoft.com/office/drawing/2014/main" id="{DC6D7F9C-8822-4C61-B857-EE1541548726}"/>
              </a:ext>
            </a:extLst>
          </p:cNvPr>
          <p:cNvSpPr txBox="1">
            <a:spLocks/>
          </p:cNvSpPr>
          <p:nvPr/>
        </p:nvSpPr>
        <p:spPr>
          <a:xfrm>
            <a:off x="4027852" y="4855602"/>
            <a:ext cx="2065764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emails</a:t>
            </a:r>
          </a:p>
        </p:txBody>
      </p:sp>
      <p:sp>
        <p:nvSpPr>
          <p:cNvPr id="58" name="Text Placeholder 1">
            <a:extLst>
              <a:ext uri="{FF2B5EF4-FFF2-40B4-BE49-F238E27FC236}">
                <a16:creationId xmlns:a16="http://schemas.microsoft.com/office/drawing/2014/main" id="{1071200A-A7DD-4212-B304-F0BAE0509656}"/>
              </a:ext>
            </a:extLst>
          </p:cNvPr>
          <p:cNvSpPr txBox="1">
            <a:spLocks/>
          </p:cNvSpPr>
          <p:nvPr/>
        </p:nvSpPr>
        <p:spPr>
          <a:xfrm>
            <a:off x="4027852" y="5297386"/>
            <a:ext cx="1428093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 err="1">
                <a:ea typeface="Arial" charset="0"/>
                <a:cs typeface="Arial" charset="0"/>
              </a:rPr>
              <a:t>youtube</a:t>
            </a:r>
            <a:endParaRPr lang="en-GB" sz="2000" dirty="0">
              <a:ea typeface="Arial" charset="0"/>
              <a:cs typeface="Arial" charset="0"/>
            </a:endParaRPr>
          </a:p>
        </p:txBody>
      </p:sp>
      <p:sp>
        <p:nvSpPr>
          <p:cNvPr id="59" name="Text Placeholder 1">
            <a:extLst>
              <a:ext uri="{FF2B5EF4-FFF2-40B4-BE49-F238E27FC236}">
                <a16:creationId xmlns:a16="http://schemas.microsoft.com/office/drawing/2014/main" id="{8F7AAF87-E48A-4A57-B537-6EA839FA7E11}"/>
              </a:ext>
            </a:extLst>
          </p:cNvPr>
          <p:cNvSpPr txBox="1">
            <a:spLocks/>
          </p:cNvSpPr>
          <p:nvPr/>
        </p:nvSpPr>
        <p:spPr>
          <a:xfrm>
            <a:off x="5105808" y="1661467"/>
            <a:ext cx="614596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 err="1">
                <a:ea typeface="Arial" charset="0"/>
                <a:cs typeface="Arial" charset="0"/>
              </a:rPr>
              <a:t>thi</a:t>
            </a:r>
            <a:r>
              <a:rPr lang="en-GB" sz="2000" dirty="0">
                <a:ea typeface="Arial" charset="0"/>
                <a:cs typeface="Arial" charset="0"/>
              </a:rPr>
              <a:t>-</a:t>
            </a:r>
          </a:p>
        </p:txBody>
      </p:sp>
      <p:sp>
        <p:nvSpPr>
          <p:cNvPr id="60" name="Text Placeholder 1">
            <a:extLst>
              <a:ext uri="{FF2B5EF4-FFF2-40B4-BE49-F238E27FC236}">
                <a16:creationId xmlns:a16="http://schemas.microsoft.com/office/drawing/2014/main" id="{761A5188-9FEC-48D2-AC6E-81B6CB13F14C}"/>
              </a:ext>
            </a:extLst>
          </p:cNvPr>
          <p:cNvSpPr txBox="1">
            <a:spLocks/>
          </p:cNvSpPr>
          <p:nvPr/>
        </p:nvSpPr>
        <p:spPr>
          <a:xfrm>
            <a:off x="5105807" y="2082584"/>
            <a:ext cx="943436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 err="1">
                <a:ea typeface="Arial" charset="0"/>
                <a:cs typeface="Arial" charset="0"/>
              </a:rPr>
              <a:t>ch</a:t>
            </a:r>
            <a:r>
              <a:rPr lang="en-GB" sz="2000" dirty="0">
                <a:ea typeface="Arial" charset="0"/>
                <a:cs typeface="Arial" charset="0"/>
              </a:rPr>
              <a:t>-</a:t>
            </a:r>
          </a:p>
        </p:txBody>
      </p:sp>
      <p:sp>
        <p:nvSpPr>
          <p:cNvPr id="61" name="Text Placeholder 1">
            <a:extLst>
              <a:ext uri="{FF2B5EF4-FFF2-40B4-BE49-F238E27FC236}">
                <a16:creationId xmlns:a16="http://schemas.microsoft.com/office/drawing/2014/main" id="{03847A74-3ADC-4225-952C-B0B4F47FC8C9}"/>
              </a:ext>
            </a:extLst>
          </p:cNvPr>
          <p:cNvSpPr txBox="1">
            <a:spLocks/>
          </p:cNvSpPr>
          <p:nvPr/>
        </p:nvSpPr>
        <p:spPr>
          <a:xfrm>
            <a:off x="5105805" y="2483653"/>
            <a:ext cx="943438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 err="1">
                <a:ea typeface="Arial" charset="0"/>
                <a:cs typeface="Arial" charset="0"/>
              </a:rPr>
              <a:t>ipad</a:t>
            </a:r>
            <a:endParaRPr lang="en-GB" sz="2000" dirty="0">
              <a:ea typeface="Arial" charset="0"/>
              <a:cs typeface="Arial" charset="0"/>
            </a:endParaRPr>
          </a:p>
        </p:txBody>
      </p:sp>
      <p:sp>
        <p:nvSpPr>
          <p:cNvPr id="62" name="Text Placeholder 1">
            <a:extLst>
              <a:ext uri="{FF2B5EF4-FFF2-40B4-BE49-F238E27FC236}">
                <a16:creationId xmlns:a16="http://schemas.microsoft.com/office/drawing/2014/main" id="{003EA71F-B0E1-40A6-801E-DE44519298A0}"/>
              </a:ext>
            </a:extLst>
          </p:cNvPr>
          <p:cNvSpPr txBox="1">
            <a:spLocks/>
          </p:cNvSpPr>
          <p:nvPr/>
        </p:nvSpPr>
        <p:spPr>
          <a:xfrm>
            <a:off x="6314564" y="4237672"/>
            <a:ext cx="2887581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 err="1">
                <a:ea typeface="Arial" charset="0"/>
                <a:cs typeface="Arial" charset="0"/>
              </a:rPr>
              <a:t>XXANONmiscPersonalInfo</a:t>
            </a:r>
            <a:endParaRPr lang="en-GB" sz="2000" strike="sngStrike" dirty="0">
              <a:ea typeface="Arial" charset="0"/>
              <a:cs typeface="Arial" charset="0"/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1F511AF4-E340-441C-AD4B-894F66CD748C}"/>
              </a:ext>
            </a:extLst>
          </p:cNvPr>
          <p:cNvCxnSpPr/>
          <p:nvPr/>
        </p:nvCxnSpPr>
        <p:spPr>
          <a:xfrm>
            <a:off x="6093616" y="1560034"/>
            <a:ext cx="21434" cy="4282897"/>
          </a:xfrm>
          <a:prstGeom prst="line">
            <a:avLst/>
          </a:prstGeom>
          <a:ln w="76200">
            <a:solidFill>
              <a:srgbClr val="FF0000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24057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3000">
        <p159:morph option="byObject"/>
      </p:transition>
    </mc:Choice>
    <mc:Fallback xmlns="">
      <p:transition spd="slow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44</a:t>
            </a:fld>
            <a:endParaRPr lang="en-GB"/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B6CFA0A8-2340-4F5F-A7A0-AFEE0D649B4C}"/>
              </a:ext>
            </a:extLst>
          </p:cNvPr>
          <p:cNvSpPr txBox="1">
            <a:spLocks/>
          </p:cNvSpPr>
          <p:nvPr/>
        </p:nvSpPr>
        <p:spPr>
          <a:xfrm>
            <a:off x="310696" y="573803"/>
            <a:ext cx="6336290" cy="62132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3600" dirty="0">
                <a:ea typeface="Arial" charset="0"/>
                <a:cs typeface="Arial" charset="0"/>
              </a:rPr>
              <a:t>Example: keywords</a:t>
            </a:r>
            <a:endParaRPr lang="en-GB" sz="16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9" name="Text Placeholder 1">
            <a:extLst>
              <a:ext uri="{FF2B5EF4-FFF2-40B4-BE49-F238E27FC236}">
                <a16:creationId xmlns:a16="http://schemas.microsoft.com/office/drawing/2014/main" id="{EB696AD1-DDBC-480B-9A3C-B87E70235CDB}"/>
              </a:ext>
            </a:extLst>
          </p:cNvPr>
          <p:cNvSpPr txBox="1">
            <a:spLocks/>
          </p:cNvSpPr>
          <p:nvPr/>
        </p:nvSpPr>
        <p:spPr>
          <a:xfrm>
            <a:off x="3294689" y="1565742"/>
            <a:ext cx="2119683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>
                <a:ea typeface="Arial" charset="0"/>
                <a:cs typeface="Arial" charset="0"/>
              </a:rPr>
              <a:t>XXUNCLEARWORD</a:t>
            </a:r>
          </a:p>
        </p:txBody>
      </p:sp>
      <p:sp>
        <p:nvSpPr>
          <p:cNvPr id="10" name="Text Placeholder 1">
            <a:extLst>
              <a:ext uri="{FF2B5EF4-FFF2-40B4-BE49-F238E27FC236}">
                <a16:creationId xmlns:a16="http://schemas.microsoft.com/office/drawing/2014/main" id="{5E464D94-C5D2-4FBB-9A03-E50192CE89C7}"/>
              </a:ext>
            </a:extLst>
          </p:cNvPr>
          <p:cNvSpPr txBox="1">
            <a:spLocks/>
          </p:cNvSpPr>
          <p:nvPr/>
        </p:nvSpPr>
        <p:spPr>
          <a:xfrm>
            <a:off x="3294689" y="2002917"/>
            <a:ext cx="1895093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 err="1">
                <a:ea typeface="Arial" charset="0"/>
                <a:cs typeface="Arial" charset="0"/>
              </a:rPr>
              <a:t>XXANONnameM</a:t>
            </a:r>
            <a:endParaRPr lang="en-GB" sz="2000" strike="sngStrike" dirty="0">
              <a:ea typeface="Arial" charset="0"/>
              <a:cs typeface="Arial" charset="0"/>
            </a:endParaRPr>
          </a:p>
        </p:txBody>
      </p:sp>
      <p:sp>
        <p:nvSpPr>
          <p:cNvPr id="11" name="Text Placeholder 1">
            <a:extLst>
              <a:ext uri="{FF2B5EF4-FFF2-40B4-BE49-F238E27FC236}">
                <a16:creationId xmlns:a16="http://schemas.microsoft.com/office/drawing/2014/main" id="{F1735056-77AE-4636-BA88-25EF750CFB5B}"/>
              </a:ext>
            </a:extLst>
          </p:cNvPr>
          <p:cNvSpPr txBox="1">
            <a:spLocks/>
          </p:cNvSpPr>
          <p:nvPr/>
        </p:nvSpPr>
        <p:spPr>
          <a:xfrm>
            <a:off x="3294689" y="2440092"/>
            <a:ext cx="1895093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 err="1">
                <a:ea typeface="Arial" charset="0"/>
                <a:cs typeface="Arial" charset="0"/>
              </a:rPr>
              <a:t>XXANONnameF</a:t>
            </a:r>
            <a:endParaRPr lang="en-GB" sz="2000" strike="sngStrike" dirty="0">
              <a:ea typeface="Arial" charset="0"/>
              <a:cs typeface="Arial" charset="0"/>
            </a:endParaRPr>
          </a:p>
        </p:txBody>
      </p:sp>
      <p:sp>
        <p:nvSpPr>
          <p:cNvPr id="12" name="Text Placeholder 1">
            <a:extLst>
              <a:ext uri="{FF2B5EF4-FFF2-40B4-BE49-F238E27FC236}">
                <a16:creationId xmlns:a16="http://schemas.microsoft.com/office/drawing/2014/main" id="{6C9FE2CD-A999-4F5C-AE1E-CEE9A059E596}"/>
              </a:ext>
            </a:extLst>
          </p:cNvPr>
          <p:cNvSpPr txBox="1">
            <a:spLocks/>
          </p:cNvSpPr>
          <p:nvPr/>
        </p:nvSpPr>
        <p:spPr>
          <a:xfrm>
            <a:off x="3300653" y="2877267"/>
            <a:ext cx="1723523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 err="1">
                <a:ea typeface="Arial" charset="0"/>
                <a:cs typeface="Arial" charset="0"/>
              </a:rPr>
              <a:t>XXANONplace</a:t>
            </a:r>
            <a:endParaRPr lang="en-GB" sz="2000" strike="sngStrike" dirty="0">
              <a:ea typeface="Arial" charset="0"/>
              <a:cs typeface="Arial" charset="0"/>
            </a:endParaRPr>
          </a:p>
        </p:txBody>
      </p:sp>
      <p:sp>
        <p:nvSpPr>
          <p:cNvPr id="13" name="Text Placeholder 1">
            <a:extLst>
              <a:ext uri="{FF2B5EF4-FFF2-40B4-BE49-F238E27FC236}">
                <a16:creationId xmlns:a16="http://schemas.microsoft.com/office/drawing/2014/main" id="{DEDE27EA-E81A-4598-B3E4-3F3F53A96C1A}"/>
              </a:ext>
            </a:extLst>
          </p:cNvPr>
          <p:cNvSpPr txBox="1">
            <a:spLocks/>
          </p:cNvSpPr>
          <p:nvPr/>
        </p:nvSpPr>
        <p:spPr>
          <a:xfrm>
            <a:off x="3316548" y="4622682"/>
            <a:ext cx="379536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>
                <a:ea typeface="Arial" charset="0"/>
                <a:cs typeface="Arial" charset="0"/>
              </a:rPr>
              <a:t>s-</a:t>
            </a:r>
          </a:p>
        </p:txBody>
      </p:sp>
      <p:sp>
        <p:nvSpPr>
          <p:cNvPr id="14" name="Text Placeholder 1">
            <a:extLst>
              <a:ext uri="{FF2B5EF4-FFF2-40B4-BE49-F238E27FC236}">
                <a16:creationId xmlns:a16="http://schemas.microsoft.com/office/drawing/2014/main" id="{ACB0A603-5051-4C04-A1AD-97BD890ED21B}"/>
              </a:ext>
            </a:extLst>
          </p:cNvPr>
          <p:cNvSpPr txBox="1">
            <a:spLocks/>
          </p:cNvSpPr>
          <p:nvPr/>
        </p:nvSpPr>
        <p:spPr>
          <a:xfrm>
            <a:off x="3294689" y="3349528"/>
            <a:ext cx="1848973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 err="1">
                <a:ea typeface="Arial" charset="0"/>
                <a:cs typeface="Arial" charset="0"/>
              </a:rPr>
              <a:t>XXANONnameN</a:t>
            </a:r>
            <a:endParaRPr lang="en-GB" sz="2000" strike="sngStrike" dirty="0">
              <a:ea typeface="Arial" charset="0"/>
              <a:cs typeface="Arial" charset="0"/>
            </a:endParaRPr>
          </a:p>
        </p:txBody>
      </p:sp>
      <p:sp>
        <p:nvSpPr>
          <p:cNvPr id="19" name="Text Placeholder 1">
            <a:extLst>
              <a:ext uri="{FF2B5EF4-FFF2-40B4-BE49-F238E27FC236}">
                <a16:creationId xmlns:a16="http://schemas.microsoft.com/office/drawing/2014/main" id="{48F61DF6-E5BF-4339-82CB-B443F1EDDF74}"/>
              </a:ext>
            </a:extLst>
          </p:cNvPr>
          <p:cNvSpPr txBox="1">
            <a:spLocks/>
          </p:cNvSpPr>
          <p:nvPr/>
        </p:nvSpPr>
        <p:spPr>
          <a:xfrm>
            <a:off x="334256" y="1560034"/>
            <a:ext cx="659864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 err="1">
                <a:ea typeface="Arial" charset="0"/>
                <a:cs typeface="Arial" charset="0"/>
              </a:rPr>
              <a:t>uhu</a:t>
            </a:r>
            <a:endParaRPr lang="en-GB" sz="2000" dirty="0">
              <a:ea typeface="Arial" charset="0"/>
              <a:cs typeface="Arial" charset="0"/>
            </a:endParaRPr>
          </a:p>
        </p:txBody>
      </p:sp>
      <p:sp>
        <p:nvSpPr>
          <p:cNvPr id="20" name="Text Placeholder 1">
            <a:extLst>
              <a:ext uri="{FF2B5EF4-FFF2-40B4-BE49-F238E27FC236}">
                <a16:creationId xmlns:a16="http://schemas.microsoft.com/office/drawing/2014/main" id="{73B184CA-FC6A-4D78-A9DA-9A51C859A40E}"/>
              </a:ext>
            </a:extLst>
          </p:cNvPr>
          <p:cNvSpPr txBox="1">
            <a:spLocks/>
          </p:cNvSpPr>
          <p:nvPr/>
        </p:nvSpPr>
        <p:spPr>
          <a:xfrm>
            <a:off x="3301139" y="5063914"/>
            <a:ext cx="489404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>
                <a:ea typeface="Arial" charset="0"/>
                <a:cs typeface="Arial" charset="0"/>
              </a:rPr>
              <a:t>y-</a:t>
            </a:r>
          </a:p>
        </p:txBody>
      </p:sp>
      <p:sp>
        <p:nvSpPr>
          <p:cNvPr id="21" name="Text Placeholder 1">
            <a:extLst>
              <a:ext uri="{FF2B5EF4-FFF2-40B4-BE49-F238E27FC236}">
                <a16:creationId xmlns:a16="http://schemas.microsoft.com/office/drawing/2014/main" id="{DB935063-8998-42D0-8312-1894B028B7BB}"/>
              </a:ext>
            </a:extLst>
          </p:cNvPr>
          <p:cNvSpPr txBox="1">
            <a:spLocks/>
          </p:cNvSpPr>
          <p:nvPr/>
        </p:nvSpPr>
        <p:spPr>
          <a:xfrm>
            <a:off x="3301139" y="5522010"/>
            <a:ext cx="489405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>
                <a:ea typeface="Arial" charset="0"/>
                <a:cs typeface="Arial" charset="0"/>
              </a:rPr>
              <a:t>w-</a:t>
            </a:r>
          </a:p>
        </p:txBody>
      </p:sp>
      <p:sp>
        <p:nvSpPr>
          <p:cNvPr id="22" name="Text Placeholder 1">
            <a:extLst>
              <a:ext uri="{FF2B5EF4-FFF2-40B4-BE49-F238E27FC236}">
                <a16:creationId xmlns:a16="http://schemas.microsoft.com/office/drawing/2014/main" id="{9D54C52E-19DD-4CF0-A2E6-785A6693F0EC}"/>
              </a:ext>
            </a:extLst>
          </p:cNvPr>
          <p:cNvSpPr txBox="1">
            <a:spLocks/>
          </p:cNvSpPr>
          <p:nvPr/>
        </p:nvSpPr>
        <p:spPr>
          <a:xfrm>
            <a:off x="6172533" y="1565742"/>
            <a:ext cx="456700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>
                <a:ea typeface="Arial" charset="0"/>
                <a:cs typeface="Arial" charset="0"/>
              </a:rPr>
              <a:t>f-</a:t>
            </a:r>
          </a:p>
        </p:txBody>
      </p:sp>
      <p:sp>
        <p:nvSpPr>
          <p:cNvPr id="23" name="Text Placeholder 1">
            <a:extLst>
              <a:ext uri="{FF2B5EF4-FFF2-40B4-BE49-F238E27FC236}">
                <a16:creationId xmlns:a16="http://schemas.microsoft.com/office/drawing/2014/main" id="{2EFDA9F9-7D90-4E95-A860-18C74CCEDCCF}"/>
              </a:ext>
            </a:extLst>
          </p:cNvPr>
          <p:cNvSpPr txBox="1">
            <a:spLocks/>
          </p:cNvSpPr>
          <p:nvPr/>
        </p:nvSpPr>
        <p:spPr>
          <a:xfrm>
            <a:off x="6176006" y="1998580"/>
            <a:ext cx="379536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>
                <a:ea typeface="Arial" charset="0"/>
                <a:cs typeface="Arial" charset="0"/>
              </a:rPr>
              <a:t>l-</a:t>
            </a:r>
          </a:p>
        </p:txBody>
      </p:sp>
      <p:sp>
        <p:nvSpPr>
          <p:cNvPr id="24" name="Text Placeholder 1">
            <a:extLst>
              <a:ext uri="{FF2B5EF4-FFF2-40B4-BE49-F238E27FC236}">
                <a16:creationId xmlns:a16="http://schemas.microsoft.com/office/drawing/2014/main" id="{3F2F48DC-02D5-4AB1-8B9C-649F6C1E8CA4}"/>
              </a:ext>
            </a:extLst>
          </p:cNvPr>
          <p:cNvSpPr txBox="1">
            <a:spLocks/>
          </p:cNvSpPr>
          <p:nvPr/>
        </p:nvSpPr>
        <p:spPr>
          <a:xfrm>
            <a:off x="6176006" y="2388150"/>
            <a:ext cx="379536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>
                <a:ea typeface="Arial" charset="0"/>
                <a:cs typeface="Arial" charset="0"/>
              </a:rPr>
              <a:t>c-</a:t>
            </a:r>
          </a:p>
        </p:txBody>
      </p:sp>
      <p:sp>
        <p:nvSpPr>
          <p:cNvPr id="25" name="Text Placeholder 1">
            <a:extLst>
              <a:ext uri="{FF2B5EF4-FFF2-40B4-BE49-F238E27FC236}">
                <a16:creationId xmlns:a16="http://schemas.microsoft.com/office/drawing/2014/main" id="{C8A5A344-538B-480D-B676-3F6177B53614}"/>
              </a:ext>
            </a:extLst>
          </p:cNvPr>
          <p:cNvSpPr txBox="1">
            <a:spLocks/>
          </p:cNvSpPr>
          <p:nvPr/>
        </p:nvSpPr>
        <p:spPr>
          <a:xfrm>
            <a:off x="6184314" y="2799319"/>
            <a:ext cx="433137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>
                <a:ea typeface="Arial" charset="0"/>
                <a:cs typeface="Arial" charset="0"/>
              </a:rPr>
              <a:t>n-</a:t>
            </a:r>
          </a:p>
        </p:txBody>
      </p:sp>
      <p:sp>
        <p:nvSpPr>
          <p:cNvPr id="26" name="Text Placeholder 1">
            <a:extLst>
              <a:ext uri="{FF2B5EF4-FFF2-40B4-BE49-F238E27FC236}">
                <a16:creationId xmlns:a16="http://schemas.microsoft.com/office/drawing/2014/main" id="{7D4D32CD-B142-430D-A410-6857E1F1F9E9}"/>
              </a:ext>
            </a:extLst>
          </p:cNvPr>
          <p:cNvSpPr txBox="1">
            <a:spLocks/>
          </p:cNvSpPr>
          <p:nvPr/>
        </p:nvSpPr>
        <p:spPr>
          <a:xfrm>
            <a:off x="6176538" y="3249869"/>
            <a:ext cx="433137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>
                <a:ea typeface="Arial" charset="0"/>
                <a:cs typeface="Arial" charset="0"/>
              </a:rPr>
              <a:t>D-</a:t>
            </a:r>
          </a:p>
        </p:txBody>
      </p:sp>
      <p:sp>
        <p:nvSpPr>
          <p:cNvPr id="27" name="Text Placeholder 1">
            <a:extLst>
              <a:ext uri="{FF2B5EF4-FFF2-40B4-BE49-F238E27FC236}">
                <a16:creationId xmlns:a16="http://schemas.microsoft.com/office/drawing/2014/main" id="{3160AD5D-7E62-48BE-9CB7-4F0BE6927830}"/>
              </a:ext>
            </a:extLst>
          </p:cNvPr>
          <p:cNvSpPr txBox="1">
            <a:spLocks/>
          </p:cNvSpPr>
          <p:nvPr/>
        </p:nvSpPr>
        <p:spPr>
          <a:xfrm>
            <a:off x="310696" y="2008131"/>
            <a:ext cx="770021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email</a:t>
            </a:r>
          </a:p>
        </p:txBody>
      </p:sp>
      <p:sp>
        <p:nvSpPr>
          <p:cNvPr id="28" name="Text Placeholder 1">
            <a:extLst>
              <a:ext uri="{FF2B5EF4-FFF2-40B4-BE49-F238E27FC236}">
                <a16:creationId xmlns:a16="http://schemas.microsoft.com/office/drawing/2014/main" id="{D9259DDC-5128-48C1-B460-0F75309958DF}"/>
              </a:ext>
            </a:extLst>
          </p:cNvPr>
          <p:cNvSpPr txBox="1">
            <a:spLocks/>
          </p:cNvSpPr>
          <p:nvPr/>
        </p:nvSpPr>
        <p:spPr>
          <a:xfrm>
            <a:off x="6169295" y="3707542"/>
            <a:ext cx="489404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>
                <a:ea typeface="Arial" charset="0"/>
                <a:cs typeface="Arial" charset="0"/>
              </a:rPr>
              <a:t>g-</a:t>
            </a:r>
          </a:p>
        </p:txBody>
      </p:sp>
      <p:sp>
        <p:nvSpPr>
          <p:cNvPr id="29" name="Text Placeholder 1">
            <a:extLst>
              <a:ext uri="{FF2B5EF4-FFF2-40B4-BE49-F238E27FC236}">
                <a16:creationId xmlns:a16="http://schemas.microsoft.com/office/drawing/2014/main" id="{83B38893-BA10-48C8-A933-A6A9794ADBB9}"/>
              </a:ext>
            </a:extLst>
          </p:cNvPr>
          <p:cNvSpPr txBox="1">
            <a:spLocks/>
          </p:cNvSpPr>
          <p:nvPr/>
        </p:nvSpPr>
        <p:spPr>
          <a:xfrm>
            <a:off x="6168226" y="4158331"/>
            <a:ext cx="433138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>
                <a:ea typeface="Arial" charset="0"/>
                <a:cs typeface="Arial" charset="0"/>
              </a:rPr>
              <a:t>I-</a:t>
            </a:r>
          </a:p>
        </p:txBody>
      </p:sp>
      <p:sp>
        <p:nvSpPr>
          <p:cNvPr id="30" name="Text Placeholder 1">
            <a:extLst>
              <a:ext uri="{FF2B5EF4-FFF2-40B4-BE49-F238E27FC236}">
                <a16:creationId xmlns:a16="http://schemas.microsoft.com/office/drawing/2014/main" id="{53684ABE-ADE0-497C-97A1-0CBDB98C0C20}"/>
              </a:ext>
            </a:extLst>
          </p:cNvPr>
          <p:cNvSpPr txBox="1">
            <a:spLocks/>
          </p:cNvSpPr>
          <p:nvPr/>
        </p:nvSpPr>
        <p:spPr>
          <a:xfrm>
            <a:off x="310696" y="2428426"/>
            <a:ext cx="1173080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 err="1">
                <a:ea typeface="Arial" charset="0"/>
                <a:cs typeface="Arial" charset="0"/>
              </a:rPr>
              <a:t>facebook</a:t>
            </a:r>
            <a:endParaRPr lang="en-GB" sz="2000" dirty="0">
              <a:ea typeface="Arial" charset="0"/>
              <a:cs typeface="Arial" charset="0"/>
            </a:endParaRPr>
          </a:p>
        </p:txBody>
      </p:sp>
      <p:sp>
        <p:nvSpPr>
          <p:cNvPr id="31" name="Text Placeholder 1">
            <a:extLst>
              <a:ext uri="{FF2B5EF4-FFF2-40B4-BE49-F238E27FC236}">
                <a16:creationId xmlns:a16="http://schemas.microsoft.com/office/drawing/2014/main" id="{A9301D96-5C57-445B-B763-0844FD3F85FA}"/>
              </a:ext>
            </a:extLst>
          </p:cNvPr>
          <p:cNvSpPr txBox="1">
            <a:spLocks/>
          </p:cNvSpPr>
          <p:nvPr/>
        </p:nvSpPr>
        <p:spPr>
          <a:xfrm>
            <a:off x="6169295" y="4639067"/>
            <a:ext cx="433137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>
                <a:ea typeface="Arial" charset="0"/>
                <a:cs typeface="Arial" charset="0"/>
              </a:rPr>
              <a:t>h-</a:t>
            </a:r>
          </a:p>
        </p:txBody>
      </p:sp>
      <p:sp>
        <p:nvSpPr>
          <p:cNvPr id="32" name="Text Placeholder 1">
            <a:extLst>
              <a:ext uri="{FF2B5EF4-FFF2-40B4-BE49-F238E27FC236}">
                <a16:creationId xmlns:a16="http://schemas.microsoft.com/office/drawing/2014/main" id="{E4A5B4B6-5BB0-44EC-ADFA-1AA4BB2E4B80}"/>
              </a:ext>
            </a:extLst>
          </p:cNvPr>
          <p:cNvSpPr txBox="1">
            <a:spLocks/>
          </p:cNvSpPr>
          <p:nvPr/>
        </p:nvSpPr>
        <p:spPr>
          <a:xfrm>
            <a:off x="6163177" y="5116214"/>
            <a:ext cx="589545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>
                <a:ea typeface="Arial" charset="0"/>
                <a:cs typeface="Arial" charset="0"/>
              </a:rPr>
              <a:t>ha-</a:t>
            </a:r>
          </a:p>
        </p:txBody>
      </p:sp>
      <p:sp>
        <p:nvSpPr>
          <p:cNvPr id="33" name="Text Placeholder 1">
            <a:extLst>
              <a:ext uri="{FF2B5EF4-FFF2-40B4-BE49-F238E27FC236}">
                <a16:creationId xmlns:a16="http://schemas.microsoft.com/office/drawing/2014/main" id="{7F2BB029-B516-41D2-AE84-B00C0FB195FE}"/>
              </a:ext>
            </a:extLst>
          </p:cNvPr>
          <p:cNvSpPr txBox="1">
            <a:spLocks/>
          </p:cNvSpPr>
          <p:nvPr/>
        </p:nvSpPr>
        <p:spPr>
          <a:xfrm>
            <a:off x="6159918" y="5538099"/>
            <a:ext cx="443086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>
                <a:ea typeface="Arial" charset="0"/>
                <a:cs typeface="Arial" charset="0"/>
              </a:rPr>
              <a:t>a-</a:t>
            </a:r>
          </a:p>
        </p:txBody>
      </p:sp>
      <p:sp>
        <p:nvSpPr>
          <p:cNvPr id="34" name="Text Placeholder 1">
            <a:extLst>
              <a:ext uri="{FF2B5EF4-FFF2-40B4-BE49-F238E27FC236}">
                <a16:creationId xmlns:a16="http://schemas.microsoft.com/office/drawing/2014/main" id="{36D67AA9-82B3-4B31-9E92-31133E050A44}"/>
              </a:ext>
            </a:extLst>
          </p:cNvPr>
          <p:cNvSpPr txBox="1">
            <a:spLocks/>
          </p:cNvSpPr>
          <p:nvPr/>
        </p:nvSpPr>
        <p:spPr>
          <a:xfrm>
            <a:off x="334256" y="2912376"/>
            <a:ext cx="1051723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internet</a:t>
            </a:r>
          </a:p>
        </p:txBody>
      </p:sp>
      <p:sp>
        <p:nvSpPr>
          <p:cNvPr id="35" name="Text Placeholder 1">
            <a:extLst>
              <a:ext uri="{FF2B5EF4-FFF2-40B4-BE49-F238E27FC236}">
                <a16:creationId xmlns:a16="http://schemas.microsoft.com/office/drawing/2014/main" id="{007F9E40-6E04-4490-BE65-7B66C723DEDF}"/>
              </a:ext>
            </a:extLst>
          </p:cNvPr>
          <p:cNvSpPr txBox="1">
            <a:spLocks/>
          </p:cNvSpPr>
          <p:nvPr/>
        </p:nvSpPr>
        <p:spPr>
          <a:xfrm>
            <a:off x="6983723" y="1554937"/>
            <a:ext cx="433137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>
                <a:ea typeface="Arial" charset="0"/>
                <a:cs typeface="Arial" charset="0"/>
              </a:rPr>
              <a:t>u-</a:t>
            </a:r>
          </a:p>
        </p:txBody>
      </p:sp>
      <p:sp>
        <p:nvSpPr>
          <p:cNvPr id="36" name="Text Placeholder 1">
            <a:extLst>
              <a:ext uri="{FF2B5EF4-FFF2-40B4-BE49-F238E27FC236}">
                <a16:creationId xmlns:a16="http://schemas.microsoft.com/office/drawing/2014/main" id="{7DCFE123-E337-4A3B-B0C5-8718997747FF}"/>
              </a:ext>
            </a:extLst>
          </p:cNvPr>
          <p:cNvSpPr txBox="1">
            <a:spLocks/>
          </p:cNvSpPr>
          <p:nvPr/>
        </p:nvSpPr>
        <p:spPr>
          <a:xfrm>
            <a:off x="6983723" y="1976054"/>
            <a:ext cx="433137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>
                <a:ea typeface="Arial" charset="0"/>
                <a:cs typeface="Arial" charset="0"/>
              </a:rPr>
              <a:t>T-</a:t>
            </a:r>
          </a:p>
        </p:txBody>
      </p:sp>
      <p:sp>
        <p:nvSpPr>
          <p:cNvPr id="37" name="Text Placeholder 1">
            <a:extLst>
              <a:ext uri="{FF2B5EF4-FFF2-40B4-BE49-F238E27FC236}">
                <a16:creationId xmlns:a16="http://schemas.microsoft.com/office/drawing/2014/main" id="{C5E5780F-7D8E-4570-98CC-9036EE91383B}"/>
              </a:ext>
            </a:extLst>
          </p:cNvPr>
          <p:cNvSpPr txBox="1">
            <a:spLocks/>
          </p:cNvSpPr>
          <p:nvPr/>
        </p:nvSpPr>
        <p:spPr>
          <a:xfrm>
            <a:off x="6983723" y="2377123"/>
            <a:ext cx="433136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>
                <a:ea typeface="Arial" charset="0"/>
                <a:cs typeface="Arial" charset="0"/>
              </a:rPr>
              <a:t>b-</a:t>
            </a:r>
          </a:p>
        </p:txBody>
      </p:sp>
      <p:sp>
        <p:nvSpPr>
          <p:cNvPr id="38" name="Text Placeholder 1">
            <a:extLst>
              <a:ext uri="{FF2B5EF4-FFF2-40B4-BE49-F238E27FC236}">
                <a16:creationId xmlns:a16="http://schemas.microsoft.com/office/drawing/2014/main" id="{86B6B442-AA0A-42D3-9235-7715FB53B32E}"/>
              </a:ext>
            </a:extLst>
          </p:cNvPr>
          <p:cNvSpPr txBox="1">
            <a:spLocks/>
          </p:cNvSpPr>
          <p:nvPr/>
        </p:nvSpPr>
        <p:spPr>
          <a:xfrm>
            <a:off x="6978516" y="2817168"/>
            <a:ext cx="489404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>
                <a:ea typeface="Arial" charset="0"/>
                <a:cs typeface="Arial" charset="0"/>
              </a:rPr>
              <a:t>m-</a:t>
            </a:r>
          </a:p>
        </p:txBody>
      </p:sp>
      <p:sp>
        <p:nvSpPr>
          <p:cNvPr id="39" name="Text Placeholder 1">
            <a:extLst>
              <a:ext uri="{FF2B5EF4-FFF2-40B4-BE49-F238E27FC236}">
                <a16:creationId xmlns:a16="http://schemas.microsoft.com/office/drawing/2014/main" id="{020A6571-5DF6-4935-8531-294CF512F53C}"/>
              </a:ext>
            </a:extLst>
          </p:cNvPr>
          <p:cNvSpPr txBox="1">
            <a:spLocks/>
          </p:cNvSpPr>
          <p:nvPr/>
        </p:nvSpPr>
        <p:spPr>
          <a:xfrm>
            <a:off x="310696" y="3323348"/>
            <a:ext cx="991565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website</a:t>
            </a:r>
          </a:p>
        </p:txBody>
      </p:sp>
      <p:sp>
        <p:nvSpPr>
          <p:cNvPr id="40" name="Text Placeholder 1">
            <a:extLst>
              <a:ext uri="{FF2B5EF4-FFF2-40B4-BE49-F238E27FC236}">
                <a16:creationId xmlns:a16="http://schemas.microsoft.com/office/drawing/2014/main" id="{9372A5B3-43AC-45AF-86DB-3C5E07C5720E}"/>
              </a:ext>
            </a:extLst>
          </p:cNvPr>
          <p:cNvSpPr txBox="1">
            <a:spLocks/>
          </p:cNvSpPr>
          <p:nvPr/>
        </p:nvSpPr>
        <p:spPr>
          <a:xfrm>
            <a:off x="310696" y="3744465"/>
            <a:ext cx="489404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UK</a:t>
            </a:r>
          </a:p>
        </p:txBody>
      </p:sp>
      <p:sp>
        <p:nvSpPr>
          <p:cNvPr id="41" name="Text Placeholder 1">
            <a:extLst>
              <a:ext uri="{FF2B5EF4-FFF2-40B4-BE49-F238E27FC236}">
                <a16:creationId xmlns:a16="http://schemas.microsoft.com/office/drawing/2014/main" id="{74759AD3-DE81-4C7A-A721-D92407C5BB6C}"/>
              </a:ext>
            </a:extLst>
          </p:cNvPr>
          <p:cNvSpPr txBox="1">
            <a:spLocks/>
          </p:cNvSpPr>
          <p:nvPr/>
        </p:nvSpPr>
        <p:spPr>
          <a:xfrm>
            <a:off x="310694" y="4145534"/>
            <a:ext cx="943438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google</a:t>
            </a:r>
          </a:p>
        </p:txBody>
      </p:sp>
      <p:sp>
        <p:nvSpPr>
          <p:cNvPr id="42" name="Text Placeholder 1">
            <a:extLst>
              <a:ext uri="{FF2B5EF4-FFF2-40B4-BE49-F238E27FC236}">
                <a16:creationId xmlns:a16="http://schemas.microsoft.com/office/drawing/2014/main" id="{F572616C-3CE7-4BA4-9DF9-F0D4680403FF}"/>
              </a:ext>
            </a:extLst>
          </p:cNvPr>
          <p:cNvSpPr txBox="1">
            <a:spLocks/>
          </p:cNvSpPr>
          <p:nvPr/>
        </p:nvSpPr>
        <p:spPr>
          <a:xfrm>
            <a:off x="6995508" y="3265114"/>
            <a:ext cx="438114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>
                <a:ea typeface="Arial" charset="0"/>
                <a:cs typeface="Arial" charset="0"/>
              </a:rPr>
              <a:t>r-</a:t>
            </a:r>
          </a:p>
        </p:txBody>
      </p:sp>
      <p:sp>
        <p:nvSpPr>
          <p:cNvPr id="43" name="Text Placeholder 1">
            <a:extLst>
              <a:ext uri="{FF2B5EF4-FFF2-40B4-BE49-F238E27FC236}">
                <a16:creationId xmlns:a16="http://schemas.microsoft.com/office/drawing/2014/main" id="{94DED43D-A758-49A3-9C6B-8AFD182D5D48}"/>
              </a:ext>
            </a:extLst>
          </p:cNvPr>
          <p:cNvSpPr txBox="1">
            <a:spLocks/>
          </p:cNvSpPr>
          <p:nvPr/>
        </p:nvSpPr>
        <p:spPr>
          <a:xfrm>
            <a:off x="7001767" y="3686592"/>
            <a:ext cx="443086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>
                <a:ea typeface="Arial" charset="0"/>
                <a:cs typeface="Arial" charset="0"/>
              </a:rPr>
              <a:t>e-</a:t>
            </a:r>
          </a:p>
        </p:txBody>
      </p:sp>
      <p:sp>
        <p:nvSpPr>
          <p:cNvPr id="44" name="Text Placeholder 1">
            <a:extLst>
              <a:ext uri="{FF2B5EF4-FFF2-40B4-BE49-F238E27FC236}">
                <a16:creationId xmlns:a16="http://schemas.microsoft.com/office/drawing/2014/main" id="{C3063F1D-3D9E-401D-9DE9-0BA45BA95355}"/>
              </a:ext>
            </a:extLst>
          </p:cNvPr>
          <p:cNvSpPr txBox="1">
            <a:spLocks/>
          </p:cNvSpPr>
          <p:nvPr/>
        </p:nvSpPr>
        <p:spPr>
          <a:xfrm>
            <a:off x="7001767" y="4076162"/>
            <a:ext cx="489404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>
                <a:ea typeface="Arial" charset="0"/>
                <a:cs typeface="Arial" charset="0"/>
              </a:rPr>
              <a:t>o-</a:t>
            </a:r>
          </a:p>
        </p:txBody>
      </p:sp>
      <p:sp>
        <p:nvSpPr>
          <p:cNvPr id="45" name="Text Placeholder 1">
            <a:extLst>
              <a:ext uri="{FF2B5EF4-FFF2-40B4-BE49-F238E27FC236}">
                <a16:creationId xmlns:a16="http://schemas.microsoft.com/office/drawing/2014/main" id="{4362EC22-016F-4D19-93D9-ADE818D1B211}"/>
              </a:ext>
            </a:extLst>
          </p:cNvPr>
          <p:cNvSpPr txBox="1">
            <a:spLocks/>
          </p:cNvSpPr>
          <p:nvPr/>
        </p:nvSpPr>
        <p:spPr>
          <a:xfrm>
            <a:off x="7001765" y="4497279"/>
            <a:ext cx="549789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>
                <a:ea typeface="Arial" charset="0"/>
                <a:cs typeface="Arial" charset="0"/>
              </a:rPr>
              <a:t>ye-</a:t>
            </a:r>
          </a:p>
        </p:txBody>
      </p:sp>
      <p:sp>
        <p:nvSpPr>
          <p:cNvPr id="46" name="Text Placeholder 1">
            <a:extLst>
              <a:ext uri="{FF2B5EF4-FFF2-40B4-BE49-F238E27FC236}">
                <a16:creationId xmlns:a16="http://schemas.microsoft.com/office/drawing/2014/main" id="{97C8CEF3-7C62-490B-913C-5F8C18877007}"/>
              </a:ext>
            </a:extLst>
          </p:cNvPr>
          <p:cNvSpPr txBox="1">
            <a:spLocks/>
          </p:cNvSpPr>
          <p:nvPr/>
        </p:nvSpPr>
        <p:spPr>
          <a:xfrm>
            <a:off x="319338" y="4622683"/>
            <a:ext cx="1212672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awesome</a:t>
            </a:r>
          </a:p>
        </p:txBody>
      </p:sp>
      <p:sp>
        <p:nvSpPr>
          <p:cNvPr id="47" name="Text Placeholder 1">
            <a:extLst>
              <a:ext uri="{FF2B5EF4-FFF2-40B4-BE49-F238E27FC236}">
                <a16:creationId xmlns:a16="http://schemas.microsoft.com/office/drawing/2014/main" id="{FB37E9B3-A7B6-4EF1-B798-548F1A78EC87}"/>
              </a:ext>
            </a:extLst>
          </p:cNvPr>
          <p:cNvSpPr txBox="1">
            <a:spLocks/>
          </p:cNvSpPr>
          <p:nvPr/>
        </p:nvSpPr>
        <p:spPr>
          <a:xfrm>
            <a:off x="3294689" y="3773320"/>
            <a:ext cx="2065764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>
                <a:ea typeface="Arial" charset="0"/>
                <a:cs typeface="Arial" charset="0"/>
              </a:rPr>
              <a:t>XXFOREIGNWORD</a:t>
            </a:r>
          </a:p>
        </p:txBody>
      </p:sp>
      <p:sp>
        <p:nvSpPr>
          <p:cNvPr id="48" name="Text Placeholder 1">
            <a:extLst>
              <a:ext uri="{FF2B5EF4-FFF2-40B4-BE49-F238E27FC236}">
                <a16:creationId xmlns:a16="http://schemas.microsoft.com/office/drawing/2014/main" id="{7CFE0824-3EEE-4924-AF33-B6211DDDF865}"/>
              </a:ext>
            </a:extLst>
          </p:cNvPr>
          <p:cNvSpPr txBox="1">
            <a:spLocks/>
          </p:cNvSpPr>
          <p:nvPr/>
        </p:nvSpPr>
        <p:spPr>
          <a:xfrm>
            <a:off x="313079" y="5057864"/>
            <a:ext cx="1428093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twenty-four</a:t>
            </a:r>
          </a:p>
        </p:txBody>
      </p:sp>
      <p:sp>
        <p:nvSpPr>
          <p:cNvPr id="49" name="Text Placeholder 1">
            <a:extLst>
              <a:ext uri="{FF2B5EF4-FFF2-40B4-BE49-F238E27FC236}">
                <a16:creationId xmlns:a16="http://schemas.microsoft.com/office/drawing/2014/main" id="{BDFBB58E-2896-4FD2-B9D9-D478D1B6A73D}"/>
              </a:ext>
            </a:extLst>
          </p:cNvPr>
          <p:cNvSpPr txBox="1">
            <a:spLocks/>
          </p:cNvSpPr>
          <p:nvPr/>
        </p:nvSpPr>
        <p:spPr>
          <a:xfrm>
            <a:off x="7001767" y="5073193"/>
            <a:ext cx="489404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>
                <a:ea typeface="Arial" charset="0"/>
                <a:cs typeface="Arial" charset="0"/>
              </a:rPr>
              <a:t>ca-</a:t>
            </a:r>
          </a:p>
        </p:txBody>
      </p:sp>
      <p:sp>
        <p:nvSpPr>
          <p:cNvPr id="50" name="Text Placeholder 1">
            <a:extLst>
              <a:ext uri="{FF2B5EF4-FFF2-40B4-BE49-F238E27FC236}">
                <a16:creationId xmlns:a16="http://schemas.microsoft.com/office/drawing/2014/main" id="{02DA012C-E7BC-49E0-A568-160BBE85D7FC}"/>
              </a:ext>
            </a:extLst>
          </p:cNvPr>
          <p:cNvSpPr txBox="1">
            <a:spLocks/>
          </p:cNvSpPr>
          <p:nvPr/>
        </p:nvSpPr>
        <p:spPr>
          <a:xfrm>
            <a:off x="306918" y="5489576"/>
            <a:ext cx="943436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uh-huh</a:t>
            </a:r>
          </a:p>
        </p:txBody>
      </p:sp>
      <p:sp>
        <p:nvSpPr>
          <p:cNvPr id="51" name="Text Placeholder 1">
            <a:extLst>
              <a:ext uri="{FF2B5EF4-FFF2-40B4-BE49-F238E27FC236}">
                <a16:creationId xmlns:a16="http://schemas.microsoft.com/office/drawing/2014/main" id="{8125DECC-EA92-4E5B-A260-7DB6F08198AB}"/>
              </a:ext>
            </a:extLst>
          </p:cNvPr>
          <p:cNvSpPr txBox="1">
            <a:spLocks/>
          </p:cNvSpPr>
          <p:nvPr/>
        </p:nvSpPr>
        <p:spPr>
          <a:xfrm>
            <a:off x="1650781" y="1560034"/>
            <a:ext cx="943438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laptop</a:t>
            </a:r>
          </a:p>
        </p:txBody>
      </p:sp>
      <p:sp>
        <p:nvSpPr>
          <p:cNvPr id="52" name="Text Placeholder 1">
            <a:extLst>
              <a:ext uri="{FF2B5EF4-FFF2-40B4-BE49-F238E27FC236}">
                <a16:creationId xmlns:a16="http://schemas.microsoft.com/office/drawing/2014/main" id="{172E576A-E2A6-4CD8-8DC4-D03979826048}"/>
              </a:ext>
            </a:extLst>
          </p:cNvPr>
          <p:cNvSpPr txBox="1">
            <a:spLocks/>
          </p:cNvSpPr>
          <p:nvPr/>
        </p:nvSpPr>
        <p:spPr>
          <a:xfrm>
            <a:off x="1650782" y="1995215"/>
            <a:ext cx="850579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online</a:t>
            </a:r>
          </a:p>
        </p:txBody>
      </p:sp>
      <p:sp>
        <p:nvSpPr>
          <p:cNvPr id="53" name="Text Placeholder 1">
            <a:extLst>
              <a:ext uri="{FF2B5EF4-FFF2-40B4-BE49-F238E27FC236}">
                <a16:creationId xmlns:a16="http://schemas.microsoft.com/office/drawing/2014/main" id="{FB602B61-A07F-41D1-9D94-39782E1CEBA7}"/>
              </a:ext>
            </a:extLst>
          </p:cNvPr>
          <p:cNvSpPr txBox="1">
            <a:spLocks/>
          </p:cNvSpPr>
          <p:nvPr/>
        </p:nvSpPr>
        <p:spPr>
          <a:xfrm>
            <a:off x="7026533" y="5627141"/>
            <a:ext cx="526958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>
                <a:ea typeface="Arial" charset="0"/>
                <a:cs typeface="Arial" charset="0"/>
              </a:rPr>
              <a:t>st-</a:t>
            </a:r>
          </a:p>
        </p:txBody>
      </p:sp>
      <p:sp>
        <p:nvSpPr>
          <p:cNvPr id="54" name="Text Placeholder 1">
            <a:extLst>
              <a:ext uri="{FF2B5EF4-FFF2-40B4-BE49-F238E27FC236}">
                <a16:creationId xmlns:a16="http://schemas.microsoft.com/office/drawing/2014/main" id="{9407A908-95EF-402A-9B56-9AC33CC8FE7D}"/>
              </a:ext>
            </a:extLst>
          </p:cNvPr>
          <p:cNvSpPr txBox="1">
            <a:spLocks/>
          </p:cNvSpPr>
          <p:nvPr/>
        </p:nvSpPr>
        <p:spPr>
          <a:xfrm>
            <a:off x="1694954" y="2437401"/>
            <a:ext cx="771007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woah</a:t>
            </a:r>
          </a:p>
        </p:txBody>
      </p:sp>
      <p:sp>
        <p:nvSpPr>
          <p:cNvPr id="55" name="Text Placeholder 1">
            <a:extLst>
              <a:ext uri="{FF2B5EF4-FFF2-40B4-BE49-F238E27FC236}">
                <a16:creationId xmlns:a16="http://schemas.microsoft.com/office/drawing/2014/main" id="{D9FA6E94-FF6B-40EA-9F0A-5364DFD778F0}"/>
              </a:ext>
            </a:extLst>
          </p:cNvPr>
          <p:cNvSpPr txBox="1">
            <a:spLocks/>
          </p:cNvSpPr>
          <p:nvPr/>
        </p:nvSpPr>
        <p:spPr>
          <a:xfrm>
            <a:off x="7747850" y="1554151"/>
            <a:ext cx="549789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 err="1">
                <a:ea typeface="Arial" charset="0"/>
                <a:cs typeface="Arial" charset="0"/>
              </a:rPr>
              <a:t>th</a:t>
            </a:r>
            <a:r>
              <a:rPr lang="en-GB" sz="2000" strike="sngStrike" dirty="0">
                <a:ea typeface="Arial" charset="0"/>
                <a:cs typeface="Arial" charset="0"/>
              </a:rPr>
              <a:t>-</a:t>
            </a:r>
          </a:p>
        </p:txBody>
      </p:sp>
      <p:sp>
        <p:nvSpPr>
          <p:cNvPr id="56" name="Text Placeholder 1">
            <a:extLst>
              <a:ext uri="{FF2B5EF4-FFF2-40B4-BE49-F238E27FC236}">
                <a16:creationId xmlns:a16="http://schemas.microsoft.com/office/drawing/2014/main" id="{AEDEC30C-31BD-48EC-A1D4-4A3D6C443635}"/>
              </a:ext>
            </a:extLst>
          </p:cNvPr>
          <p:cNvSpPr txBox="1">
            <a:spLocks/>
          </p:cNvSpPr>
          <p:nvPr/>
        </p:nvSpPr>
        <p:spPr>
          <a:xfrm>
            <a:off x="7760017" y="2051773"/>
            <a:ext cx="614597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>
                <a:ea typeface="Arial" charset="0"/>
                <a:cs typeface="Arial" charset="0"/>
              </a:rPr>
              <a:t>ma-</a:t>
            </a:r>
          </a:p>
        </p:txBody>
      </p:sp>
      <p:sp>
        <p:nvSpPr>
          <p:cNvPr id="57" name="Text Placeholder 1">
            <a:extLst>
              <a:ext uri="{FF2B5EF4-FFF2-40B4-BE49-F238E27FC236}">
                <a16:creationId xmlns:a16="http://schemas.microsoft.com/office/drawing/2014/main" id="{DC6D7F9C-8822-4C61-B857-EE1541548726}"/>
              </a:ext>
            </a:extLst>
          </p:cNvPr>
          <p:cNvSpPr txBox="1">
            <a:spLocks/>
          </p:cNvSpPr>
          <p:nvPr/>
        </p:nvSpPr>
        <p:spPr>
          <a:xfrm>
            <a:off x="1650782" y="2918262"/>
            <a:ext cx="922004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emails</a:t>
            </a:r>
          </a:p>
        </p:txBody>
      </p:sp>
      <p:sp>
        <p:nvSpPr>
          <p:cNvPr id="58" name="Text Placeholder 1">
            <a:extLst>
              <a:ext uri="{FF2B5EF4-FFF2-40B4-BE49-F238E27FC236}">
                <a16:creationId xmlns:a16="http://schemas.microsoft.com/office/drawing/2014/main" id="{1071200A-A7DD-4212-B304-F0BAE0509656}"/>
              </a:ext>
            </a:extLst>
          </p:cNvPr>
          <p:cNvSpPr txBox="1">
            <a:spLocks/>
          </p:cNvSpPr>
          <p:nvPr/>
        </p:nvSpPr>
        <p:spPr>
          <a:xfrm>
            <a:off x="1660854" y="3314423"/>
            <a:ext cx="1051839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 err="1">
                <a:ea typeface="Arial" charset="0"/>
                <a:cs typeface="Arial" charset="0"/>
              </a:rPr>
              <a:t>youtube</a:t>
            </a:r>
            <a:endParaRPr lang="en-GB" sz="2000" dirty="0">
              <a:ea typeface="Arial" charset="0"/>
              <a:cs typeface="Arial" charset="0"/>
            </a:endParaRPr>
          </a:p>
        </p:txBody>
      </p:sp>
      <p:sp>
        <p:nvSpPr>
          <p:cNvPr id="59" name="Text Placeholder 1">
            <a:extLst>
              <a:ext uri="{FF2B5EF4-FFF2-40B4-BE49-F238E27FC236}">
                <a16:creationId xmlns:a16="http://schemas.microsoft.com/office/drawing/2014/main" id="{8F7AAF87-E48A-4A57-B537-6EA839FA7E11}"/>
              </a:ext>
            </a:extLst>
          </p:cNvPr>
          <p:cNvSpPr txBox="1">
            <a:spLocks/>
          </p:cNvSpPr>
          <p:nvPr/>
        </p:nvSpPr>
        <p:spPr>
          <a:xfrm>
            <a:off x="7740773" y="2565759"/>
            <a:ext cx="614596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 err="1">
                <a:ea typeface="Arial" charset="0"/>
                <a:cs typeface="Arial" charset="0"/>
              </a:rPr>
              <a:t>thi</a:t>
            </a:r>
            <a:r>
              <a:rPr lang="en-GB" sz="2000" strike="sngStrike" dirty="0">
                <a:ea typeface="Arial" charset="0"/>
                <a:cs typeface="Arial" charset="0"/>
              </a:rPr>
              <a:t>-</a:t>
            </a:r>
          </a:p>
        </p:txBody>
      </p:sp>
      <p:sp>
        <p:nvSpPr>
          <p:cNvPr id="60" name="Text Placeholder 1">
            <a:extLst>
              <a:ext uri="{FF2B5EF4-FFF2-40B4-BE49-F238E27FC236}">
                <a16:creationId xmlns:a16="http://schemas.microsoft.com/office/drawing/2014/main" id="{761A5188-9FEC-48D2-AC6E-81B6CB13F14C}"/>
              </a:ext>
            </a:extLst>
          </p:cNvPr>
          <p:cNvSpPr txBox="1">
            <a:spLocks/>
          </p:cNvSpPr>
          <p:nvPr/>
        </p:nvSpPr>
        <p:spPr>
          <a:xfrm>
            <a:off x="7740772" y="2986876"/>
            <a:ext cx="593162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 err="1">
                <a:ea typeface="Arial" charset="0"/>
                <a:cs typeface="Arial" charset="0"/>
              </a:rPr>
              <a:t>ch</a:t>
            </a:r>
            <a:r>
              <a:rPr lang="en-GB" sz="2000" strike="sngStrike" dirty="0">
                <a:ea typeface="Arial" charset="0"/>
                <a:cs typeface="Arial" charset="0"/>
              </a:rPr>
              <a:t>-</a:t>
            </a:r>
          </a:p>
        </p:txBody>
      </p:sp>
      <p:sp>
        <p:nvSpPr>
          <p:cNvPr id="61" name="Text Placeholder 1">
            <a:extLst>
              <a:ext uri="{FF2B5EF4-FFF2-40B4-BE49-F238E27FC236}">
                <a16:creationId xmlns:a16="http://schemas.microsoft.com/office/drawing/2014/main" id="{03847A74-3ADC-4225-952C-B0B4F47FC8C9}"/>
              </a:ext>
            </a:extLst>
          </p:cNvPr>
          <p:cNvSpPr txBox="1">
            <a:spLocks/>
          </p:cNvSpPr>
          <p:nvPr/>
        </p:nvSpPr>
        <p:spPr>
          <a:xfrm>
            <a:off x="1693445" y="3733946"/>
            <a:ext cx="686780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 err="1">
                <a:ea typeface="Arial" charset="0"/>
                <a:cs typeface="Arial" charset="0"/>
              </a:rPr>
              <a:t>ipad</a:t>
            </a:r>
            <a:endParaRPr lang="en-GB" sz="2000" dirty="0">
              <a:ea typeface="Arial" charset="0"/>
              <a:cs typeface="Arial" charset="0"/>
            </a:endParaRPr>
          </a:p>
        </p:txBody>
      </p:sp>
      <p:sp>
        <p:nvSpPr>
          <p:cNvPr id="62" name="Text Placeholder 1">
            <a:extLst>
              <a:ext uri="{FF2B5EF4-FFF2-40B4-BE49-F238E27FC236}">
                <a16:creationId xmlns:a16="http://schemas.microsoft.com/office/drawing/2014/main" id="{003EA71F-B0E1-40A6-801E-DE44519298A0}"/>
              </a:ext>
            </a:extLst>
          </p:cNvPr>
          <p:cNvSpPr txBox="1">
            <a:spLocks/>
          </p:cNvSpPr>
          <p:nvPr/>
        </p:nvSpPr>
        <p:spPr>
          <a:xfrm>
            <a:off x="3294689" y="4141947"/>
            <a:ext cx="2887581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 err="1">
                <a:ea typeface="Arial" charset="0"/>
                <a:cs typeface="Arial" charset="0"/>
              </a:rPr>
              <a:t>XXANONmiscPersonalInfo</a:t>
            </a:r>
            <a:endParaRPr lang="en-GB" sz="2000" strike="sngStrike" dirty="0">
              <a:ea typeface="Arial" charset="0"/>
              <a:cs typeface="Arial" charset="0"/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1F511AF4-E340-441C-AD4B-894F66CD748C}"/>
              </a:ext>
            </a:extLst>
          </p:cNvPr>
          <p:cNvCxnSpPr/>
          <p:nvPr/>
        </p:nvCxnSpPr>
        <p:spPr>
          <a:xfrm>
            <a:off x="3055023" y="1557973"/>
            <a:ext cx="21434" cy="4282897"/>
          </a:xfrm>
          <a:prstGeom prst="line">
            <a:avLst/>
          </a:prstGeom>
          <a:ln w="76200">
            <a:solidFill>
              <a:srgbClr val="FF0000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656521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3000">
        <p159:morph option="byObject"/>
      </p:transition>
    </mc:Choice>
    <mc:Fallback xmlns="">
      <p:transition spd="slow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45</a:t>
            </a:fld>
            <a:endParaRPr lang="en-GB"/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B6CFA0A8-2340-4F5F-A7A0-AFEE0D649B4C}"/>
              </a:ext>
            </a:extLst>
          </p:cNvPr>
          <p:cNvSpPr txBox="1">
            <a:spLocks/>
          </p:cNvSpPr>
          <p:nvPr/>
        </p:nvSpPr>
        <p:spPr>
          <a:xfrm>
            <a:off x="310696" y="573803"/>
            <a:ext cx="6336290" cy="62132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3600" dirty="0">
                <a:ea typeface="Arial" charset="0"/>
                <a:cs typeface="Arial" charset="0"/>
              </a:rPr>
              <a:t>Example: keywords</a:t>
            </a:r>
            <a:endParaRPr lang="en-GB" sz="16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9" name="Text Placeholder 1">
            <a:extLst>
              <a:ext uri="{FF2B5EF4-FFF2-40B4-BE49-F238E27FC236}">
                <a16:creationId xmlns:a16="http://schemas.microsoft.com/office/drawing/2014/main" id="{EB696AD1-DDBC-480B-9A3C-B87E70235CDB}"/>
              </a:ext>
            </a:extLst>
          </p:cNvPr>
          <p:cNvSpPr txBox="1">
            <a:spLocks/>
          </p:cNvSpPr>
          <p:nvPr/>
        </p:nvSpPr>
        <p:spPr>
          <a:xfrm>
            <a:off x="3294689" y="1565742"/>
            <a:ext cx="2119683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>
                <a:ea typeface="Arial" charset="0"/>
                <a:cs typeface="Arial" charset="0"/>
              </a:rPr>
              <a:t>XXUNCLEARWORD</a:t>
            </a:r>
          </a:p>
        </p:txBody>
      </p:sp>
      <p:sp>
        <p:nvSpPr>
          <p:cNvPr id="10" name="Text Placeholder 1">
            <a:extLst>
              <a:ext uri="{FF2B5EF4-FFF2-40B4-BE49-F238E27FC236}">
                <a16:creationId xmlns:a16="http://schemas.microsoft.com/office/drawing/2014/main" id="{5E464D94-C5D2-4FBB-9A03-E50192CE89C7}"/>
              </a:ext>
            </a:extLst>
          </p:cNvPr>
          <p:cNvSpPr txBox="1">
            <a:spLocks/>
          </p:cNvSpPr>
          <p:nvPr/>
        </p:nvSpPr>
        <p:spPr>
          <a:xfrm>
            <a:off x="3294689" y="2002917"/>
            <a:ext cx="1895093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 err="1">
                <a:ea typeface="Arial" charset="0"/>
                <a:cs typeface="Arial" charset="0"/>
              </a:rPr>
              <a:t>XXANONnameM</a:t>
            </a:r>
            <a:endParaRPr lang="en-GB" sz="2000" strike="sngStrike" dirty="0">
              <a:ea typeface="Arial" charset="0"/>
              <a:cs typeface="Arial" charset="0"/>
            </a:endParaRPr>
          </a:p>
        </p:txBody>
      </p:sp>
      <p:sp>
        <p:nvSpPr>
          <p:cNvPr id="11" name="Text Placeholder 1">
            <a:extLst>
              <a:ext uri="{FF2B5EF4-FFF2-40B4-BE49-F238E27FC236}">
                <a16:creationId xmlns:a16="http://schemas.microsoft.com/office/drawing/2014/main" id="{F1735056-77AE-4636-BA88-25EF750CFB5B}"/>
              </a:ext>
            </a:extLst>
          </p:cNvPr>
          <p:cNvSpPr txBox="1">
            <a:spLocks/>
          </p:cNvSpPr>
          <p:nvPr/>
        </p:nvSpPr>
        <p:spPr>
          <a:xfrm>
            <a:off x="3294689" y="2440092"/>
            <a:ext cx="1895093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 err="1">
                <a:ea typeface="Arial" charset="0"/>
                <a:cs typeface="Arial" charset="0"/>
              </a:rPr>
              <a:t>XXANONnameF</a:t>
            </a:r>
            <a:endParaRPr lang="en-GB" sz="2000" strike="sngStrike" dirty="0">
              <a:ea typeface="Arial" charset="0"/>
              <a:cs typeface="Arial" charset="0"/>
            </a:endParaRPr>
          </a:p>
        </p:txBody>
      </p:sp>
      <p:sp>
        <p:nvSpPr>
          <p:cNvPr id="12" name="Text Placeholder 1">
            <a:extLst>
              <a:ext uri="{FF2B5EF4-FFF2-40B4-BE49-F238E27FC236}">
                <a16:creationId xmlns:a16="http://schemas.microsoft.com/office/drawing/2014/main" id="{6C9FE2CD-A999-4F5C-AE1E-CEE9A059E596}"/>
              </a:ext>
            </a:extLst>
          </p:cNvPr>
          <p:cNvSpPr txBox="1">
            <a:spLocks/>
          </p:cNvSpPr>
          <p:nvPr/>
        </p:nvSpPr>
        <p:spPr>
          <a:xfrm>
            <a:off x="3300653" y="2877267"/>
            <a:ext cx="1723523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 err="1">
                <a:ea typeface="Arial" charset="0"/>
                <a:cs typeface="Arial" charset="0"/>
              </a:rPr>
              <a:t>XXANONplace</a:t>
            </a:r>
            <a:endParaRPr lang="en-GB" sz="2000" strike="sngStrike" dirty="0">
              <a:ea typeface="Arial" charset="0"/>
              <a:cs typeface="Arial" charset="0"/>
            </a:endParaRPr>
          </a:p>
        </p:txBody>
      </p:sp>
      <p:sp>
        <p:nvSpPr>
          <p:cNvPr id="13" name="Text Placeholder 1">
            <a:extLst>
              <a:ext uri="{FF2B5EF4-FFF2-40B4-BE49-F238E27FC236}">
                <a16:creationId xmlns:a16="http://schemas.microsoft.com/office/drawing/2014/main" id="{DEDE27EA-E81A-4598-B3E4-3F3F53A96C1A}"/>
              </a:ext>
            </a:extLst>
          </p:cNvPr>
          <p:cNvSpPr txBox="1">
            <a:spLocks/>
          </p:cNvSpPr>
          <p:nvPr/>
        </p:nvSpPr>
        <p:spPr>
          <a:xfrm>
            <a:off x="3316548" y="4622682"/>
            <a:ext cx="379536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>
                <a:ea typeface="Arial" charset="0"/>
                <a:cs typeface="Arial" charset="0"/>
              </a:rPr>
              <a:t>s-</a:t>
            </a:r>
          </a:p>
        </p:txBody>
      </p:sp>
      <p:sp>
        <p:nvSpPr>
          <p:cNvPr id="14" name="Text Placeholder 1">
            <a:extLst>
              <a:ext uri="{FF2B5EF4-FFF2-40B4-BE49-F238E27FC236}">
                <a16:creationId xmlns:a16="http://schemas.microsoft.com/office/drawing/2014/main" id="{ACB0A603-5051-4C04-A1AD-97BD890ED21B}"/>
              </a:ext>
            </a:extLst>
          </p:cNvPr>
          <p:cNvSpPr txBox="1">
            <a:spLocks/>
          </p:cNvSpPr>
          <p:nvPr/>
        </p:nvSpPr>
        <p:spPr>
          <a:xfrm>
            <a:off x="3294689" y="3349528"/>
            <a:ext cx="1848973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 err="1">
                <a:ea typeface="Arial" charset="0"/>
                <a:cs typeface="Arial" charset="0"/>
              </a:rPr>
              <a:t>XXANONnameN</a:t>
            </a:r>
            <a:endParaRPr lang="en-GB" sz="2000" strike="sngStrike" dirty="0">
              <a:ea typeface="Arial" charset="0"/>
              <a:cs typeface="Arial" charset="0"/>
            </a:endParaRPr>
          </a:p>
        </p:txBody>
      </p:sp>
      <p:sp>
        <p:nvSpPr>
          <p:cNvPr id="19" name="Text Placeholder 1">
            <a:extLst>
              <a:ext uri="{FF2B5EF4-FFF2-40B4-BE49-F238E27FC236}">
                <a16:creationId xmlns:a16="http://schemas.microsoft.com/office/drawing/2014/main" id="{48F61DF6-E5BF-4339-82CB-B443F1EDDF74}"/>
              </a:ext>
            </a:extLst>
          </p:cNvPr>
          <p:cNvSpPr txBox="1">
            <a:spLocks/>
          </p:cNvSpPr>
          <p:nvPr/>
        </p:nvSpPr>
        <p:spPr>
          <a:xfrm>
            <a:off x="7718139" y="3322531"/>
            <a:ext cx="659864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 err="1">
                <a:ea typeface="Arial" charset="0"/>
                <a:cs typeface="Arial" charset="0"/>
              </a:rPr>
              <a:t>uhu</a:t>
            </a:r>
            <a:endParaRPr lang="en-GB" sz="2000" strike="sngStrike" dirty="0">
              <a:ea typeface="Arial" charset="0"/>
              <a:cs typeface="Arial" charset="0"/>
            </a:endParaRPr>
          </a:p>
        </p:txBody>
      </p:sp>
      <p:sp>
        <p:nvSpPr>
          <p:cNvPr id="20" name="Text Placeholder 1">
            <a:extLst>
              <a:ext uri="{FF2B5EF4-FFF2-40B4-BE49-F238E27FC236}">
                <a16:creationId xmlns:a16="http://schemas.microsoft.com/office/drawing/2014/main" id="{73B184CA-FC6A-4D78-A9DA-9A51C859A40E}"/>
              </a:ext>
            </a:extLst>
          </p:cNvPr>
          <p:cNvSpPr txBox="1">
            <a:spLocks/>
          </p:cNvSpPr>
          <p:nvPr/>
        </p:nvSpPr>
        <p:spPr>
          <a:xfrm>
            <a:off x="3301139" y="5063914"/>
            <a:ext cx="489404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>
                <a:ea typeface="Arial" charset="0"/>
                <a:cs typeface="Arial" charset="0"/>
              </a:rPr>
              <a:t>y-</a:t>
            </a:r>
          </a:p>
        </p:txBody>
      </p:sp>
      <p:sp>
        <p:nvSpPr>
          <p:cNvPr id="21" name="Text Placeholder 1">
            <a:extLst>
              <a:ext uri="{FF2B5EF4-FFF2-40B4-BE49-F238E27FC236}">
                <a16:creationId xmlns:a16="http://schemas.microsoft.com/office/drawing/2014/main" id="{DB935063-8998-42D0-8312-1894B028B7BB}"/>
              </a:ext>
            </a:extLst>
          </p:cNvPr>
          <p:cNvSpPr txBox="1">
            <a:spLocks/>
          </p:cNvSpPr>
          <p:nvPr/>
        </p:nvSpPr>
        <p:spPr>
          <a:xfrm>
            <a:off x="3301139" y="5522010"/>
            <a:ext cx="489405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>
                <a:ea typeface="Arial" charset="0"/>
                <a:cs typeface="Arial" charset="0"/>
              </a:rPr>
              <a:t>w-</a:t>
            </a:r>
          </a:p>
        </p:txBody>
      </p:sp>
      <p:sp>
        <p:nvSpPr>
          <p:cNvPr id="22" name="Text Placeholder 1">
            <a:extLst>
              <a:ext uri="{FF2B5EF4-FFF2-40B4-BE49-F238E27FC236}">
                <a16:creationId xmlns:a16="http://schemas.microsoft.com/office/drawing/2014/main" id="{9D54C52E-19DD-4CF0-A2E6-785A6693F0EC}"/>
              </a:ext>
            </a:extLst>
          </p:cNvPr>
          <p:cNvSpPr txBox="1">
            <a:spLocks/>
          </p:cNvSpPr>
          <p:nvPr/>
        </p:nvSpPr>
        <p:spPr>
          <a:xfrm>
            <a:off x="6172533" y="1565742"/>
            <a:ext cx="456700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>
                <a:ea typeface="Arial" charset="0"/>
                <a:cs typeface="Arial" charset="0"/>
              </a:rPr>
              <a:t>f-</a:t>
            </a:r>
          </a:p>
        </p:txBody>
      </p:sp>
      <p:sp>
        <p:nvSpPr>
          <p:cNvPr id="23" name="Text Placeholder 1">
            <a:extLst>
              <a:ext uri="{FF2B5EF4-FFF2-40B4-BE49-F238E27FC236}">
                <a16:creationId xmlns:a16="http://schemas.microsoft.com/office/drawing/2014/main" id="{2EFDA9F9-7D90-4E95-A860-18C74CCEDCCF}"/>
              </a:ext>
            </a:extLst>
          </p:cNvPr>
          <p:cNvSpPr txBox="1">
            <a:spLocks/>
          </p:cNvSpPr>
          <p:nvPr/>
        </p:nvSpPr>
        <p:spPr>
          <a:xfrm>
            <a:off x="6176006" y="1998580"/>
            <a:ext cx="379536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>
                <a:ea typeface="Arial" charset="0"/>
                <a:cs typeface="Arial" charset="0"/>
              </a:rPr>
              <a:t>l-</a:t>
            </a:r>
          </a:p>
        </p:txBody>
      </p:sp>
      <p:sp>
        <p:nvSpPr>
          <p:cNvPr id="24" name="Text Placeholder 1">
            <a:extLst>
              <a:ext uri="{FF2B5EF4-FFF2-40B4-BE49-F238E27FC236}">
                <a16:creationId xmlns:a16="http://schemas.microsoft.com/office/drawing/2014/main" id="{3F2F48DC-02D5-4AB1-8B9C-649F6C1E8CA4}"/>
              </a:ext>
            </a:extLst>
          </p:cNvPr>
          <p:cNvSpPr txBox="1">
            <a:spLocks/>
          </p:cNvSpPr>
          <p:nvPr/>
        </p:nvSpPr>
        <p:spPr>
          <a:xfrm>
            <a:off x="6176006" y="2388150"/>
            <a:ext cx="379536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>
                <a:ea typeface="Arial" charset="0"/>
                <a:cs typeface="Arial" charset="0"/>
              </a:rPr>
              <a:t>c-</a:t>
            </a:r>
          </a:p>
        </p:txBody>
      </p:sp>
      <p:sp>
        <p:nvSpPr>
          <p:cNvPr id="25" name="Text Placeholder 1">
            <a:extLst>
              <a:ext uri="{FF2B5EF4-FFF2-40B4-BE49-F238E27FC236}">
                <a16:creationId xmlns:a16="http://schemas.microsoft.com/office/drawing/2014/main" id="{C8A5A344-538B-480D-B676-3F6177B53614}"/>
              </a:ext>
            </a:extLst>
          </p:cNvPr>
          <p:cNvSpPr txBox="1">
            <a:spLocks/>
          </p:cNvSpPr>
          <p:nvPr/>
        </p:nvSpPr>
        <p:spPr>
          <a:xfrm>
            <a:off x="6184314" y="2799319"/>
            <a:ext cx="433137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>
                <a:ea typeface="Arial" charset="0"/>
                <a:cs typeface="Arial" charset="0"/>
              </a:rPr>
              <a:t>n-</a:t>
            </a:r>
          </a:p>
        </p:txBody>
      </p:sp>
      <p:sp>
        <p:nvSpPr>
          <p:cNvPr id="26" name="Text Placeholder 1">
            <a:extLst>
              <a:ext uri="{FF2B5EF4-FFF2-40B4-BE49-F238E27FC236}">
                <a16:creationId xmlns:a16="http://schemas.microsoft.com/office/drawing/2014/main" id="{7D4D32CD-B142-430D-A410-6857E1F1F9E9}"/>
              </a:ext>
            </a:extLst>
          </p:cNvPr>
          <p:cNvSpPr txBox="1">
            <a:spLocks/>
          </p:cNvSpPr>
          <p:nvPr/>
        </p:nvSpPr>
        <p:spPr>
          <a:xfrm>
            <a:off x="6176538" y="3249869"/>
            <a:ext cx="433137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>
                <a:ea typeface="Arial" charset="0"/>
                <a:cs typeface="Arial" charset="0"/>
              </a:rPr>
              <a:t>D-</a:t>
            </a:r>
          </a:p>
        </p:txBody>
      </p:sp>
      <p:sp>
        <p:nvSpPr>
          <p:cNvPr id="27" name="Text Placeholder 1">
            <a:extLst>
              <a:ext uri="{FF2B5EF4-FFF2-40B4-BE49-F238E27FC236}">
                <a16:creationId xmlns:a16="http://schemas.microsoft.com/office/drawing/2014/main" id="{3160AD5D-7E62-48BE-9CB7-4F0BE6927830}"/>
              </a:ext>
            </a:extLst>
          </p:cNvPr>
          <p:cNvSpPr txBox="1">
            <a:spLocks/>
          </p:cNvSpPr>
          <p:nvPr/>
        </p:nvSpPr>
        <p:spPr>
          <a:xfrm>
            <a:off x="310696" y="1563365"/>
            <a:ext cx="770021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email</a:t>
            </a:r>
          </a:p>
        </p:txBody>
      </p:sp>
      <p:sp>
        <p:nvSpPr>
          <p:cNvPr id="28" name="Text Placeholder 1">
            <a:extLst>
              <a:ext uri="{FF2B5EF4-FFF2-40B4-BE49-F238E27FC236}">
                <a16:creationId xmlns:a16="http://schemas.microsoft.com/office/drawing/2014/main" id="{D9259DDC-5128-48C1-B460-0F75309958DF}"/>
              </a:ext>
            </a:extLst>
          </p:cNvPr>
          <p:cNvSpPr txBox="1">
            <a:spLocks/>
          </p:cNvSpPr>
          <p:nvPr/>
        </p:nvSpPr>
        <p:spPr>
          <a:xfrm>
            <a:off x="6169295" y="3707542"/>
            <a:ext cx="489404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>
                <a:ea typeface="Arial" charset="0"/>
                <a:cs typeface="Arial" charset="0"/>
              </a:rPr>
              <a:t>g-</a:t>
            </a:r>
          </a:p>
        </p:txBody>
      </p:sp>
      <p:sp>
        <p:nvSpPr>
          <p:cNvPr id="29" name="Text Placeholder 1">
            <a:extLst>
              <a:ext uri="{FF2B5EF4-FFF2-40B4-BE49-F238E27FC236}">
                <a16:creationId xmlns:a16="http://schemas.microsoft.com/office/drawing/2014/main" id="{83B38893-BA10-48C8-A933-A6A9794ADBB9}"/>
              </a:ext>
            </a:extLst>
          </p:cNvPr>
          <p:cNvSpPr txBox="1">
            <a:spLocks/>
          </p:cNvSpPr>
          <p:nvPr/>
        </p:nvSpPr>
        <p:spPr>
          <a:xfrm>
            <a:off x="6168226" y="4158331"/>
            <a:ext cx="433138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>
                <a:ea typeface="Arial" charset="0"/>
                <a:cs typeface="Arial" charset="0"/>
              </a:rPr>
              <a:t>I-</a:t>
            </a:r>
          </a:p>
        </p:txBody>
      </p:sp>
      <p:sp>
        <p:nvSpPr>
          <p:cNvPr id="30" name="Text Placeholder 1">
            <a:extLst>
              <a:ext uri="{FF2B5EF4-FFF2-40B4-BE49-F238E27FC236}">
                <a16:creationId xmlns:a16="http://schemas.microsoft.com/office/drawing/2014/main" id="{53684ABE-ADE0-497C-97A1-0CBDB98C0C20}"/>
              </a:ext>
            </a:extLst>
          </p:cNvPr>
          <p:cNvSpPr txBox="1">
            <a:spLocks/>
          </p:cNvSpPr>
          <p:nvPr/>
        </p:nvSpPr>
        <p:spPr>
          <a:xfrm>
            <a:off x="310696" y="1983660"/>
            <a:ext cx="1173080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 err="1">
                <a:ea typeface="Arial" charset="0"/>
                <a:cs typeface="Arial" charset="0"/>
              </a:rPr>
              <a:t>facebook</a:t>
            </a:r>
            <a:endParaRPr lang="en-GB" sz="2000" dirty="0">
              <a:ea typeface="Arial" charset="0"/>
              <a:cs typeface="Arial" charset="0"/>
            </a:endParaRPr>
          </a:p>
        </p:txBody>
      </p:sp>
      <p:sp>
        <p:nvSpPr>
          <p:cNvPr id="31" name="Text Placeholder 1">
            <a:extLst>
              <a:ext uri="{FF2B5EF4-FFF2-40B4-BE49-F238E27FC236}">
                <a16:creationId xmlns:a16="http://schemas.microsoft.com/office/drawing/2014/main" id="{A9301D96-5C57-445B-B763-0844FD3F85FA}"/>
              </a:ext>
            </a:extLst>
          </p:cNvPr>
          <p:cNvSpPr txBox="1">
            <a:spLocks/>
          </p:cNvSpPr>
          <p:nvPr/>
        </p:nvSpPr>
        <p:spPr>
          <a:xfrm>
            <a:off x="6169295" y="4639067"/>
            <a:ext cx="433137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>
                <a:ea typeface="Arial" charset="0"/>
                <a:cs typeface="Arial" charset="0"/>
              </a:rPr>
              <a:t>h-</a:t>
            </a:r>
          </a:p>
        </p:txBody>
      </p:sp>
      <p:sp>
        <p:nvSpPr>
          <p:cNvPr id="32" name="Text Placeholder 1">
            <a:extLst>
              <a:ext uri="{FF2B5EF4-FFF2-40B4-BE49-F238E27FC236}">
                <a16:creationId xmlns:a16="http://schemas.microsoft.com/office/drawing/2014/main" id="{E4A5B4B6-5BB0-44EC-ADFA-1AA4BB2E4B80}"/>
              </a:ext>
            </a:extLst>
          </p:cNvPr>
          <p:cNvSpPr txBox="1">
            <a:spLocks/>
          </p:cNvSpPr>
          <p:nvPr/>
        </p:nvSpPr>
        <p:spPr>
          <a:xfrm>
            <a:off x="6163177" y="5116214"/>
            <a:ext cx="589545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>
                <a:ea typeface="Arial" charset="0"/>
                <a:cs typeface="Arial" charset="0"/>
              </a:rPr>
              <a:t>ha-</a:t>
            </a:r>
          </a:p>
        </p:txBody>
      </p:sp>
      <p:sp>
        <p:nvSpPr>
          <p:cNvPr id="33" name="Text Placeholder 1">
            <a:extLst>
              <a:ext uri="{FF2B5EF4-FFF2-40B4-BE49-F238E27FC236}">
                <a16:creationId xmlns:a16="http://schemas.microsoft.com/office/drawing/2014/main" id="{7F2BB029-B516-41D2-AE84-B00C0FB195FE}"/>
              </a:ext>
            </a:extLst>
          </p:cNvPr>
          <p:cNvSpPr txBox="1">
            <a:spLocks/>
          </p:cNvSpPr>
          <p:nvPr/>
        </p:nvSpPr>
        <p:spPr>
          <a:xfrm>
            <a:off x="6159918" y="5538099"/>
            <a:ext cx="443086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>
                <a:ea typeface="Arial" charset="0"/>
                <a:cs typeface="Arial" charset="0"/>
              </a:rPr>
              <a:t>a-</a:t>
            </a:r>
          </a:p>
        </p:txBody>
      </p:sp>
      <p:sp>
        <p:nvSpPr>
          <p:cNvPr id="34" name="Text Placeholder 1">
            <a:extLst>
              <a:ext uri="{FF2B5EF4-FFF2-40B4-BE49-F238E27FC236}">
                <a16:creationId xmlns:a16="http://schemas.microsoft.com/office/drawing/2014/main" id="{36D67AA9-82B3-4B31-9E92-31133E050A44}"/>
              </a:ext>
            </a:extLst>
          </p:cNvPr>
          <p:cNvSpPr txBox="1">
            <a:spLocks/>
          </p:cNvSpPr>
          <p:nvPr/>
        </p:nvSpPr>
        <p:spPr>
          <a:xfrm>
            <a:off x="334256" y="2467610"/>
            <a:ext cx="1051723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internet</a:t>
            </a:r>
          </a:p>
        </p:txBody>
      </p:sp>
      <p:sp>
        <p:nvSpPr>
          <p:cNvPr id="35" name="Text Placeholder 1">
            <a:extLst>
              <a:ext uri="{FF2B5EF4-FFF2-40B4-BE49-F238E27FC236}">
                <a16:creationId xmlns:a16="http://schemas.microsoft.com/office/drawing/2014/main" id="{007F9E40-6E04-4490-BE65-7B66C723DEDF}"/>
              </a:ext>
            </a:extLst>
          </p:cNvPr>
          <p:cNvSpPr txBox="1">
            <a:spLocks/>
          </p:cNvSpPr>
          <p:nvPr/>
        </p:nvSpPr>
        <p:spPr>
          <a:xfrm>
            <a:off x="6983723" y="1554937"/>
            <a:ext cx="433137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>
                <a:ea typeface="Arial" charset="0"/>
                <a:cs typeface="Arial" charset="0"/>
              </a:rPr>
              <a:t>u-</a:t>
            </a:r>
          </a:p>
        </p:txBody>
      </p:sp>
      <p:sp>
        <p:nvSpPr>
          <p:cNvPr id="36" name="Text Placeholder 1">
            <a:extLst>
              <a:ext uri="{FF2B5EF4-FFF2-40B4-BE49-F238E27FC236}">
                <a16:creationId xmlns:a16="http://schemas.microsoft.com/office/drawing/2014/main" id="{7DCFE123-E337-4A3B-B0C5-8718997747FF}"/>
              </a:ext>
            </a:extLst>
          </p:cNvPr>
          <p:cNvSpPr txBox="1">
            <a:spLocks/>
          </p:cNvSpPr>
          <p:nvPr/>
        </p:nvSpPr>
        <p:spPr>
          <a:xfrm>
            <a:off x="6983723" y="1976054"/>
            <a:ext cx="433137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>
                <a:ea typeface="Arial" charset="0"/>
                <a:cs typeface="Arial" charset="0"/>
              </a:rPr>
              <a:t>T-</a:t>
            </a:r>
          </a:p>
        </p:txBody>
      </p:sp>
      <p:sp>
        <p:nvSpPr>
          <p:cNvPr id="37" name="Text Placeholder 1">
            <a:extLst>
              <a:ext uri="{FF2B5EF4-FFF2-40B4-BE49-F238E27FC236}">
                <a16:creationId xmlns:a16="http://schemas.microsoft.com/office/drawing/2014/main" id="{C5E5780F-7D8E-4570-98CC-9036EE91383B}"/>
              </a:ext>
            </a:extLst>
          </p:cNvPr>
          <p:cNvSpPr txBox="1">
            <a:spLocks/>
          </p:cNvSpPr>
          <p:nvPr/>
        </p:nvSpPr>
        <p:spPr>
          <a:xfrm>
            <a:off x="6983723" y="2377123"/>
            <a:ext cx="433136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>
                <a:ea typeface="Arial" charset="0"/>
                <a:cs typeface="Arial" charset="0"/>
              </a:rPr>
              <a:t>b-</a:t>
            </a:r>
          </a:p>
        </p:txBody>
      </p:sp>
      <p:sp>
        <p:nvSpPr>
          <p:cNvPr id="38" name="Text Placeholder 1">
            <a:extLst>
              <a:ext uri="{FF2B5EF4-FFF2-40B4-BE49-F238E27FC236}">
                <a16:creationId xmlns:a16="http://schemas.microsoft.com/office/drawing/2014/main" id="{86B6B442-AA0A-42D3-9235-7715FB53B32E}"/>
              </a:ext>
            </a:extLst>
          </p:cNvPr>
          <p:cNvSpPr txBox="1">
            <a:spLocks/>
          </p:cNvSpPr>
          <p:nvPr/>
        </p:nvSpPr>
        <p:spPr>
          <a:xfrm>
            <a:off x="6978516" y="2817168"/>
            <a:ext cx="489404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>
                <a:ea typeface="Arial" charset="0"/>
                <a:cs typeface="Arial" charset="0"/>
              </a:rPr>
              <a:t>m-</a:t>
            </a:r>
          </a:p>
        </p:txBody>
      </p:sp>
      <p:sp>
        <p:nvSpPr>
          <p:cNvPr id="39" name="Text Placeholder 1">
            <a:extLst>
              <a:ext uri="{FF2B5EF4-FFF2-40B4-BE49-F238E27FC236}">
                <a16:creationId xmlns:a16="http://schemas.microsoft.com/office/drawing/2014/main" id="{020A6571-5DF6-4935-8531-294CF512F53C}"/>
              </a:ext>
            </a:extLst>
          </p:cNvPr>
          <p:cNvSpPr txBox="1">
            <a:spLocks/>
          </p:cNvSpPr>
          <p:nvPr/>
        </p:nvSpPr>
        <p:spPr>
          <a:xfrm>
            <a:off x="310696" y="2878582"/>
            <a:ext cx="991565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website</a:t>
            </a:r>
          </a:p>
        </p:txBody>
      </p:sp>
      <p:sp>
        <p:nvSpPr>
          <p:cNvPr id="40" name="Text Placeholder 1">
            <a:extLst>
              <a:ext uri="{FF2B5EF4-FFF2-40B4-BE49-F238E27FC236}">
                <a16:creationId xmlns:a16="http://schemas.microsoft.com/office/drawing/2014/main" id="{9372A5B3-43AC-45AF-86DB-3C5E07C5720E}"/>
              </a:ext>
            </a:extLst>
          </p:cNvPr>
          <p:cNvSpPr txBox="1">
            <a:spLocks/>
          </p:cNvSpPr>
          <p:nvPr/>
        </p:nvSpPr>
        <p:spPr>
          <a:xfrm>
            <a:off x="7740772" y="3708505"/>
            <a:ext cx="489404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>
                <a:ea typeface="Arial" charset="0"/>
                <a:cs typeface="Arial" charset="0"/>
              </a:rPr>
              <a:t>UK</a:t>
            </a:r>
          </a:p>
        </p:txBody>
      </p:sp>
      <p:sp>
        <p:nvSpPr>
          <p:cNvPr id="41" name="Text Placeholder 1">
            <a:extLst>
              <a:ext uri="{FF2B5EF4-FFF2-40B4-BE49-F238E27FC236}">
                <a16:creationId xmlns:a16="http://schemas.microsoft.com/office/drawing/2014/main" id="{74759AD3-DE81-4C7A-A721-D92407C5BB6C}"/>
              </a:ext>
            </a:extLst>
          </p:cNvPr>
          <p:cNvSpPr txBox="1">
            <a:spLocks/>
          </p:cNvSpPr>
          <p:nvPr/>
        </p:nvSpPr>
        <p:spPr>
          <a:xfrm>
            <a:off x="317013" y="3314423"/>
            <a:ext cx="943438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google</a:t>
            </a:r>
          </a:p>
        </p:txBody>
      </p:sp>
      <p:sp>
        <p:nvSpPr>
          <p:cNvPr id="42" name="Text Placeholder 1">
            <a:extLst>
              <a:ext uri="{FF2B5EF4-FFF2-40B4-BE49-F238E27FC236}">
                <a16:creationId xmlns:a16="http://schemas.microsoft.com/office/drawing/2014/main" id="{F572616C-3CE7-4BA4-9DF9-F0D4680403FF}"/>
              </a:ext>
            </a:extLst>
          </p:cNvPr>
          <p:cNvSpPr txBox="1">
            <a:spLocks/>
          </p:cNvSpPr>
          <p:nvPr/>
        </p:nvSpPr>
        <p:spPr>
          <a:xfrm>
            <a:off x="6995508" y="3265114"/>
            <a:ext cx="438114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>
                <a:ea typeface="Arial" charset="0"/>
                <a:cs typeface="Arial" charset="0"/>
              </a:rPr>
              <a:t>r-</a:t>
            </a:r>
          </a:p>
        </p:txBody>
      </p:sp>
      <p:sp>
        <p:nvSpPr>
          <p:cNvPr id="43" name="Text Placeholder 1">
            <a:extLst>
              <a:ext uri="{FF2B5EF4-FFF2-40B4-BE49-F238E27FC236}">
                <a16:creationId xmlns:a16="http://schemas.microsoft.com/office/drawing/2014/main" id="{94DED43D-A758-49A3-9C6B-8AFD182D5D48}"/>
              </a:ext>
            </a:extLst>
          </p:cNvPr>
          <p:cNvSpPr txBox="1">
            <a:spLocks/>
          </p:cNvSpPr>
          <p:nvPr/>
        </p:nvSpPr>
        <p:spPr>
          <a:xfrm>
            <a:off x="7001767" y="3686592"/>
            <a:ext cx="443086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>
                <a:ea typeface="Arial" charset="0"/>
                <a:cs typeface="Arial" charset="0"/>
              </a:rPr>
              <a:t>e-</a:t>
            </a:r>
          </a:p>
        </p:txBody>
      </p:sp>
      <p:sp>
        <p:nvSpPr>
          <p:cNvPr id="44" name="Text Placeholder 1">
            <a:extLst>
              <a:ext uri="{FF2B5EF4-FFF2-40B4-BE49-F238E27FC236}">
                <a16:creationId xmlns:a16="http://schemas.microsoft.com/office/drawing/2014/main" id="{C3063F1D-3D9E-401D-9DE9-0BA45BA95355}"/>
              </a:ext>
            </a:extLst>
          </p:cNvPr>
          <p:cNvSpPr txBox="1">
            <a:spLocks/>
          </p:cNvSpPr>
          <p:nvPr/>
        </p:nvSpPr>
        <p:spPr>
          <a:xfrm>
            <a:off x="7001767" y="4076162"/>
            <a:ext cx="489404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>
                <a:ea typeface="Arial" charset="0"/>
                <a:cs typeface="Arial" charset="0"/>
              </a:rPr>
              <a:t>o-</a:t>
            </a:r>
          </a:p>
        </p:txBody>
      </p:sp>
      <p:sp>
        <p:nvSpPr>
          <p:cNvPr id="45" name="Text Placeholder 1">
            <a:extLst>
              <a:ext uri="{FF2B5EF4-FFF2-40B4-BE49-F238E27FC236}">
                <a16:creationId xmlns:a16="http://schemas.microsoft.com/office/drawing/2014/main" id="{4362EC22-016F-4D19-93D9-ADE818D1B211}"/>
              </a:ext>
            </a:extLst>
          </p:cNvPr>
          <p:cNvSpPr txBox="1">
            <a:spLocks/>
          </p:cNvSpPr>
          <p:nvPr/>
        </p:nvSpPr>
        <p:spPr>
          <a:xfrm>
            <a:off x="7001765" y="4497279"/>
            <a:ext cx="549789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>
                <a:ea typeface="Arial" charset="0"/>
                <a:cs typeface="Arial" charset="0"/>
              </a:rPr>
              <a:t>ye-</a:t>
            </a:r>
          </a:p>
        </p:txBody>
      </p:sp>
      <p:sp>
        <p:nvSpPr>
          <p:cNvPr id="46" name="Text Placeholder 1">
            <a:extLst>
              <a:ext uri="{FF2B5EF4-FFF2-40B4-BE49-F238E27FC236}">
                <a16:creationId xmlns:a16="http://schemas.microsoft.com/office/drawing/2014/main" id="{97C8CEF3-7C62-490B-913C-5F8C18877007}"/>
              </a:ext>
            </a:extLst>
          </p:cNvPr>
          <p:cNvSpPr txBox="1">
            <a:spLocks/>
          </p:cNvSpPr>
          <p:nvPr/>
        </p:nvSpPr>
        <p:spPr>
          <a:xfrm>
            <a:off x="325657" y="3791572"/>
            <a:ext cx="1212672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awesome</a:t>
            </a:r>
          </a:p>
        </p:txBody>
      </p:sp>
      <p:sp>
        <p:nvSpPr>
          <p:cNvPr id="47" name="Text Placeholder 1">
            <a:extLst>
              <a:ext uri="{FF2B5EF4-FFF2-40B4-BE49-F238E27FC236}">
                <a16:creationId xmlns:a16="http://schemas.microsoft.com/office/drawing/2014/main" id="{FB37E9B3-A7B6-4EF1-B798-548F1A78EC87}"/>
              </a:ext>
            </a:extLst>
          </p:cNvPr>
          <p:cNvSpPr txBox="1">
            <a:spLocks/>
          </p:cNvSpPr>
          <p:nvPr/>
        </p:nvSpPr>
        <p:spPr>
          <a:xfrm>
            <a:off x="3294689" y="3773320"/>
            <a:ext cx="2065764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>
                <a:ea typeface="Arial" charset="0"/>
                <a:cs typeface="Arial" charset="0"/>
              </a:rPr>
              <a:t>XXFOREIGNWORD</a:t>
            </a:r>
          </a:p>
        </p:txBody>
      </p:sp>
      <p:sp>
        <p:nvSpPr>
          <p:cNvPr id="48" name="Text Placeholder 1">
            <a:extLst>
              <a:ext uri="{FF2B5EF4-FFF2-40B4-BE49-F238E27FC236}">
                <a16:creationId xmlns:a16="http://schemas.microsoft.com/office/drawing/2014/main" id="{7CFE0824-3EEE-4924-AF33-B6211DDDF865}"/>
              </a:ext>
            </a:extLst>
          </p:cNvPr>
          <p:cNvSpPr txBox="1">
            <a:spLocks/>
          </p:cNvSpPr>
          <p:nvPr/>
        </p:nvSpPr>
        <p:spPr>
          <a:xfrm>
            <a:off x="7704392" y="4139392"/>
            <a:ext cx="1428093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>
                <a:ea typeface="Arial" charset="0"/>
                <a:cs typeface="Arial" charset="0"/>
              </a:rPr>
              <a:t>twenty-four</a:t>
            </a:r>
          </a:p>
        </p:txBody>
      </p:sp>
      <p:sp>
        <p:nvSpPr>
          <p:cNvPr id="49" name="Text Placeholder 1">
            <a:extLst>
              <a:ext uri="{FF2B5EF4-FFF2-40B4-BE49-F238E27FC236}">
                <a16:creationId xmlns:a16="http://schemas.microsoft.com/office/drawing/2014/main" id="{BDFBB58E-2896-4FD2-B9D9-D478D1B6A73D}"/>
              </a:ext>
            </a:extLst>
          </p:cNvPr>
          <p:cNvSpPr txBox="1">
            <a:spLocks/>
          </p:cNvSpPr>
          <p:nvPr/>
        </p:nvSpPr>
        <p:spPr>
          <a:xfrm>
            <a:off x="7001767" y="5073193"/>
            <a:ext cx="489404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>
                <a:ea typeface="Arial" charset="0"/>
                <a:cs typeface="Arial" charset="0"/>
              </a:rPr>
              <a:t>ca-</a:t>
            </a:r>
          </a:p>
        </p:txBody>
      </p:sp>
      <p:sp>
        <p:nvSpPr>
          <p:cNvPr id="50" name="Text Placeholder 1">
            <a:extLst>
              <a:ext uri="{FF2B5EF4-FFF2-40B4-BE49-F238E27FC236}">
                <a16:creationId xmlns:a16="http://schemas.microsoft.com/office/drawing/2014/main" id="{02DA012C-E7BC-49E0-A568-160BBE85D7FC}"/>
              </a:ext>
            </a:extLst>
          </p:cNvPr>
          <p:cNvSpPr txBox="1">
            <a:spLocks/>
          </p:cNvSpPr>
          <p:nvPr/>
        </p:nvSpPr>
        <p:spPr>
          <a:xfrm>
            <a:off x="7698231" y="4571104"/>
            <a:ext cx="943436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>
                <a:ea typeface="Arial" charset="0"/>
                <a:cs typeface="Arial" charset="0"/>
              </a:rPr>
              <a:t>uh-huh</a:t>
            </a:r>
          </a:p>
        </p:txBody>
      </p:sp>
      <p:sp>
        <p:nvSpPr>
          <p:cNvPr id="51" name="Text Placeholder 1">
            <a:extLst>
              <a:ext uri="{FF2B5EF4-FFF2-40B4-BE49-F238E27FC236}">
                <a16:creationId xmlns:a16="http://schemas.microsoft.com/office/drawing/2014/main" id="{8125DECC-EA92-4E5B-A260-7DB6F08198AB}"/>
              </a:ext>
            </a:extLst>
          </p:cNvPr>
          <p:cNvSpPr txBox="1">
            <a:spLocks/>
          </p:cNvSpPr>
          <p:nvPr/>
        </p:nvSpPr>
        <p:spPr>
          <a:xfrm>
            <a:off x="335255" y="4176583"/>
            <a:ext cx="943438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laptop</a:t>
            </a:r>
          </a:p>
        </p:txBody>
      </p:sp>
      <p:sp>
        <p:nvSpPr>
          <p:cNvPr id="52" name="Text Placeholder 1">
            <a:extLst>
              <a:ext uri="{FF2B5EF4-FFF2-40B4-BE49-F238E27FC236}">
                <a16:creationId xmlns:a16="http://schemas.microsoft.com/office/drawing/2014/main" id="{172E576A-E2A6-4CD8-8DC4-D03979826048}"/>
              </a:ext>
            </a:extLst>
          </p:cNvPr>
          <p:cNvSpPr txBox="1">
            <a:spLocks/>
          </p:cNvSpPr>
          <p:nvPr/>
        </p:nvSpPr>
        <p:spPr>
          <a:xfrm>
            <a:off x="335256" y="4611764"/>
            <a:ext cx="850579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online</a:t>
            </a:r>
          </a:p>
        </p:txBody>
      </p:sp>
      <p:sp>
        <p:nvSpPr>
          <p:cNvPr id="53" name="Text Placeholder 1">
            <a:extLst>
              <a:ext uri="{FF2B5EF4-FFF2-40B4-BE49-F238E27FC236}">
                <a16:creationId xmlns:a16="http://schemas.microsoft.com/office/drawing/2014/main" id="{FB602B61-A07F-41D1-9D94-39782E1CEBA7}"/>
              </a:ext>
            </a:extLst>
          </p:cNvPr>
          <p:cNvSpPr txBox="1">
            <a:spLocks/>
          </p:cNvSpPr>
          <p:nvPr/>
        </p:nvSpPr>
        <p:spPr>
          <a:xfrm>
            <a:off x="7026533" y="5627141"/>
            <a:ext cx="526958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>
                <a:ea typeface="Arial" charset="0"/>
                <a:cs typeface="Arial" charset="0"/>
              </a:rPr>
              <a:t>st-</a:t>
            </a:r>
          </a:p>
        </p:txBody>
      </p:sp>
      <p:sp>
        <p:nvSpPr>
          <p:cNvPr id="54" name="Text Placeholder 1">
            <a:extLst>
              <a:ext uri="{FF2B5EF4-FFF2-40B4-BE49-F238E27FC236}">
                <a16:creationId xmlns:a16="http://schemas.microsoft.com/office/drawing/2014/main" id="{9407A908-95EF-402A-9B56-9AC33CC8FE7D}"/>
              </a:ext>
            </a:extLst>
          </p:cNvPr>
          <p:cNvSpPr txBox="1">
            <a:spLocks/>
          </p:cNvSpPr>
          <p:nvPr/>
        </p:nvSpPr>
        <p:spPr>
          <a:xfrm>
            <a:off x="7760017" y="5079793"/>
            <a:ext cx="771007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>
                <a:ea typeface="Arial" charset="0"/>
                <a:cs typeface="Arial" charset="0"/>
              </a:rPr>
              <a:t>woah</a:t>
            </a:r>
          </a:p>
        </p:txBody>
      </p:sp>
      <p:sp>
        <p:nvSpPr>
          <p:cNvPr id="55" name="Text Placeholder 1">
            <a:extLst>
              <a:ext uri="{FF2B5EF4-FFF2-40B4-BE49-F238E27FC236}">
                <a16:creationId xmlns:a16="http://schemas.microsoft.com/office/drawing/2014/main" id="{D9FA6E94-FF6B-40EA-9F0A-5364DFD778F0}"/>
              </a:ext>
            </a:extLst>
          </p:cNvPr>
          <p:cNvSpPr txBox="1">
            <a:spLocks/>
          </p:cNvSpPr>
          <p:nvPr/>
        </p:nvSpPr>
        <p:spPr>
          <a:xfrm>
            <a:off x="7747850" y="1554151"/>
            <a:ext cx="549789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 err="1">
                <a:ea typeface="Arial" charset="0"/>
                <a:cs typeface="Arial" charset="0"/>
              </a:rPr>
              <a:t>th</a:t>
            </a:r>
            <a:r>
              <a:rPr lang="en-GB" sz="2000" strike="sngStrike" dirty="0">
                <a:ea typeface="Arial" charset="0"/>
                <a:cs typeface="Arial" charset="0"/>
              </a:rPr>
              <a:t>-</a:t>
            </a:r>
          </a:p>
        </p:txBody>
      </p:sp>
      <p:sp>
        <p:nvSpPr>
          <p:cNvPr id="56" name="Text Placeholder 1">
            <a:extLst>
              <a:ext uri="{FF2B5EF4-FFF2-40B4-BE49-F238E27FC236}">
                <a16:creationId xmlns:a16="http://schemas.microsoft.com/office/drawing/2014/main" id="{AEDEC30C-31BD-48EC-A1D4-4A3D6C443635}"/>
              </a:ext>
            </a:extLst>
          </p:cNvPr>
          <p:cNvSpPr txBox="1">
            <a:spLocks/>
          </p:cNvSpPr>
          <p:nvPr/>
        </p:nvSpPr>
        <p:spPr>
          <a:xfrm>
            <a:off x="7760017" y="2051773"/>
            <a:ext cx="614597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>
                <a:ea typeface="Arial" charset="0"/>
                <a:cs typeface="Arial" charset="0"/>
              </a:rPr>
              <a:t>ma-</a:t>
            </a:r>
          </a:p>
        </p:txBody>
      </p:sp>
      <p:sp>
        <p:nvSpPr>
          <p:cNvPr id="57" name="Text Placeholder 1">
            <a:extLst>
              <a:ext uri="{FF2B5EF4-FFF2-40B4-BE49-F238E27FC236}">
                <a16:creationId xmlns:a16="http://schemas.microsoft.com/office/drawing/2014/main" id="{DC6D7F9C-8822-4C61-B857-EE1541548726}"/>
              </a:ext>
            </a:extLst>
          </p:cNvPr>
          <p:cNvSpPr txBox="1">
            <a:spLocks/>
          </p:cNvSpPr>
          <p:nvPr/>
        </p:nvSpPr>
        <p:spPr>
          <a:xfrm>
            <a:off x="338447" y="4998605"/>
            <a:ext cx="922004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emails</a:t>
            </a:r>
          </a:p>
        </p:txBody>
      </p:sp>
      <p:sp>
        <p:nvSpPr>
          <p:cNvPr id="58" name="Text Placeholder 1">
            <a:extLst>
              <a:ext uri="{FF2B5EF4-FFF2-40B4-BE49-F238E27FC236}">
                <a16:creationId xmlns:a16="http://schemas.microsoft.com/office/drawing/2014/main" id="{1071200A-A7DD-4212-B304-F0BAE0509656}"/>
              </a:ext>
            </a:extLst>
          </p:cNvPr>
          <p:cNvSpPr txBox="1">
            <a:spLocks/>
          </p:cNvSpPr>
          <p:nvPr/>
        </p:nvSpPr>
        <p:spPr>
          <a:xfrm>
            <a:off x="348519" y="5394766"/>
            <a:ext cx="1051839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 err="1">
                <a:ea typeface="Arial" charset="0"/>
                <a:cs typeface="Arial" charset="0"/>
              </a:rPr>
              <a:t>youtube</a:t>
            </a:r>
            <a:endParaRPr lang="en-GB" sz="2000" dirty="0">
              <a:ea typeface="Arial" charset="0"/>
              <a:cs typeface="Arial" charset="0"/>
            </a:endParaRPr>
          </a:p>
        </p:txBody>
      </p:sp>
      <p:sp>
        <p:nvSpPr>
          <p:cNvPr id="59" name="Text Placeholder 1">
            <a:extLst>
              <a:ext uri="{FF2B5EF4-FFF2-40B4-BE49-F238E27FC236}">
                <a16:creationId xmlns:a16="http://schemas.microsoft.com/office/drawing/2014/main" id="{8F7AAF87-E48A-4A57-B537-6EA839FA7E11}"/>
              </a:ext>
            </a:extLst>
          </p:cNvPr>
          <p:cNvSpPr txBox="1">
            <a:spLocks/>
          </p:cNvSpPr>
          <p:nvPr/>
        </p:nvSpPr>
        <p:spPr>
          <a:xfrm>
            <a:off x="7740773" y="2565759"/>
            <a:ext cx="614596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 err="1">
                <a:ea typeface="Arial" charset="0"/>
                <a:cs typeface="Arial" charset="0"/>
              </a:rPr>
              <a:t>thi</a:t>
            </a:r>
            <a:r>
              <a:rPr lang="en-GB" sz="2000" strike="sngStrike" dirty="0">
                <a:ea typeface="Arial" charset="0"/>
                <a:cs typeface="Arial" charset="0"/>
              </a:rPr>
              <a:t>-</a:t>
            </a:r>
          </a:p>
        </p:txBody>
      </p:sp>
      <p:sp>
        <p:nvSpPr>
          <p:cNvPr id="60" name="Text Placeholder 1">
            <a:extLst>
              <a:ext uri="{FF2B5EF4-FFF2-40B4-BE49-F238E27FC236}">
                <a16:creationId xmlns:a16="http://schemas.microsoft.com/office/drawing/2014/main" id="{761A5188-9FEC-48D2-AC6E-81B6CB13F14C}"/>
              </a:ext>
            </a:extLst>
          </p:cNvPr>
          <p:cNvSpPr txBox="1">
            <a:spLocks/>
          </p:cNvSpPr>
          <p:nvPr/>
        </p:nvSpPr>
        <p:spPr>
          <a:xfrm>
            <a:off x="7740772" y="2986876"/>
            <a:ext cx="593162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 err="1">
                <a:ea typeface="Arial" charset="0"/>
                <a:cs typeface="Arial" charset="0"/>
              </a:rPr>
              <a:t>ch</a:t>
            </a:r>
            <a:r>
              <a:rPr lang="en-GB" sz="2000" strike="sngStrike" dirty="0">
                <a:ea typeface="Arial" charset="0"/>
                <a:cs typeface="Arial" charset="0"/>
              </a:rPr>
              <a:t>-</a:t>
            </a:r>
          </a:p>
        </p:txBody>
      </p:sp>
      <p:sp>
        <p:nvSpPr>
          <p:cNvPr id="61" name="Text Placeholder 1">
            <a:extLst>
              <a:ext uri="{FF2B5EF4-FFF2-40B4-BE49-F238E27FC236}">
                <a16:creationId xmlns:a16="http://schemas.microsoft.com/office/drawing/2014/main" id="{03847A74-3ADC-4225-952C-B0B4F47FC8C9}"/>
              </a:ext>
            </a:extLst>
          </p:cNvPr>
          <p:cNvSpPr txBox="1">
            <a:spLocks/>
          </p:cNvSpPr>
          <p:nvPr/>
        </p:nvSpPr>
        <p:spPr>
          <a:xfrm>
            <a:off x="1645773" y="1569861"/>
            <a:ext cx="686780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 err="1">
                <a:ea typeface="Arial" charset="0"/>
                <a:cs typeface="Arial" charset="0"/>
              </a:rPr>
              <a:t>ipad</a:t>
            </a:r>
            <a:endParaRPr lang="en-GB" sz="2000" dirty="0">
              <a:ea typeface="Arial" charset="0"/>
              <a:cs typeface="Arial" charset="0"/>
            </a:endParaRPr>
          </a:p>
        </p:txBody>
      </p:sp>
      <p:sp>
        <p:nvSpPr>
          <p:cNvPr id="62" name="Text Placeholder 1">
            <a:extLst>
              <a:ext uri="{FF2B5EF4-FFF2-40B4-BE49-F238E27FC236}">
                <a16:creationId xmlns:a16="http://schemas.microsoft.com/office/drawing/2014/main" id="{003EA71F-B0E1-40A6-801E-DE44519298A0}"/>
              </a:ext>
            </a:extLst>
          </p:cNvPr>
          <p:cNvSpPr txBox="1">
            <a:spLocks/>
          </p:cNvSpPr>
          <p:nvPr/>
        </p:nvSpPr>
        <p:spPr>
          <a:xfrm>
            <a:off x="3294689" y="4141947"/>
            <a:ext cx="2887581" cy="3850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strike="sngStrike" dirty="0" err="1">
                <a:ea typeface="Arial" charset="0"/>
                <a:cs typeface="Arial" charset="0"/>
              </a:rPr>
              <a:t>XXANONmiscPersonalInfo</a:t>
            </a:r>
            <a:endParaRPr lang="en-GB" sz="2000" strike="sngStrike" dirty="0">
              <a:ea typeface="Arial" charset="0"/>
              <a:cs typeface="Arial" charset="0"/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1F511AF4-E340-441C-AD4B-894F66CD748C}"/>
              </a:ext>
            </a:extLst>
          </p:cNvPr>
          <p:cNvCxnSpPr/>
          <p:nvPr/>
        </p:nvCxnSpPr>
        <p:spPr>
          <a:xfrm>
            <a:off x="3055023" y="1557973"/>
            <a:ext cx="21434" cy="4282897"/>
          </a:xfrm>
          <a:prstGeom prst="line">
            <a:avLst/>
          </a:prstGeom>
          <a:ln w="76200">
            <a:solidFill>
              <a:srgbClr val="FF0000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532183A8-4174-4652-A22D-15F5836066C2}"/>
              </a:ext>
            </a:extLst>
          </p:cNvPr>
          <p:cNvSpPr/>
          <p:nvPr/>
        </p:nvSpPr>
        <p:spPr>
          <a:xfrm>
            <a:off x="237995" y="1509386"/>
            <a:ext cx="2543742" cy="4413724"/>
          </a:xfrm>
          <a:prstGeom prst="rect">
            <a:avLst/>
          </a:prstGeom>
          <a:noFill/>
          <a:ln w="76200">
            <a:solidFill>
              <a:srgbClr val="7030A0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56334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3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10696" y="1595211"/>
            <a:ext cx="8002724" cy="4683125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People who</a:t>
            </a:r>
          </a:p>
          <a:p>
            <a:pPr marL="342900" indent="-3429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ea typeface="Arial" charset="0"/>
                <a:cs typeface="Arial" charset="0"/>
              </a:rPr>
              <a:t>build corpora?</a:t>
            </a:r>
          </a:p>
          <a:p>
            <a:pPr marL="342900" indent="-3429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ea typeface="Arial" charset="0"/>
                <a:cs typeface="Arial" charset="0"/>
              </a:rPr>
              <a:t>build tools to analyse corpora?</a:t>
            </a:r>
          </a:p>
          <a:p>
            <a:pPr marL="342900" indent="-3429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ea typeface="Arial" charset="0"/>
                <a:cs typeface="Arial" charset="0"/>
              </a:rPr>
              <a:t>are students of corpus linguistics?</a:t>
            </a:r>
          </a:p>
          <a:p>
            <a:pPr marL="342900" indent="-3429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ea typeface="Arial" charset="0"/>
                <a:cs typeface="Arial" charset="0"/>
              </a:rPr>
              <a:t>analyse corpora using existing tools and methods (non-programmers)?</a:t>
            </a:r>
          </a:p>
          <a:p>
            <a:pPr marL="342900" indent="-3429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ea typeface="Arial" charset="0"/>
                <a:cs typeface="Arial" charset="0"/>
              </a:rPr>
              <a:t>formulate new (statistical) methods to interpret corpora?</a:t>
            </a:r>
          </a:p>
          <a:p>
            <a:pPr marL="342900" indent="-3429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ea typeface="Arial" charset="0"/>
                <a:cs typeface="Arial" charset="0"/>
              </a:rPr>
              <a:t>apply corpora in other contexts (e.g. teaching)?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GB" sz="2000" dirty="0">
              <a:ea typeface="Arial" charset="0"/>
              <a:cs typeface="Arial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Future challenges</a:t>
            </a:r>
          </a:p>
          <a:p>
            <a:pPr marL="342900" indent="-3429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ea typeface="Arial" charset="0"/>
                <a:cs typeface="Arial" charset="0"/>
              </a:rPr>
              <a:t>differences in statistical literacy</a:t>
            </a:r>
          </a:p>
          <a:p>
            <a:pPr marL="342900" indent="-3429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ea typeface="Arial" charset="0"/>
                <a:cs typeface="Arial" charset="0"/>
              </a:rPr>
              <a:t>complacency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46</a:t>
            </a:fld>
            <a:endParaRPr lang="en-GB"/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B6CFA0A8-2340-4F5F-A7A0-AFEE0D649B4C}"/>
              </a:ext>
            </a:extLst>
          </p:cNvPr>
          <p:cNvSpPr txBox="1">
            <a:spLocks/>
          </p:cNvSpPr>
          <p:nvPr/>
        </p:nvSpPr>
        <p:spPr>
          <a:xfrm>
            <a:off x="310696" y="573803"/>
            <a:ext cx="6336290" cy="62132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3600" dirty="0">
                <a:ea typeface="Arial" charset="0"/>
                <a:cs typeface="Arial" charset="0"/>
              </a:rPr>
              <a:t>Who are corpus linguists?</a:t>
            </a:r>
            <a:endParaRPr lang="en-GB" sz="1600" dirty="0">
              <a:latin typeface="Arial" charset="0"/>
              <a:ea typeface="Arial" charset="0"/>
              <a:cs typeface="Arial" charset="0"/>
            </a:endParaRPr>
          </a:p>
          <a:p>
            <a:endParaRPr lang="en-US" sz="1100" b="1" dirty="0"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7789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10696" y="1595211"/>
            <a:ext cx="8592672" cy="4683125"/>
          </a:xfrm>
        </p:spPr>
        <p:txBody>
          <a:bodyPr/>
          <a:lstStyle/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ea typeface="Arial" charset="0"/>
                <a:cs typeface="Arial" charset="0"/>
              </a:rPr>
              <a:t>BNC2014: a contribution to corpus linguistics and beyond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ea typeface="Arial" charset="0"/>
                <a:cs typeface="Arial" charset="0"/>
              </a:rPr>
              <a:t>Be honest, critical and realistic about representativeness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ea typeface="Arial" charset="0"/>
                <a:cs typeface="Arial" charset="0"/>
              </a:rPr>
              <a:t>Maximize efficiency of corpus construction in view of practical constraints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ea typeface="Arial" charset="0"/>
                <a:cs typeface="Arial" charset="0"/>
              </a:rPr>
              <a:t>There is no one ‘right’ way to do this – e.g. data collection, metadata, transcription, processing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ea typeface="Arial" charset="0"/>
                <a:cs typeface="Arial" charset="0"/>
              </a:rPr>
              <a:t>Decisions made = justified &amp; transparent, including weaknesses e.g. imbalance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ea typeface="Arial" charset="0"/>
                <a:cs typeface="Arial" charset="0"/>
              </a:rPr>
              <a:t>As CL grows, so should the responsibility of all to protect its integrity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GB" sz="2400" dirty="0">
              <a:ea typeface="Arial" charset="0"/>
              <a:cs typeface="Arial" charset="0"/>
            </a:endParaRP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GB" sz="2400" dirty="0">
              <a:ea typeface="Arial" charset="0"/>
              <a:cs typeface="Arial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GB" sz="2000" dirty="0">
              <a:ea typeface="Arial" charset="0"/>
              <a:cs typeface="Arial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GB" sz="2000" dirty="0">
              <a:latin typeface="Arial" charset="0"/>
              <a:ea typeface="Arial" charset="0"/>
              <a:cs typeface="Arial" charset="0"/>
            </a:endParaRPr>
          </a:p>
          <a:p>
            <a:endParaRPr lang="en-US" sz="11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47</a:t>
            </a:fld>
            <a:endParaRPr lang="en-GB"/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B6CFA0A8-2340-4F5F-A7A0-AFEE0D649B4C}"/>
              </a:ext>
            </a:extLst>
          </p:cNvPr>
          <p:cNvSpPr txBox="1">
            <a:spLocks/>
          </p:cNvSpPr>
          <p:nvPr/>
        </p:nvSpPr>
        <p:spPr>
          <a:xfrm>
            <a:off x="310696" y="579664"/>
            <a:ext cx="5804354" cy="55161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3600" dirty="0">
                <a:ea typeface="Arial" charset="0"/>
                <a:cs typeface="Arial" charset="0"/>
              </a:rPr>
              <a:t>Conclusions</a:t>
            </a:r>
          </a:p>
        </p:txBody>
      </p:sp>
    </p:spTree>
    <p:extLst>
      <p:ext uri="{BB962C8B-B14F-4D97-AF65-F5344CB8AC3E}">
        <p14:creationId xmlns:p14="http://schemas.microsoft.com/office/powerpoint/2010/main" val="3313283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48</a:t>
            </a:fld>
            <a:endParaRPr lang="en-GB"/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B6CFA0A8-2340-4F5F-A7A0-AFEE0D649B4C}"/>
              </a:ext>
            </a:extLst>
          </p:cNvPr>
          <p:cNvSpPr txBox="1">
            <a:spLocks/>
          </p:cNvSpPr>
          <p:nvPr/>
        </p:nvSpPr>
        <p:spPr>
          <a:xfrm>
            <a:off x="310696" y="579664"/>
            <a:ext cx="5804354" cy="55161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3600" dirty="0">
                <a:ea typeface="Arial" charset="0"/>
                <a:cs typeface="Arial" charset="0"/>
              </a:rPr>
              <a:t>Thank you – questions?</a:t>
            </a:r>
          </a:p>
        </p:txBody>
      </p:sp>
      <p:pic>
        <p:nvPicPr>
          <p:cNvPr id="9" name="Picture 8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29751329-83CE-418C-AB54-A2A935B572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43917"/>
            <a:ext cx="9144000" cy="4234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0308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10696" y="1636295"/>
            <a:ext cx="7559675" cy="4642041"/>
          </a:xfrm>
        </p:spPr>
        <p:txBody>
          <a:bodyPr/>
          <a:lstStyle/>
          <a:p>
            <a:pPr lvl="0"/>
            <a:r>
              <a:rPr lang="en-GB" sz="1200" dirty="0" err="1"/>
              <a:t>Biber</a:t>
            </a:r>
            <a:r>
              <a:rPr lang="en-GB" sz="1200" dirty="0"/>
              <a:t>, D. (1993). Representativeness in corpus design. </a:t>
            </a:r>
            <a:r>
              <a:rPr lang="en-GB" sz="1200" i="1" dirty="0"/>
              <a:t>Literary and Linguistic Computing, 8</a:t>
            </a:r>
            <a:r>
              <a:rPr lang="en-GB" sz="1200" dirty="0"/>
              <a:t>(4), 243-257.</a:t>
            </a:r>
          </a:p>
          <a:p>
            <a:pPr lvl="0"/>
            <a:r>
              <a:rPr lang="en-GB" sz="1200" dirty="0"/>
              <a:t>Crowdy, S. (1995). The BNC spoken corpus. In G. Leech, G. Myers, &amp; J. Thomas (Eds.), </a:t>
            </a:r>
            <a:r>
              <a:rPr lang="en-GB" sz="1200" i="1" dirty="0"/>
              <a:t>Spoken English on Computer: Transcription, Mark-Up and Annotation</a:t>
            </a:r>
            <a:r>
              <a:rPr lang="en-GB" sz="1200" dirty="0"/>
              <a:t> (pp. 224-234). Harlow: Longman.</a:t>
            </a:r>
          </a:p>
          <a:p>
            <a:pPr lvl="0"/>
            <a:r>
              <a:rPr lang="en-GB" sz="1200" dirty="0"/>
              <a:t>Garside, R., &amp; Smith, N. (1997). A hybrid grammatical tagger: CLAWS4. In R. Garside, G. Leech &amp; A. McEnery (Eds.), </a:t>
            </a:r>
            <a:r>
              <a:rPr lang="en-GB" sz="1200" i="1" dirty="0"/>
              <a:t>Corpus Annotation: Linguistic Information from Computer Text Corpora</a:t>
            </a:r>
            <a:r>
              <a:rPr lang="en-GB" sz="1200" dirty="0"/>
              <a:t> (pp. 102-121). London: Longman.</a:t>
            </a:r>
          </a:p>
          <a:p>
            <a:pPr lvl="0"/>
            <a:r>
              <a:rPr lang="en-GB" sz="1200" dirty="0"/>
              <a:t>Hardie, A. (2012). </a:t>
            </a:r>
            <a:r>
              <a:rPr lang="en-GB" sz="1200" dirty="0" err="1"/>
              <a:t>CQPweb</a:t>
            </a:r>
            <a:r>
              <a:rPr lang="en-GB" sz="1200" dirty="0"/>
              <a:t> – Combining power, flexibility and usability in a corpus analysis tool. </a:t>
            </a:r>
            <a:r>
              <a:rPr lang="en-GB" sz="1200" i="1" dirty="0"/>
              <a:t>International Journal of Corpus Linguistics,</a:t>
            </a:r>
            <a:r>
              <a:rPr lang="en-GB" sz="1200" dirty="0"/>
              <a:t> </a:t>
            </a:r>
            <a:r>
              <a:rPr lang="en-GB" sz="1200" i="1" dirty="0"/>
              <a:t>17</a:t>
            </a:r>
            <a:r>
              <a:rPr lang="en-GB" sz="1200" dirty="0"/>
              <a:t>(3), 380-409.</a:t>
            </a:r>
          </a:p>
          <a:p>
            <a:pPr lvl="0"/>
            <a:r>
              <a:rPr lang="en-GB" sz="1200" dirty="0"/>
              <a:t>Hardie, A. (2014). Modest XML for corpora: not a standard, but a suggestion. </a:t>
            </a:r>
            <a:r>
              <a:rPr lang="en-GB" sz="1200" i="1" dirty="0"/>
              <a:t>ICAME Journal, 38</a:t>
            </a:r>
            <a:r>
              <a:rPr lang="en-GB" sz="1200" dirty="0"/>
              <a:t>, 73-103.</a:t>
            </a:r>
          </a:p>
          <a:p>
            <a:pPr lvl="0"/>
            <a:r>
              <a:rPr lang="en-GB" sz="1200" dirty="0"/>
              <a:t>Leech, G. (2007). New resources, or just better old ones? The Holy Grail of representativeness. In: </a:t>
            </a:r>
            <a:r>
              <a:rPr lang="en-GB" sz="1200" i="1" dirty="0"/>
              <a:t>Corpus Linguistics and the Web</a:t>
            </a:r>
            <a:r>
              <a:rPr lang="en-GB" sz="1200" dirty="0"/>
              <a:t>. </a:t>
            </a:r>
            <a:r>
              <a:rPr lang="en-GB" sz="1200" dirty="0" err="1"/>
              <a:t>Rodopi</a:t>
            </a:r>
            <a:r>
              <a:rPr lang="en-GB" sz="1200" dirty="0"/>
              <a:t>, Amsterdam, pp. 133-149.</a:t>
            </a:r>
          </a:p>
          <a:p>
            <a:pPr lvl="0"/>
            <a:r>
              <a:rPr lang="en-GB" sz="1200" dirty="0"/>
              <a:t>Love, R., Dembry, C., Hardie, A., Brezina, V., &amp; McEnery, T. (2017). The Spoken BNC2014: Designing and building a spoken corpus of everyday conversations. </a:t>
            </a:r>
            <a:r>
              <a:rPr lang="en-GB" sz="1200" i="1" dirty="0"/>
              <a:t>International Journal of Corpus Linguistics, 22</a:t>
            </a:r>
            <a:r>
              <a:rPr lang="en-GB" sz="1200" dirty="0"/>
              <a:t>(3), 319-344. 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GB" sz="1200" dirty="0">
              <a:ea typeface="Arial" charset="0"/>
              <a:cs typeface="Arial" charset="0"/>
            </a:endParaRPr>
          </a:p>
          <a:p>
            <a:endParaRPr lang="en-US" sz="1200" b="1" dirty="0">
              <a:ea typeface="Arial" charset="0"/>
              <a:cs typeface="Arial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49</a:t>
            </a:fld>
            <a:endParaRPr lang="en-GB"/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B6CFA0A8-2340-4F5F-A7A0-AFEE0D649B4C}"/>
              </a:ext>
            </a:extLst>
          </p:cNvPr>
          <p:cNvSpPr txBox="1">
            <a:spLocks/>
          </p:cNvSpPr>
          <p:nvPr/>
        </p:nvSpPr>
        <p:spPr>
          <a:xfrm>
            <a:off x="310696" y="579664"/>
            <a:ext cx="5804354" cy="55161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3600" dirty="0">
                <a:ea typeface="Arial" charset="0"/>
                <a:cs typeface="Arial" charset="0"/>
              </a:rPr>
              <a:t>References</a:t>
            </a:r>
          </a:p>
        </p:txBody>
      </p:sp>
    </p:spTree>
    <p:extLst>
      <p:ext uri="{BB962C8B-B14F-4D97-AF65-F5344CB8AC3E}">
        <p14:creationId xmlns:p14="http://schemas.microsoft.com/office/powerpoint/2010/main" val="3650765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TM04033937[[fn=Vapor Trail]]</Template>
  <TotalTime>3566</TotalTime>
  <Words>2681</Words>
  <Application>Microsoft Office PowerPoint</Application>
  <PresentationFormat>On-screen Show (4:3)</PresentationFormat>
  <Paragraphs>805</Paragraphs>
  <Slides>49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5" baseType="lpstr">
      <vt:lpstr>Arial</vt:lpstr>
      <vt:lpstr>Calibri</vt:lpstr>
      <vt:lpstr>FontAwesome</vt:lpstr>
      <vt:lpstr>Helvetica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Nancy Smith</dc:creator>
  <cp:lastModifiedBy>Robbie Love</cp:lastModifiedBy>
  <cp:revision>484</cp:revision>
  <cp:lastPrinted>2018-05-31T15:20:03Z</cp:lastPrinted>
  <dcterms:created xsi:type="dcterms:W3CDTF">2016-04-21T11:06:06Z</dcterms:created>
  <dcterms:modified xsi:type="dcterms:W3CDTF">2018-11-22T07:52:04Z</dcterms:modified>
</cp:coreProperties>
</file>