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282" r:id="rId2"/>
    <p:sldId id="283" r:id="rId3"/>
    <p:sldId id="344" r:id="rId4"/>
    <p:sldId id="345" r:id="rId5"/>
    <p:sldId id="373" r:id="rId6"/>
    <p:sldId id="348" r:id="rId7"/>
    <p:sldId id="285" r:id="rId8"/>
    <p:sldId id="335" r:id="rId9"/>
    <p:sldId id="305" r:id="rId10"/>
    <p:sldId id="316" r:id="rId11"/>
    <p:sldId id="358" r:id="rId12"/>
    <p:sldId id="357" r:id="rId13"/>
    <p:sldId id="360" r:id="rId14"/>
    <p:sldId id="359" r:id="rId15"/>
    <p:sldId id="365" r:id="rId16"/>
    <p:sldId id="353" r:id="rId17"/>
    <p:sldId id="372" r:id="rId18"/>
    <p:sldId id="376" r:id="rId19"/>
    <p:sldId id="374" r:id="rId20"/>
    <p:sldId id="377" r:id="rId21"/>
    <p:sldId id="378" r:id="rId22"/>
    <p:sldId id="317" r:id="rId23"/>
    <p:sldId id="318" r:id="rId24"/>
    <p:sldId id="294" r:id="rId25"/>
    <p:sldId id="381" r:id="rId26"/>
    <p:sldId id="304" r:id="rId27"/>
    <p:sldId id="306" r:id="rId28"/>
    <p:sldId id="336" r:id="rId29"/>
    <p:sldId id="343" r:id="rId30"/>
    <p:sldId id="379" r:id="rId31"/>
    <p:sldId id="383" r:id="rId32"/>
    <p:sldId id="384" r:id="rId33"/>
    <p:sldId id="385" r:id="rId34"/>
    <p:sldId id="386" r:id="rId35"/>
    <p:sldId id="389" r:id="rId36"/>
    <p:sldId id="390" r:id="rId37"/>
    <p:sldId id="387" r:id="rId38"/>
    <p:sldId id="392" r:id="rId39"/>
    <p:sldId id="393" r:id="rId40"/>
    <p:sldId id="388" r:id="rId41"/>
    <p:sldId id="394" r:id="rId42"/>
    <p:sldId id="395" r:id="rId43"/>
    <p:sldId id="382" r:id="rId44"/>
    <p:sldId id="391" r:id="rId45"/>
    <p:sldId id="334" r:id="rId46"/>
    <p:sldId id="380" r:id="rId4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E8A7FF"/>
    <a:srgbClr val="B3FFB3"/>
    <a:srgbClr val="FFD5FF"/>
    <a:srgbClr val="F5FE82"/>
    <a:srgbClr val="FF9797"/>
    <a:srgbClr val="FF6969"/>
    <a:srgbClr val="FFCC81"/>
    <a:srgbClr val="FF9FFF"/>
    <a:srgbClr val="EAF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4" autoAdjust="0"/>
    <p:restoredTop sz="97449" autoAdjust="0"/>
  </p:normalViewPr>
  <p:slideViewPr>
    <p:cSldViewPr snapToGrid="0" snapToObjects="1">
      <p:cViewPr varScale="1">
        <p:scale>
          <a:sx n="85" d="100"/>
          <a:sy n="85" d="100"/>
        </p:scale>
        <p:origin x="96" y="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overal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adverb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campress-my.sharepoint.com/personal/ncurry_cambridge_org/Documents/BNC%20Research%20Article/Adverb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adverb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campress-my.sharepoint.com/personal/ncurry_cambridge_org/Documents/BNC%20Research%20Article/AdverbSta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adverb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campress-my.sharepoint.com/personal/ncurry_cambridge_org/Documents/BNC%20Research%20Article/AdverbSta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FBF-49E1-866C-FB519F536AE8}"/>
              </c:ext>
            </c:extLst>
          </c:dPt>
          <c:cat>
            <c:strRef>
              <c:f>gender!$E$22:$E$23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gender!$G$22:$G$23</c:f>
              <c:numCache>
                <c:formatCode>General</c:formatCode>
                <c:ptCount val="2"/>
                <c:pt idx="0">
                  <c:v>4348986</c:v>
                </c:pt>
                <c:pt idx="1">
                  <c:v>7072250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F-49E1-866C-FB519F536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2664"/>
        <c:axId val="290523048"/>
      </c:barChart>
      <c:catAx>
        <c:axId val="290522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523048"/>
        <c:crosses val="autoZero"/>
        <c:auto val="1"/>
        <c:lblAlgn val="ctr"/>
        <c:lblOffset val="100"/>
        <c:noMultiLvlLbl val="0"/>
      </c:catAx>
      <c:valAx>
        <c:axId val="290523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2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SES!$E$15:$E$21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SES!$G$15:$G$21</c:f>
              <c:numCache>
                <c:formatCode>General</c:formatCode>
                <c:ptCount val="7"/>
                <c:pt idx="0">
                  <c:v>1939593</c:v>
                </c:pt>
                <c:pt idx="1">
                  <c:v>2919178</c:v>
                </c:pt>
                <c:pt idx="2">
                  <c:v>1510369</c:v>
                </c:pt>
                <c:pt idx="3">
                  <c:v>176686</c:v>
                </c:pt>
                <c:pt idx="4">
                  <c:v>634555</c:v>
                </c:pt>
                <c:pt idx="5">
                  <c:v>3855334</c:v>
                </c:pt>
                <c:pt idx="6">
                  <c:v>386896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B89-88FE-8D36E3C23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6640"/>
        <c:axId val="290478264"/>
      </c:barChart>
      <c:catAx>
        <c:axId val="29052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478264"/>
        <c:crosses val="autoZero"/>
        <c:auto val="1"/>
        <c:lblAlgn val="ctr"/>
        <c:lblOffset val="100"/>
        <c:noMultiLvlLbl val="0"/>
      </c:catAx>
      <c:valAx>
        <c:axId val="290478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6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dialect!$D$16:$D$18</c:f>
              <c:strCache>
                <c:ptCount val="3"/>
                <c:pt idx="0">
                  <c:v>north</c:v>
                </c:pt>
                <c:pt idx="1">
                  <c:v>midlands</c:v>
                </c:pt>
                <c:pt idx="2">
                  <c:v>south</c:v>
                </c:pt>
              </c:strCache>
            </c:strRef>
          </c:cat>
          <c:val>
            <c:numRef>
              <c:f>dialect!$F$16:$F$18</c:f>
              <c:numCache>
                <c:formatCode>General</c:formatCode>
                <c:ptCount val="3"/>
                <c:pt idx="0">
                  <c:v>2208481</c:v>
                </c:pt>
                <c:pt idx="1">
                  <c:v>1025304</c:v>
                </c:pt>
                <c:pt idx="2">
                  <c:v>4982758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A-4682-8462-32ACF94A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9832904"/>
        <c:axId val="290231760"/>
      </c:barChart>
      <c:catAx>
        <c:axId val="289832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231760"/>
        <c:crosses val="autoZero"/>
        <c:auto val="1"/>
        <c:lblAlgn val="ctr"/>
        <c:lblOffset val="100"/>
        <c:noMultiLvlLbl val="0"/>
      </c:catAx>
      <c:valAx>
        <c:axId val="290231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9832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age!$E$59:$E$66</c:f>
              <c:strCache>
                <c:ptCount val="8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60+</c:v>
                </c:pt>
                <c:pt idx="7">
                  <c:v>Unknown</c:v>
                </c:pt>
              </c:strCache>
            </c:strRef>
          </c:cat>
          <c:val>
            <c:numRef>
              <c:f>age!$F$59:$F$66</c:f>
              <c:numCache>
                <c:formatCode>General</c:formatCode>
                <c:ptCount val="8"/>
                <c:pt idx="0">
                  <c:v>144274</c:v>
                </c:pt>
                <c:pt idx="1">
                  <c:v>696919</c:v>
                </c:pt>
                <c:pt idx="2">
                  <c:v>4192329</c:v>
                </c:pt>
                <c:pt idx="3">
                  <c:v>1661116</c:v>
                </c:pt>
                <c:pt idx="4">
                  <c:v>1630520</c:v>
                </c:pt>
                <c:pt idx="5">
                  <c:v>1166898</c:v>
                </c:pt>
                <c:pt idx="6">
                  <c:v>1845577</c:v>
                </c:pt>
                <c:pt idx="7">
                  <c:v>84978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D-47BE-9870-B6A189EB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281416"/>
        <c:axId val="288918960"/>
      </c:barChart>
      <c:catAx>
        <c:axId val="290281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8918960"/>
        <c:crosses val="autoZero"/>
        <c:auto val="1"/>
        <c:lblAlgn val="ctr"/>
        <c:lblOffset val="100"/>
        <c:noMultiLvlLbl val="0"/>
      </c:catAx>
      <c:valAx>
        <c:axId val="28891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281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dialect!$D$7:$D$11</c:f>
              <c:strCache>
                <c:ptCount val="5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n_ireland</c:v>
                </c:pt>
                <c:pt idx="4">
                  <c:v>r_ireland</c:v>
                </c:pt>
              </c:strCache>
            </c:strRef>
          </c:cat>
          <c:val>
            <c:numRef>
              <c:f>dialect!$F$7:$F$11</c:f>
              <c:numCache>
                <c:formatCode>General</c:formatCode>
                <c:ptCount val="5"/>
                <c:pt idx="0">
                  <c:v>9587394</c:v>
                </c:pt>
                <c:pt idx="1">
                  <c:v>33101</c:v>
                </c:pt>
                <c:pt idx="2">
                  <c:v>201257</c:v>
                </c:pt>
                <c:pt idx="3">
                  <c:v>861</c:v>
                </c:pt>
                <c:pt idx="4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A-44DD-A65C-18DC50B82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7944"/>
        <c:axId val="290328336"/>
      </c:barChart>
      <c:catAx>
        <c:axId val="290327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8336"/>
        <c:crosses val="autoZero"/>
        <c:auto val="1"/>
        <c:lblAlgn val="ctr"/>
        <c:lblOffset val="100"/>
        <c:noMultiLvlLbl val="0"/>
      </c:catAx>
      <c:valAx>
        <c:axId val="290328336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7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dialect!$D$8:$D$11</c:f>
              <c:strCache>
                <c:ptCount val="4"/>
                <c:pt idx="0">
                  <c:v>scotland</c:v>
                </c:pt>
                <c:pt idx="1">
                  <c:v>wales</c:v>
                </c:pt>
                <c:pt idx="2">
                  <c:v>n_ireland</c:v>
                </c:pt>
                <c:pt idx="3">
                  <c:v>r_ireland</c:v>
                </c:pt>
              </c:strCache>
            </c:strRef>
          </c:cat>
          <c:val>
            <c:numRef>
              <c:f>dialect!$F$8:$F$11</c:f>
              <c:numCache>
                <c:formatCode>General</c:formatCode>
                <c:ptCount val="4"/>
                <c:pt idx="0">
                  <c:v>33101</c:v>
                </c:pt>
                <c:pt idx="1">
                  <c:v>201257</c:v>
                </c:pt>
                <c:pt idx="2">
                  <c:v>861</c:v>
                </c:pt>
                <c:pt idx="3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9-49EE-874B-E4B53DCEF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9120"/>
        <c:axId val="290329512"/>
      </c:barChart>
      <c:catAx>
        <c:axId val="290329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9512"/>
        <c:crosses val="autoZero"/>
        <c:auto val="1"/>
        <c:lblAlgn val="ctr"/>
        <c:lblOffset val="100"/>
        <c:noMultiLvlLbl val="0"/>
      </c:catAx>
      <c:valAx>
        <c:axId val="290329512"/>
        <c:scaling>
          <c:orientation val="minMax"/>
          <c:max val="21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9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Sheet1!$K$13</c:f>
              <c:strCache>
                <c:ptCount val="1"/>
                <c:pt idx="0">
                  <c:v>rel. freq.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Sheet1!$L$12:$M$12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Sheet1!$L$13:$M$13</c:f>
              <c:numCache>
                <c:formatCode>#,##0.00</c:formatCode>
                <c:ptCount val="2"/>
                <c:pt idx="0">
                  <c:v>77250.38</c:v>
                </c:pt>
                <c:pt idx="1">
                  <c:v>100575.55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A0-4FD8-995A-1920FB419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24509024"/>
        <c:axId val="975807104"/>
      </c:barChart>
      <c:lineChart>
        <c:grouping val="standard"/>
        <c:varyColors val="0"/>
        <c:ser>
          <c:idx val="1"/>
          <c:order val="1"/>
          <c:tx>
            <c:strRef>
              <c:f>Sheet1!$K$14</c:f>
              <c:strCache>
                <c:ptCount val="1"/>
                <c:pt idx="0">
                  <c:v>types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Sheet1!$L$12:$M$12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Sheet1!$L$14:$M$14</c:f>
              <c:numCache>
                <c:formatCode>#,##0</c:formatCode>
                <c:ptCount val="2"/>
                <c:pt idx="0">
                  <c:v>1043</c:v>
                </c:pt>
                <c:pt idx="1">
                  <c:v>1696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A0-4FD8-995A-1920FB419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622768"/>
        <c:axId val="975813344"/>
      </c:lineChart>
      <c:catAx>
        <c:axId val="10245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5807104"/>
        <c:crosses val="autoZero"/>
        <c:auto val="1"/>
        <c:lblAlgn val="ctr"/>
        <c:lblOffset val="100"/>
        <c:noMultiLvlLbl val="0"/>
      </c:catAx>
      <c:valAx>
        <c:axId val="9758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509024"/>
        <c:crosses val="autoZero"/>
        <c:crossBetween val="between"/>
        <c:majorUnit val="20000"/>
        <c:minorUnit val="4000"/>
      </c:valAx>
      <c:valAx>
        <c:axId val="97581334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9622768"/>
        <c:crosses val="max"/>
        <c:crossBetween val="between"/>
      </c:valAx>
      <c:catAx>
        <c:axId val="929622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58133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 (2)'!$N$5:$O$5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'comp (2)'!$N$6:$O$6</c:f>
              <c:numCache>
                <c:formatCode>0.00</c:formatCode>
                <c:ptCount val="2"/>
                <c:pt idx="0">
                  <c:v>1111.5420701922665</c:v>
                </c:pt>
                <c:pt idx="1">
                  <c:v>6337.2517873968818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A-40A7-9E88-624C2ABD3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2992032"/>
        <c:axId val="1754440800"/>
      </c:barChart>
      <c:catAx>
        <c:axId val="153299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440800"/>
        <c:crosses val="autoZero"/>
        <c:auto val="1"/>
        <c:lblAlgn val="ctr"/>
        <c:lblOffset val="100"/>
        <c:noMultiLvlLbl val="0"/>
      </c:catAx>
      <c:valAx>
        <c:axId val="175444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299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[AdverbStats.xlsx]Like!$O$21</c:f>
              <c:strCache>
                <c:ptCount val="1"/>
                <c:pt idx="0">
                  <c:v>BNC1994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[AdverbStats.xlsx]Like!$N$22:$N$24</c:f>
              <c:strCache>
                <c:ptCount val="3"/>
                <c:pt idx="0">
                  <c:v>clause-discourse marker</c:v>
                </c:pt>
                <c:pt idx="1">
                  <c:v>VP-discourse marker</c:v>
                </c:pt>
                <c:pt idx="2">
                  <c:v>clause-reported speech</c:v>
                </c:pt>
              </c:strCache>
            </c:strRef>
          </c:cat>
          <c:val>
            <c:numRef>
              <c:f>[AdverbStats.xlsx]Like!$O$22:$O$24</c:f>
              <c:numCache>
                <c:formatCode>General</c:formatCode>
                <c:ptCount val="3"/>
                <c:pt idx="0">
                  <c:v>707.05191084930073</c:v>
                </c:pt>
                <c:pt idx="1">
                  <c:v>46.351304327017509</c:v>
                </c:pt>
                <c:pt idx="2">
                  <c:v>18.562752572210847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F-48A3-B71B-BB30FE9E5030}"/>
            </c:ext>
          </c:extLst>
        </c:ser>
        <c:ser>
          <c:idx val="1"/>
          <c:order val="1"/>
          <c:tx>
            <c:strRef>
              <c:f>[AdverbStats.xlsx]Like!$P$21</c:f>
              <c:strCache>
                <c:ptCount val="1"/>
                <c:pt idx="0">
                  <c:v>BNC2014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[AdverbStats.xlsx]Like!$N$22:$N$24</c:f>
              <c:strCache>
                <c:ptCount val="3"/>
                <c:pt idx="0">
                  <c:v>clause-discourse marker</c:v>
                </c:pt>
                <c:pt idx="1">
                  <c:v>VP-discourse marker</c:v>
                </c:pt>
                <c:pt idx="2">
                  <c:v>clause-reported speech</c:v>
                </c:pt>
              </c:strCache>
            </c:strRef>
          </c:cat>
          <c:val>
            <c:numRef>
              <c:f>[AdverbStats.xlsx]Like!$P$22:$P$24</c:f>
              <c:numCache>
                <c:formatCode>General</c:formatCode>
                <c:ptCount val="3"/>
                <c:pt idx="0">
                  <c:v>2846.0597777199391</c:v>
                </c:pt>
                <c:pt idx="1">
                  <c:v>430.29939636424825</c:v>
                </c:pt>
                <c:pt idx="2">
                  <c:v>1787.1050040459202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BF-48A3-B71B-BB30FE9E5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5140464"/>
        <c:axId val="1939376208"/>
      </c:barChart>
      <c:catAx>
        <c:axId val="153514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9376208"/>
        <c:crosses val="autoZero"/>
        <c:auto val="1"/>
        <c:lblAlgn val="ctr"/>
        <c:lblOffset val="100"/>
        <c:noMultiLvlLbl val="0"/>
      </c:catAx>
      <c:valAx>
        <c:axId val="193937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14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 (2)'!$N$21:$O$21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'comp (2)'!$N$22:$O$22</c:f>
              <c:numCache>
                <c:formatCode>0.00</c:formatCode>
                <c:ptCount val="2"/>
                <c:pt idx="0">
                  <c:v>7037.5728739065798</c:v>
                </c:pt>
                <c:pt idx="1">
                  <c:v>5973.0620399861082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4-416D-B654-FF20EC139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5833456"/>
        <c:axId val="1682398112"/>
      </c:barChart>
      <c:catAx>
        <c:axId val="154583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398112"/>
        <c:crosses val="autoZero"/>
        <c:auto val="1"/>
        <c:lblAlgn val="ctr"/>
        <c:lblOffset val="100"/>
        <c:noMultiLvlLbl val="0"/>
      </c:catAx>
      <c:valAx>
        <c:axId val="16823981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83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[AdverbStats.xlsx]Well!$N$19</c:f>
              <c:strCache>
                <c:ptCount val="1"/>
                <c:pt idx="0">
                  <c:v>BNC1994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[AdverbStats.xlsx]Well!$L$20:$M$22</c:f>
              <c:multiLvlStrCache>
                <c:ptCount val="3"/>
                <c:lvl>
                  <c:pt idx="0">
                    <c:v>discourse</c:v>
                  </c:pt>
                  <c:pt idx="1">
                    <c:v>linking</c:v>
                  </c:pt>
                  <c:pt idx="2">
                    <c:v>manner</c:v>
                  </c:pt>
                </c:lvl>
                <c:lvl>
                  <c:pt idx="0">
                    <c:v>clause</c:v>
                  </c:pt>
                  <c:pt idx="1">
                    <c:v>clause</c:v>
                  </c:pt>
                  <c:pt idx="2">
                    <c:v>verb phrase</c:v>
                  </c:pt>
                </c:lvl>
              </c:multiLvlStrCache>
            </c:multiLvlStrRef>
          </c:cat>
          <c:val>
            <c:numRef>
              <c:f>[AdverbStats.xlsx]Well!$N$20:$N$22</c:f>
              <c:numCache>
                <c:formatCode>General</c:formatCode>
                <c:ptCount val="3"/>
                <c:pt idx="0">
                  <c:v>6150.8386917943508</c:v>
                </c:pt>
                <c:pt idx="1">
                  <c:v>332.17343964839051</c:v>
                </c:pt>
                <c:pt idx="2">
                  <c:v>313.87575017623345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E8-4CA8-BB02-2C69FC4F362E}"/>
            </c:ext>
          </c:extLst>
        </c:ser>
        <c:ser>
          <c:idx val="1"/>
          <c:order val="1"/>
          <c:tx>
            <c:strRef>
              <c:f>[AdverbStats.xlsx]Well!$O$19</c:f>
              <c:strCache>
                <c:ptCount val="1"/>
                <c:pt idx="0">
                  <c:v>BNC2014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[AdverbStats.xlsx]Well!$L$20:$M$22</c:f>
              <c:multiLvlStrCache>
                <c:ptCount val="3"/>
                <c:lvl>
                  <c:pt idx="0">
                    <c:v>discourse</c:v>
                  </c:pt>
                  <c:pt idx="1">
                    <c:v>linking</c:v>
                  </c:pt>
                  <c:pt idx="2">
                    <c:v>manner</c:v>
                  </c:pt>
                </c:lvl>
                <c:lvl>
                  <c:pt idx="0">
                    <c:v>clause</c:v>
                  </c:pt>
                  <c:pt idx="1">
                    <c:v>clause</c:v>
                  </c:pt>
                  <c:pt idx="2">
                    <c:v>verb phrase</c:v>
                  </c:pt>
                </c:lvl>
              </c:multiLvlStrCache>
            </c:multiLvlStrRef>
          </c:cat>
          <c:val>
            <c:numRef>
              <c:f>[AdverbStats.xlsx]Well!$O$20:$O$22</c:f>
              <c:numCache>
                <c:formatCode>General</c:formatCode>
                <c:ptCount val="3"/>
                <c:pt idx="0">
                  <c:v>4803.5364925568283</c:v>
                </c:pt>
                <c:pt idx="1">
                  <c:v>732.89471230629545</c:v>
                </c:pt>
                <c:pt idx="2">
                  <c:v>234.14403196745545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E8-4CA8-BB02-2C69FC4F3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538176"/>
        <c:axId val="1939357904"/>
      </c:barChart>
      <c:catAx>
        <c:axId val="19465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9357904"/>
        <c:crosses val="autoZero"/>
        <c:auto val="1"/>
        <c:lblAlgn val="ctr"/>
        <c:lblOffset val="100"/>
        <c:noMultiLvlLbl val="0"/>
      </c:catAx>
      <c:valAx>
        <c:axId val="19393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65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 (2)'!$N$34:$O$34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'comp (2)'!$N$35:$O$35</c:f>
              <c:numCache>
                <c:formatCode>0.00</c:formatCode>
                <c:ptCount val="2"/>
                <c:pt idx="0">
                  <c:v>3897.7756196587802</c:v>
                </c:pt>
                <c:pt idx="1">
                  <c:v>7356.5453520852534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B-413D-8B08-A128B2148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1277920"/>
        <c:axId val="1546192320"/>
      </c:barChart>
      <c:catAx>
        <c:axId val="176127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192320"/>
        <c:crosses val="autoZero"/>
        <c:auto val="1"/>
        <c:lblAlgn val="ctr"/>
        <c:lblOffset val="100"/>
        <c:noMultiLvlLbl val="0"/>
      </c:catAx>
      <c:valAx>
        <c:axId val="15461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27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[AdverbStats.xlsx]Just!$P$25</c:f>
              <c:strCache>
                <c:ptCount val="1"/>
                <c:pt idx="0">
                  <c:v>BNC1994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[AdverbStats.xlsx]Just!$O$26:$O$28</c:f>
              <c:strCache>
                <c:ptCount val="3"/>
                <c:pt idx="0">
                  <c:v>VP-manner</c:v>
                </c:pt>
                <c:pt idx="1">
                  <c:v>NP-focusing</c:v>
                </c:pt>
                <c:pt idx="2">
                  <c:v>clause-discourse marker</c:v>
                </c:pt>
              </c:strCache>
            </c:strRef>
          </c:cat>
          <c:val>
            <c:numRef>
              <c:f>[AdverbStats.xlsx]Just!$P$26:$P$28</c:f>
              <c:numCache>
                <c:formatCode>General</c:formatCode>
                <c:ptCount val="3"/>
                <c:pt idx="0">
                  <c:v>2026.4535446606001</c:v>
                </c:pt>
                <c:pt idx="1">
                  <c:v>578.8196795193287</c:v>
                </c:pt>
                <c:pt idx="2">
                  <c:v>165.26568627353228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C-47E2-9109-E233775B711C}"/>
            </c:ext>
          </c:extLst>
        </c:ser>
        <c:ser>
          <c:idx val="1"/>
          <c:order val="1"/>
          <c:tx>
            <c:strRef>
              <c:f>[AdverbStats.xlsx]Just!$Q$25</c:f>
              <c:strCache>
                <c:ptCount val="1"/>
                <c:pt idx="0">
                  <c:v>BNC2014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[AdverbStats.xlsx]Just!$O$26:$O$28</c:f>
              <c:strCache>
                <c:ptCount val="3"/>
                <c:pt idx="0">
                  <c:v>VP-manner</c:v>
                </c:pt>
                <c:pt idx="1">
                  <c:v>NP-focusing</c:v>
                </c:pt>
                <c:pt idx="2">
                  <c:v>clause-discourse marker</c:v>
                </c:pt>
              </c:strCache>
            </c:strRef>
          </c:cat>
          <c:val>
            <c:numRef>
              <c:f>[AdverbStats.xlsx]Just!$Q$26:$Q$28</c:f>
              <c:numCache>
                <c:formatCode>General</c:formatCode>
                <c:ptCount val="3"/>
                <c:pt idx="0">
                  <c:v>4129.9645606606609</c:v>
                </c:pt>
                <c:pt idx="1">
                  <c:v>1018.1458767285991</c:v>
                </c:pt>
                <c:pt idx="2">
                  <c:v>461.2553935757453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C-47E2-9109-E233775B7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5833456"/>
        <c:axId val="1694280576"/>
      </c:barChart>
      <c:catAx>
        <c:axId val="154583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280576"/>
        <c:crosses val="autoZero"/>
        <c:auto val="1"/>
        <c:lblAlgn val="ctr"/>
        <c:lblOffset val="100"/>
        <c:noMultiLvlLbl val="0"/>
      </c:catAx>
      <c:valAx>
        <c:axId val="169428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83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37513-57A8-4EEB-88AA-C51B8C320E5C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1F5373-D461-4593-8F58-4C60BDF2CA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2517644" y="6464171"/>
            <a:ext cx="965463" cy="317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C10183-6BCA-4EAA-B479-6CD02D350F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23" y="6484924"/>
            <a:ext cx="1238754" cy="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7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5" Type="http://schemas.openxmlformats.org/officeDocument/2006/relationships/image" Target="../media/image18.jpeg"/><Relationship Id="rId10" Type="http://schemas.openxmlformats.org/officeDocument/2006/relationships/image" Target="../media/image13.jpg"/><Relationship Id="rId4" Type="http://schemas.openxmlformats.org/officeDocument/2006/relationships/image" Target="../media/image2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inguistictransition.leeds.ac.uk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lovermob" TargetMode="External"/><Relationship Id="rId2" Type="http://schemas.openxmlformats.org/officeDocument/2006/relationships/hyperlink" Target="http://corpora.lancs.ac.uk/bnc2014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.love@leeds.ac.uk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>
                <a:ea typeface="Arial" charset="0"/>
                <a:cs typeface="Arial" charset="0"/>
              </a:rPr>
              <a:t>Building and analysing a national corpus of spoken English for ELT research</a:t>
            </a:r>
          </a:p>
          <a:p>
            <a:r>
              <a:rPr lang="en-GB" sz="2000" b="1" dirty="0">
                <a:ea typeface="Arial" charset="0"/>
                <a:cs typeface="Arial" charset="0"/>
              </a:rPr>
              <a:t>The Spoken BNC2014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35" y="4199409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851260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The BNC2014 project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endParaRPr lang="en-GB" sz="2400" dirty="0">
              <a:ea typeface="Arial" charset="0"/>
              <a:cs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What the Spoken BNC2014 </a:t>
            </a:r>
            <a:r>
              <a:rPr lang="en-GB" sz="2400" b="1" dirty="0">
                <a:ea typeface="Arial" charset="0"/>
                <a:cs typeface="Arial" charset="0"/>
              </a:rPr>
              <a:t>is</a:t>
            </a:r>
            <a:r>
              <a:rPr lang="en-GB" sz="2400" dirty="0">
                <a:ea typeface="Arial" charset="0"/>
                <a:cs typeface="Arial" charset="0"/>
              </a:rPr>
              <a:t> and </a:t>
            </a:r>
            <a:r>
              <a:rPr lang="en-GB" sz="2400" b="1" dirty="0">
                <a:ea typeface="Arial" charset="0"/>
                <a:cs typeface="Arial" charset="0"/>
              </a:rPr>
              <a:t>isn’t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endParaRPr lang="en-GB" sz="2400" dirty="0">
              <a:ea typeface="Arial" charset="0"/>
              <a:cs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Recent change in spoken English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endParaRPr lang="en-GB" sz="2400" dirty="0">
              <a:ea typeface="Arial" charset="0"/>
              <a:cs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Conclusions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British National Corpus (1994)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/>
              <a:t>“a corpus of 100 million words of written texts and spoken transcriptions of modern British English, to be stored on the computer in machine-readable form”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1993: 9)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9B95C30D-87BF-4939-82CC-A891C113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3670081"/>
            <a:ext cx="2797462" cy="18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66" y="2083216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32" y="2224297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99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1024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4842 0.0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Aims of the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Broadly comparable to the BNC1994, compiled two decades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A new resource for research &amp; 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100 million words of written British English, variety of registers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 million words of spoken British English, one register = casual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>
                <a:ea typeface="Arial" charset="0"/>
                <a:cs typeface="Arial" charset="0"/>
              </a:rPr>
              <a:t>Phase 1 (2014-2017) = Spoken BNC2014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 + Cambridge University Press 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2 (2015-present) = Written BNC2014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83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English language teaching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we teach vs. what we do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Focus less on structures we produce less frequently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are we talking about?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Inspiration for current/realistic conversational topics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Speaking and ELT teaching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Teaching speaking is tough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0CE72-1E92-4800-A7AD-A5BB57C99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41" y="4709336"/>
            <a:ext cx="3152118" cy="6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BNC2014 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7EE1BD65-CFC9-48C0-9D7F-2949F78E0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46" y="1424354"/>
            <a:ext cx="852307" cy="103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E8FBEF-9E0E-43D1-BFCC-2E650D5FF00D}"/>
              </a:ext>
            </a:extLst>
          </p:cNvPr>
          <p:cNvSpPr txBox="1"/>
          <p:nvPr/>
        </p:nvSpPr>
        <p:spPr>
          <a:xfrm>
            <a:off x="1427604" y="1617711"/>
            <a:ext cx="2173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1 (2013-2017):</a:t>
            </a:r>
          </a:p>
          <a:p>
            <a:pPr algn="ctr"/>
            <a:r>
              <a:rPr lang="en-GB" dirty="0"/>
              <a:t>Spoken BNC2014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F4A5F-5BBA-425F-880F-0EE7AFD80544}"/>
              </a:ext>
            </a:extLst>
          </p:cNvPr>
          <p:cNvSpPr txBox="1"/>
          <p:nvPr/>
        </p:nvSpPr>
        <p:spPr>
          <a:xfrm>
            <a:off x="5714575" y="1599673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2 (2014-):</a:t>
            </a:r>
          </a:p>
          <a:p>
            <a:pPr algn="ctr"/>
            <a:r>
              <a:rPr lang="en-GB" dirty="0"/>
              <a:t>Written BNC2014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5EA2BB-5C92-45C4-AE87-21EA383A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73" y="2294378"/>
            <a:ext cx="1238754" cy="2626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C72D22-8AB4-41A7-8BAA-8C7095457A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1278941" y="2250159"/>
            <a:ext cx="1060932" cy="348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035423-9EFA-419E-9D2D-CD76D3FC6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082231" y="2250159"/>
            <a:ext cx="1060932" cy="3488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138160-77C4-4B01-95FC-58477F15479C}"/>
              </a:ext>
            </a:extLst>
          </p:cNvPr>
          <p:cNvSpPr txBox="1"/>
          <p:nvPr/>
        </p:nvSpPr>
        <p:spPr>
          <a:xfrm>
            <a:off x="2033121" y="3869976"/>
            <a:ext cx="65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Robbie </a:t>
            </a:r>
          </a:p>
          <a:p>
            <a:pPr algn="ctr"/>
            <a:r>
              <a:rPr lang="en-GB" sz="1200" dirty="0"/>
              <a:t>Love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0FC15-BED7-4FE7-A125-4DB79520CEFB}"/>
              </a:ext>
            </a:extLst>
          </p:cNvPr>
          <p:cNvSpPr txBox="1"/>
          <p:nvPr/>
        </p:nvSpPr>
        <p:spPr>
          <a:xfrm>
            <a:off x="808767" y="5577639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Claire </a:t>
            </a:r>
          </a:p>
          <a:p>
            <a:pPr algn="ctr"/>
            <a:r>
              <a:rPr lang="en-GB" sz="1200" dirty="0"/>
              <a:t>Dembry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B88747-E69C-4D25-A9EB-FA2EB60272BA}"/>
              </a:ext>
            </a:extLst>
          </p:cNvPr>
          <p:cNvSpPr txBox="1"/>
          <p:nvPr/>
        </p:nvSpPr>
        <p:spPr>
          <a:xfrm>
            <a:off x="2063302" y="5569281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Olivia </a:t>
            </a:r>
          </a:p>
          <a:p>
            <a:pPr algn="ctr"/>
            <a:r>
              <a:rPr lang="en-GB" sz="1200" dirty="0"/>
              <a:t>Goodman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31F0D4-8A3E-4F20-8A80-9D241D5C0037}"/>
              </a:ext>
            </a:extLst>
          </p:cNvPr>
          <p:cNvSpPr txBox="1"/>
          <p:nvPr/>
        </p:nvSpPr>
        <p:spPr>
          <a:xfrm>
            <a:off x="6634359" y="4865254"/>
            <a:ext cx="593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Carmen</a:t>
            </a:r>
          </a:p>
          <a:p>
            <a:pPr algn="ctr"/>
            <a:r>
              <a:rPr lang="en-GB" sz="1000" dirty="0"/>
              <a:t>Dayrell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E4D7E6-4E32-477F-AFD4-8C667388F69A}"/>
              </a:ext>
            </a:extLst>
          </p:cNvPr>
          <p:cNvSpPr txBox="1"/>
          <p:nvPr/>
        </p:nvSpPr>
        <p:spPr>
          <a:xfrm>
            <a:off x="5935434" y="4856351"/>
            <a:ext cx="649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Mathew </a:t>
            </a:r>
          </a:p>
          <a:p>
            <a:pPr algn="ctr"/>
            <a:r>
              <a:rPr lang="en-GB" sz="1000" dirty="0"/>
              <a:t>Gillings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7C074-2759-45DC-B518-3D3801687FE6}"/>
              </a:ext>
            </a:extLst>
          </p:cNvPr>
          <p:cNvSpPr txBox="1"/>
          <p:nvPr/>
        </p:nvSpPr>
        <p:spPr>
          <a:xfrm>
            <a:off x="6696315" y="3621521"/>
            <a:ext cx="63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Abi</a:t>
            </a:r>
          </a:p>
          <a:p>
            <a:pPr algn="ctr"/>
            <a:r>
              <a:rPr lang="en-GB" sz="1200" dirty="0"/>
              <a:t>Hawtin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9A3EB-2993-4024-8E4D-FE2F63C60733}"/>
              </a:ext>
            </a:extLst>
          </p:cNvPr>
          <p:cNvSpPr txBox="1"/>
          <p:nvPr/>
        </p:nvSpPr>
        <p:spPr>
          <a:xfrm>
            <a:off x="7353545" y="4836497"/>
            <a:ext cx="705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Matt</a:t>
            </a:r>
          </a:p>
          <a:p>
            <a:pPr algn="ctr"/>
            <a:r>
              <a:rPr lang="en-GB" sz="1000" dirty="0"/>
              <a:t>Timperley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DBDE05-F1D0-4B11-B460-FA3FCD452E29}"/>
              </a:ext>
            </a:extLst>
          </p:cNvPr>
          <p:cNvSpPr txBox="1"/>
          <p:nvPr/>
        </p:nvSpPr>
        <p:spPr>
          <a:xfrm>
            <a:off x="3713488" y="3674382"/>
            <a:ext cx="73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Tony </a:t>
            </a:r>
          </a:p>
          <a:p>
            <a:pPr algn="ctr"/>
            <a:r>
              <a:rPr lang="en-GB" sz="1200" dirty="0"/>
              <a:t>McEnery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D6FD42-F7A6-410E-BA63-CA6096282B37}"/>
              </a:ext>
            </a:extLst>
          </p:cNvPr>
          <p:cNvSpPr txBox="1"/>
          <p:nvPr/>
        </p:nvSpPr>
        <p:spPr>
          <a:xfrm>
            <a:off x="4202400" y="5163956"/>
            <a:ext cx="707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Andrew </a:t>
            </a:r>
          </a:p>
          <a:p>
            <a:pPr algn="ctr"/>
            <a:r>
              <a:rPr lang="en-GB" sz="1200" dirty="0"/>
              <a:t>Hardie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1900FF-A150-4159-8EA7-C92573057729}"/>
              </a:ext>
            </a:extLst>
          </p:cNvPr>
          <p:cNvSpPr txBox="1"/>
          <p:nvPr/>
        </p:nvSpPr>
        <p:spPr>
          <a:xfrm>
            <a:off x="4764787" y="3693116"/>
            <a:ext cx="64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Vaclav </a:t>
            </a:r>
          </a:p>
          <a:p>
            <a:pPr algn="ctr"/>
            <a:r>
              <a:rPr lang="en-GB" sz="1200" dirty="0"/>
              <a:t>Brezina</a:t>
            </a:r>
          </a:p>
        </p:txBody>
      </p:sp>
      <p:pic>
        <p:nvPicPr>
          <p:cNvPr id="41" name="Picture 40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BBC176E4-ED95-46AC-982E-EB127E95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2" y="4676044"/>
            <a:ext cx="901595" cy="901595"/>
          </a:xfrm>
          <a:prstGeom prst="rect">
            <a:avLst/>
          </a:prstGeom>
        </p:spPr>
      </p:pic>
      <p:pic>
        <p:nvPicPr>
          <p:cNvPr id="43" name="Picture 42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13ED8B49-7C01-4A33-88A0-5CEB7ACB3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8043" y="4096733"/>
            <a:ext cx="560858" cy="703622"/>
          </a:xfrm>
          <a:prstGeom prst="rect">
            <a:avLst/>
          </a:prstGeom>
        </p:spPr>
      </p:pic>
      <p:pic>
        <p:nvPicPr>
          <p:cNvPr id="45" name="Picture 4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82F041EE-4D5D-4E28-945F-82C8BB906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541" y="4103025"/>
            <a:ext cx="560858" cy="703621"/>
          </a:xfrm>
          <a:prstGeom prst="rect">
            <a:avLst/>
          </a:prstGeom>
        </p:spPr>
      </p:pic>
      <p:pic>
        <p:nvPicPr>
          <p:cNvPr id="47" name="Picture 4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857EE2CE-2CF4-4FE8-85BC-C644BEBB6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3545" y="4096733"/>
            <a:ext cx="703622" cy="703622"/>
          </a:xfrm>
          <a:prstGeom prst="rect">
            <a:avLst/>
          </a:prstGeom>
        </p:spPr>
      </p:pic>
      <p:pic>
        <p:nvPicPr>
          <p:cNvPr id="49" name="Picture 4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E62FBB21-9372-402A-8FCB-2F06704442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246" y="4672455"/>
            <a:ext cx="901596" cy="901596"/>
          </a:xfrm>
          <a:prstGeom prst="rect">
            <a:avLst/>
          </a:prstGeom>
        </p:spPr>
      </p:pic>
      <p:pic>
        <p:nvPicPr>
          <p:cNvPr id="51" name="Picture 50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61FD24D9-2B52-4EA8-94CC-CA3527C498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4753"/>
          <a:stretch/>
        </p:blipFill>
        <p:spPr>
          <a:xfrm>
            <a:off x="1971323" y="2849751"/>
            <a:ext cx="778003" cy="912647"/>
          </a:xfrm>
          <a:prstGeom prst="rect">
            <a:avLst/>
          </a:prstGeom>
        </p:spPr>
      </p:pic>
      <p:pic>
        <p:nvPicPr>
          <p:cNvPr id="53" name="Picture 5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C3E703E0-EC90-42C4-9F12-555E4D905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8166" y="2750478"/>
            <a:ext cx="636998" cy="799144"/>
          </a:xfrm>
          <a:prstGeom prst="rect">
            <a:avLst/>
          </a:prstGeom>
        </p:spPr>
      </p:pic>
      <p:pic>
        <p:nvPicPr>
          <p:cNvPr id="55" name="Picture 5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A3981B1C-C6B0-47EB-A7E8-8483DF881A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2400" y="4154781"/>
            <a:ext cx="718663" cy="901596"/>
          </a:xfrm>
          <a:prstGeom prst="rect">
            <a:avLst/>
          </a:prstGeom>
        </p:spPr>
      </p:pic>
      <p:pic>
        <p:nvPicPr>
          <p:cNvPr id="57" name="Picture 56" descr="A person wearing a hat and glasses&#10;&#10;Description generated with very high confidence">
            <a:extLst>
              <a:ext uri="{FF2B5EF4-FFF2-40B4-BE49-F238E27FC236}">
                <a16:creationId xmlns:a16="http://schemas.microsoft.com/office/drawing/2014/main" id="{2FF0A501-D14C-4506-A0EB-2147FC861FD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3600" b="19980"/>
          <a:stretch/>
        </p:blipFill>
        <p:spPr>
          <a:xfrm>
            <a:off x="6625465" y="2717727"/>
            <a:ext cx="772897" cy="912647"/>
          </a:xfrm>
          <a:prstGeom prst="rect">
            <a:avLst/>
          </a:prstGeom>
        </p:spPr>
      </p:pic>
      <p:pic>
        <p:nvPicPr>
          <p:cNvPr id="59" name="Picture 5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4CC503DB-F43A-481D-91DD-8D0B8A1809F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1201" y="2750478"/>
            <a:ext cx="636999" cy="799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F51739-1079-4905-8C2A-41DE080437C1}"/>
              </a:ext>
            </a:extLst>
          </p:cNvPr>
          <p:cNvSpPr txBox="1"/>
          <p:nvPr/>
        </p:nvSpPr>
        <p:spPr>
          <a:xfrm rot="19512112">
            <a:off x="-32760" y="1679411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10 million words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25A959-FA68-4DBF-A24E-0FA4F0221159}"/>
              </a:ext>
            </a:extLst>
          </p:cNvPr>
          <p:cNvSpPr txBox="1"/>
          <p:nvPr/>
        </p:nvSpPr>
        <p:spPr>
          <a:xfrm rot="2040470">
            <a:off x="7265366" y="1754505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90 million words</a:t>
            </a:r>
          </a:p>
        </p:txBody>
      </p:sp>
      <p:pic>
        <p:nvPicPr>
          <p:cNvPr id="1026" name="Picture 2" descr="Image result for Andressa Rodrigues Gomide">
            <a:extLst>
              <a:ext uri="{FF2B5EF4-FFF2-40B4-BE49-F238E27FC236}">
                <a16:creationId xmlns:a16="http://schemas.microsoft.com/office/drawing/2014/main" id="{0BD969F6-01B2-400D-ABBF-32C188A8C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6999"/>
          <a:stretch/>
        </p:blipFill>
        <p:spPr bwMode="auto">
          <a:xfrm>
            <a:off x="6249400" y="5245607"/>
            <a:ext cx="593432" cy="70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solde van dorst">
            <a:extLst>
              <a:ext uri="{FF2B5EF4-FFF2-40B4-BE49-F238E27FC236}">
                <a16:creationId xmlns:a16="http://schemas.microsoft.com/office/drawing/2014/main" id="{C0C7559F-77DF-4240-AC90-EF904ACD2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2" r="11145"/>
          <a:stretch/>
        </p:blipFill>
        <p:spPr bwMode="auto">
          <a:xfrm>
            <a:off x="7080698" y="5266073"/>
            <a:ext cx="560858" cy="70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BDA4323-B1E5-4C22-BD6C-1CB9AF401E09}"/>
              </a:ext>
            </a:extLst>
          </p:cNvPr>
          <p:cNvSpPr txBox="1"/>
          <p:nvPr/>
        </p:nvSpPr>
        <p:spPr>
          <a:xfrm>
            <a:off x="5864021" y="5922683"/>
            <a:ext cx="1156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Andressa Rodrigues Gomide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F75938-2DF8-4541-BA0F-49F932DDD591}"/>
              </a:ext>
            </a:extLst>
          </p:cNvPr>
          <p:cNvSpPr txBox="1"/>
          <p:nvPr/>
        </p:nvSpPr>
        <p:spPr>
          <a:xfrm>
            <a:off x="6837866" y="6014201"/>
            <a:ext cx="1156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Isolde van </a:t>
            </a:r>
            <a:r>
              <a:rPr lang="en-GB" sz="1000" dirty="0" err="1"/>
              <a:t>Dorst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9630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161B29B7-755F-4059-86C2-CFBAE017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1533780"/>
            <a:ext cx="1208720" cy="13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3F2BCE-D6BC-4E8C-9C95-4169F318445A}"/>
              </a:ext>
            </a:extLst>
          </p:cNvPr>
          <p:cNvSpPr txBox="1"/>
          <p:nvPr/>
        </p:nvSpPr>
        <p:spPr>
          <a:xfrm>
            <a:off x="155643" y="582064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5180E-1423-478F-BE6D-B6B74A2138AC}"/>
              </a:ext>
            </a:extLst>
          </p:cNvPr>
          <p:cNvSpPr txBox="1"/>
          <p:nvPr/>
        </p:nvSpPr>
        <p:spPr>
          <a:xfrm>
            <a:off x="152452" y="5426658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DD46D-B6E6-4B76-B4AC-9FDD495170A0}"/>
              </a:ext>
            </a:extLst>
          </p:cNvPr>
          <p:cNvSpPr txBox="1"/>
          <p:nvPr/>
        </p:nvSpPr>
        <p:spPr>
          <a:xfrm>
            <a:off x="152452" y="5018035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DF7A37-4189-4759-9E0F-76EF101F57C6}"/>
              </a:ext>
            </a:extLst>
          </p:cNvPr>
          <p:cNvSpPr txBox="1"/>
          <p:nvPr/>
        </p:nvSpPr>
        <p:spPr>
          <a:xfrm>
            <a:off x="152452" y="4609412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9C15A8-D404-4E1C-88DA-0304D78FB775}"/>
              </a:ext>
            </a:extLst>
          </p:cNvPr>
          <p:cNvSpPr txBox="1"/>
          <p:nvPr/>
        </p:nvSpPr>
        <p:spPr>
          <a:xfrm>
            <a:off x="152452" y="4222357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861EBF-52D5-499F-B8A9-0E0A2CAE908E}"/>
              </a:ext>
            </a:extLst>
          </p:cNvPr>
          <p:cNvSpPr txBox="1"/>
          <p:nvPr/>
        </p:nvSpPr>
        <p:spPr>
          <a:xfrm>
            <a:off x="149261" y="3828370"/>
            <a:ext cx="1464160" cy="408623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44E275-E0A5-4FD2-83F8-2702BBD248DF}"/>
              </a:ext>
            </a:extLst>
          </p:cNvPr>
          <p:cNvSpPr txBox="1"/>
          <p:nvPr/>
        </p:nvSpPr>
        <p:spPr>
          <a:xfrm>
            <a:off x="149261" y="3419747"/>
            <a:ext cx="1464160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57FE7A-9831-4A54-ADEC-596F3230D3A4}"/>
              </a:ext>
            </a:extLst>
          </p:cNvPr>
          <p:cNvSpPr txBox="1"/>
          <p:nvPr/>
        </p:nvSpPr>
        <p:spPr>
          <a:xfrm>
            <a:off x="149261" y="3011124"/>
            <a:ext cx="1464160" cy="408623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Building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54DF-B338-444C-9634-5D3A9EDC87D8}"/>
              </a:ext>
            </a:extLst>
          </p:cNvPr>
          <p:cNvSpPr txBox="1"/>
          <p:nvPr/>
        </p:nvSpPr>
        <p:spPr>
          <a:xfrm>
            <a:off x="6891720" y="1370382"/>
            <a:ext cx="1464163" cy="715089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 corpora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83927-DE30-4DEE-A17D-5CAFDDC2B27A}"/>
              </a:ext>
            </a:extLst>
          </p:cNvPr>
          <p:cNvSpPr txBox="1"/>
          <p:nvPr/>
        </p:nvSpPr>
        <p:spPr>
          <a:xfrm>
            <a:off x="2801345" y="2481404"/>
            <a:ext cx="279326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Who is it for?</a:t>
            </a:r>
          </a:p>
          <a:p>
            <a:endParaRPr lang="en-GB" sz="2000" dirty="0"/>
          </a:p>
          <a:p>
            <a:r>
              <a:rPr lang="en-GB" sz="2000" dirty="0"/>
              <a:t>What do people want?</a:t>
            </a:r>
          </a:p>
          <a:p>
            <a:endParaRPr lang="en-GB" sz="2000" dirty="0"/>
          </a:p>
          <a:p>
            <a:r>
              <a:rPr lang="en-GB" sz="2000" dirty="0"/>
              <a:t>What have people done?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491008-A4B5-4FD9-B8E0-FD98C779C9CA}"/>
              </a:ext>
            </a:extLst>
          </p:cNvPr>
          <p:cNvSpPr txBox="1"/>
          <p:nvPr/>
        </p:nvSpPr>
        <p:spPr>
          <a:xfrm>
            <a:off x="6891721" y="2227701"/>
            <a:ext cx="1464162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2A3FA-0E9E-4D3A-9875-945E0595A66A}"/>
              </a:ext>
            </a:extLst>
          </p:cNvPr>
          <p:cNvSpPr txBox="1"/>
          <p:nvPr/>
        </p:nvSpPr>
        <p:spPr>
          <a:xfrm>
            <a:off x="6891720" y="2777349"/>
            <a:ext cx="1464161" cy="715089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Data collection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CF88A-C149-4A47-954A-D6FDA5ADEE5F}"/>
              </a:ext>
            </a:extLst>
          </p:cNvPr>
          <p:cNvSpPr txBox="1"/>
          <p:nvPr/>
        </p:nvSpPr>
        <p:spPr>
          <a:xfrm>
            <a:off x="6891721" y="3632960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Transcription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328A33-F337-4D6A-B804-A5752486F834}"/>
              </a:ext>
            </a:extLst>
          </p:cNvPr>
          <p:cNvSpPr txBox="1"/>
          <p:nvPr/>
        </p:nvSpPr>
        <p:spPr>
          <a:xfrm>
            <a:off x="6891723" y="4182105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Processing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0C08FD-FD4D-48DF-B34A-BF91F522A696}"/>
              </a:ext>
            </a:extLst>
          </p:cNvPr>
          <p:cNvSpPr txBox="1"/>
          <p:nvPr/>
        </p:nvSpPr>
        <p:spPr>
          <a:xfrm>
            <a:off x="6891723" y="4728060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24A21E-14FB-4C11-A03B-F95415C02E2F}"/>
              </a:ext>
            </a:extLst>
          </p:cNvPr>
          <p:cNvSpPr txBox="1"/>
          <p:nvPr/>
        </p:nvSpPr>
        <p:spPr>
          <a:xfrm>
            <a:off x="6891726" y="581760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9A65EC-6C81-43BB-AD33-21B1D6B7E19E}"/>
              </a:ext>
            </a:extLst>
          </p:cNvPr>
          <p:cNvSpPr txBox="1"/>
          <p:nvPr/>
        </p:nvSpPr>
        <p:spPr>
          <a:xfrm>
            <a:off x="6891726" y="5268460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Document</a:t>
            </a:r>
          </a:p>
        </p:txBody>
      </p:sp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68D3EAA-1E05-4FA2-9A1C-F816A842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40" y="2061547"/>
            <a:ext cx="1047180" cy="7409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2E73BA9-097E-4BE0-B4D5-7B7766D88E44}"/>
              </a:ext>
            </a:extLst>
          </p:cNvPr>
          <p:cNvSpPr txBox="1"/>
          <p:nvPr/>
        </p:nvSpPr>
        <p:spPr>
          <a:xfrm>
            <a:off x="2801345" y="2463359"/>
            <a:ext cx="279326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Target population</a:t>
            </a:r>
          </a:p>
          <a:p>
            <a:endParaRPr lang="en-GB" sz="2000" dirty="0"/>
          </a:p>
          <a:p>
            <a:r>
              <a:rPr lang="en-GB" sz="2000" dirty="0"/>
              <a:t>Sampling goals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708EED-6427-40A9-8345-70081EEB7593}"/>
              </a:ext>
            </a:extLst>
          </p:cNvPr>
          <p:cNvSpPr txBox="1"/>
          <p:nvPr/>
        </p:nvSpPr>
        <p:spPr>
          <a:xfrm>
            <a:off x="2806918" y="2481404"/>
            <a:ext cx="242598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Finding participants</a:t>
            </a:r>
          </a:p>
          <a:p>
            <a:endParaRPr lang="en-GB" sz="2000" dirty="0"/>
          </a:p>
          <a:p>
            <a:r>
              <a:rPr lang="en-GB" sz="2000" dirty="0"/>
              <a:t>Recording equipment</a:t>
            </a:r>
          </a:p>
          <a:p>
            <a:endParaRPr lang="en-GB" sz="2000" dirty="0"/>
          </a:p>
          <a:p>
            <a:r>
              <a:rPr lang="en-GB" sz="2000" dirty="0"/>
              <a:t>Metadata collection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0BE03-E356-4E63-A48F-1A441FD3E74B}"/>
              </a:ext>
            </a:extLst>
          </p:cNvPr>
          <p:cNvSpPr txBox="1"/>
          <p:nvPr/>
        </p:nvSpPr>
        <p:spPr>
          <a:xfrm>
            <a:off x="2806918" y="2481449"/>
            <a:ext cx="245009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Automated? Manual?</a:t>
            </a:r>
          </a:p>
          <a:p>
            <a:endParaRPr lang="en-GB" sz="2000" dirty="0"/>
          </a:p>
          <a:p>
            <a:r>
              <a:rPr lang="en-GB" sz="2000" dirty="0"/>
              <a:t>Conventions</a:t>
            </a:r>
          </a:p>
          <a:p>
            <a:endParaRPr lang="en-GB" sz="2000" dirty="0"/>
          </a:p>
          <a:p>
            <a:r>
              <a:rPr lang="en-GB" sz="2000" dirty="0"/>
              <a:t>Accuracy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55DD63-4B96-45DB-B226-48C67B266ED0}"/>
              </a:ext>
            </a:extLst>
          </p:cNvPr>
          <p:cNvSpPr txBox="1"/>
          <p:nvPr/>
        </p:nvSpPr>
        <p:spPr>
          <a:xfrm>
            <a:off x="2806918" y="2550889"/>
            <a:ext cx="24259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XML conversion</a:t>
            </a:r>
          </a:p>
          <a:p>
            <a:endParaRPr lang="en-GB" sz="2000" dirty="0"/>
          </a:p>
          <a:p>
            <a:r>
              <a:rPr lang="en-GB" sz="2000" dirty="0"/>
              <a:t>Annotation</a:t>
            </a:r>
          </a:p>
          <a:p>
            <a:endParaRPr lang="en-GB" sz="2000" dirty="0"/>
          </a:p>
          <a:p>
            <a:r>
              <a:rPr lang="en-GB" sz="2000" dirty="0"/>
              <a:t>Tool development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6F00AC-4EBE-4D6E-96E1-A99553D2AA43}"/>
              </a:ext>
            </a:extLst>
          </p:cNvPr>
          <p:cNvSpPr txBox="1"/>
          <p:nvPr/>
        </p:nvSpPr>
        <p:spPr>
          <a:xfrm>
            <a:off x="2782808" y="2578814"/>
            <a:ext cx="2215030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What have we got?</a:t>
            </a:r>
          </a:p>
          <a:p>
            <a:endParaRPr lang="en-GB" sz="2000" dirty="0"/>
          </a:p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Pilot research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919C95-BF07-4485-9D43-07132017EABA}"/>
              </a:ext>
            </a:extLst>
          </p:cNvPr>
          <p:cNvSpPr txBox="1"/>
          <p:nvPr/>
        </p:nvSpPr>
        <p:spPr>
          <a:xfrm>
            <a:off x="2758698" y="2578814"/>
            <a:ext cx="223914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User guide</a:t>
            </a:r>
          </a:p>
          <a:p>
            <a:endParaRPr lang="en-GB" sz="2000" dirty="0"/>
          </a:p>
          <a:p>
            <a:r>
              <a:rPr lang="en-GB" sz="2000" dirty="0"/>
              <a:t>Website</a:t>
            </a:r>
          </a:p>
          <a:p>
            <a:endParaRPr lang="en-GB" sz="2000" dirty="0"/>
          </a:p>
          <a:p>
            <a:r>
              <a:rPr lang="en-GB" sz="2000" dirty="0"/>
              <a:t>Publications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5F11209-95B5-4F8C-A7C3-2B44C4B63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3" t="16476" r="40083" b="8400"/>
          <a:stretch/>
        </p:blipFill>
        <p:spPr>
          <a:xfrm>
            <a:off x="2706332" y="1471803"/>
            <a:ext cx="3086100" cy="4576502"/>
          </a:xfrm>
          <a:prstGeom prst="rect">
            <a:avLst/>
          </a:prstGeom>
        </p:spPr>
      </p:pic>
      <p:pic>
        <p:nvPicPr>
          <p:cNvPr id="1032" name="Picture 8" descr="Image result for audio clipart">
            <a:extLst>
              <a:ext uri="{FF2B5EF4-FFF2-40B4-BE49-F238E27FC236}">
                <a16:creationId xmlns:a16="http://schemas.microsoft.com/office/drawing/2014/main" id="{B218AD45-7FA9-4C5F-909A-936759C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96" y="3508608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smartphone clipart">
            <a:extLst>
              <a:ext uri="{FF2B5EF4-FFF2-40B4-BE49-F238E27FC236}">
                <a16:creationId xmlns:a16="http://schemas.microsoft.com/office/drawing/2014/main" id="{2C5BB0FE-3E52-40F9-9280-FC074063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71" y="2808375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papers clipart">
            <a:extLst>
              <a:ext uri="{FF2B5EF4-FFF2-40B4-BE49-F238E27FC236}">
                <a16:creationId xmlns:a16="http://schemas.microsoft.com/office/drawing/2014/main" id="{110045AF-539C-4B4D-8D20-22488CE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47" y="1370382"/>
            <a:ext cx="681966" cy="67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mputer clipart">
            <a:extLst>
              <a:ext uri="{FF2B5EF4-FFF2-40B4-BE49-F238E27FC236}">
                <a16:creationId xmlns:a16="http://schemas.microsoft.com/office/drawing/2014/main" id="{21FF14F9-7BA6-4E4C-8A80-07686578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69" y="4117560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document clipart">
            <a:extLst>
              <a:ext uri="{FF2B5EF4-FFF2-40B4-BE49-F238E27FC236}">
                <a16:creationId xmlns:a16="http://schemas.microsoft.com/office/drawing/2014/main" id="{EE6FD1E7-353D-4429-AE23-6DCE66B7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12" y="5166139"/>
            <a:ext cx="524710" cy="5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lion clipart black and white">
            <a:extLst>
              <a:ext uri="{FF2B5EF4-FFF2-40B4-BE49-F238E27FC236}">
                <a16:creationId xmlns:a16="http://schemas.microsoft.com/office/drawing/2014/main" id="{82F96573-A1CD-420C-A5C6-6E503F22C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6" y="5745269"/>
            <a:ext cx="565050" cy="55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magnifying glass clip art">
            <a:extLst>
              <a:ext uri="{FF2B5EF4-FFF2-40B4-BE49-F238E27FC236}">
                <a16:creationId xmlns:a16="http://schemas.microsoft.com/office/drawing/2014/main" id="{44E57682-F7E2-421D-9DA4-AC7E393B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7" y="4730780"/>
            <a:ext cx="418222" cy="4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34510D-331E-442B-9FE3-311DBD5213FE}"/>
              </a:ext>
            </a:extLst>
          </p:cNvPr>
          <p:cNvSpPr txBox="1"/>
          <p:nvPr/>
        </p:nvSpPr>
        <p:spPr>
          <a:xfrm>
            <a:off x="293355" y="137038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</a:rPr>
              <a:t>SPOKEN</a:t>
            </a:r>
          </a:p>
        </p:txBody>
      </p:sp>
    </p:spTree>
    <p:extLst>
      <p:ext uri="{BB962C8B-B14F-4D97-AF65-F5344CB8AC3E}">
        <p14:creationId xmlns:p14="http://schemas.microsoft.com/office/powerpoint/2010/main" val="24639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74115 -0.220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9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73646 -0.175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877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73785 -0.132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92" y="-66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73559 -0.0824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71" y="-412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0.7375 -0.0615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30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73681 -0.04305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0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7375 -0.0212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106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73646 -0.00162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9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9" grpId="0" animBg="1"/>
      <p:bldP spid="4" grpId="0" animBg="1"/>
      <p:bldP spid="4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8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“The design of a representative corpus is not truly finalized until the corpus is completed, and analyses of the parameters of variation are required throughout the process of corpus development </a:t>
            </a:r>
            <a:r>
              <a:rPr lang="en-GB" sz="2000" b="1" i="1" dirty="0">
                <a:ea typeface="Arial" charset="0"/>
                <a:cs typeface="Arial" charset="0"/>
              </a:rPr>
              <a:t>in order to fine-tune the representativeness of the resulting collection of texts</a:t>
            </a:r>
            <a:r>
              <a:rPr lang="en-GB" sz="2000" i="1" dirty="0">
                <a:ea typeface="Arial" charset="0"/>
                <a:cs typeface="Arial" charset="0"/>
              </a:rPr>
              <a:t>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</a:t>
            </a:r>
            <a:r>
              <a:rPr lang="en-GB" sz="2000" dirty="0" err="1">
                <a:ea typeface="Arial" charset="0"/>
                <a:cs typeface="Arial" charset="0"/>
              </a:rPr>
              <a:t>Biber</a:t>
            </a:r>
            <a:r>
              <a:rPr lang="en-GB" sz="2000" dirty="0">
                <a:ea typeface="Arial" charset="0"/>
                <a:cs typeface="Arial" charset="0"/>
              </a:rPr>
              <a:t> 1993)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“A seminal article by </a:t>
            </a:r>
            <a:r>
              <a:rPr lang="en-GB" sz="2000" i="1" dirty="0" err="1">
                <a:ea typeface="Arial" charset="0"/>
                <a:cs typeface="Arial" charset="0"/>
              </a:rPr>
              <a:t>Biber</a:t>
            </a:r>
            <a:r>
              <a:rPr lang="en-GB" sz="2000" i="1" dirty="0">
                <a:ea typeface="Arial" charset="0"/>
                <a:cs typeface="Arial" charset="0"/>
              </a:rPr>
              <a:t> (1993) has frequently been cited, </a:t>
            </a:r>
            <a:r>
              <a:rPr lang="en-GB" sz="2000" b="1" i="1" dirty="0">
                <a:ea typeface="Arial" charset="0"/>
                <a:cs typeface="Arial" charset="0"/>
              </a:rPr>
              <a:t>but no attempt (to my knowledge) has been made to implement </a:t>
            </a:r>
            <a:r>
              <a:rPr lang="en-GB" sz="2000" b="1" i="1" dirty="0" err="1">
                <a:ea typeface="Arial" charset="0"/>
                <a:cs typeface="Arial" charset="0"/>
              </a:rPr>
              <a:t>Biber’s</a:t>
            </a:r>
            <a:r>
              <a:rPr lang="en-GB" sz="2000" b="1" i="1" dirty="0">
                <a:ea typeface="Arial" charset="0"/>
                <a:cs typeface="Arial" charset="0"/>
              </a:rPr>
              <a:t> plan for building a representative corpus. </a:t>
            </a:r>
            <a:r>
              <a:rPr lang="en-GB" sz="2000" i="1" dirty="0">
                <a:ea typeface="Arial" charset="0"/>
                <a:cs typeface="Arial" charset="0"/>
              </a:rPr>
              <a:t>[…] Without representativeness, whatever is found to be true of a corpus, is simply true of that corpus – and cannot be extended to anything else.”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2006)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D420344-664D-407A-B4F9-8D30B1F4B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2</a:t>
            </a:r>
            <a:r>
              <a:rPr lang="en-GB" sz="2000" baseline="30000" dirty="0">
                <a:ea typeface="Arial" charset="0"/>
                <a:cs typeface="Arial" charset="0"/>
              </a:rPr>
              <a:t>nd</a:t>
            </a:r>
            <a:r>
              <a:rPr lang="en-GB" sz="2000" dirty="0">
                <a:ea typeface="Arial" charset="0"/>
                <a:cs typeface="Arial" charset="0"/>
              </a:rPr>
              <a:t> version of the BNC – promise and expectation of comparability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 terms of spoken data, needs had changed – just informal conversation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Goals: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priority = England; aim for rest of UK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spread of age, gender, region, socio-economic status etc.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but: no pre-determined category sizes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broadly comparable to the Spoken BNC1994DS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Describe representativeness upon completion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</a:t>
            </a:r>
            <a:r>
              <a:rPr lang="en-GB" sz="2000" b="1" u="sng" dirty="0">
                <a:ea typeface="Arial" charset="0"/>
                <a:cs typeface="Arial" charset="0"/>
              </a:rPr>
              <a:t>had</a:t>
            </a:r>
            <a:r>
              <a:rPr lang="en-GB" sz="2000" dirty="0">
                <a:ea typeface="Arial" charset="0"/>
                <a:cs typeface="Arial" charset="0"/>
              </a:rPr>
              <a:t> to facilitate comment on some wider population, otherwise what is the point?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1079AAA-4405-4CEB-89F9-9C14263D3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5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graphicFrame>
        <p:nvGraphicFramePr>
          <p:cNvPr id="10" name="Table 1">
            <a:extLst>
              <a:ext uri="{FF2B5EF4-FFF2-40B4-BE49-F238E27FC236}">
                <a16:creationId xmlns:a16="http://schemas.microsoft.com/office/drawing/2014/main" id="{51A2B5D7-AA51-4A42-A70A-8A478FE07BED}"/>
              </a:ext>
            </a:extLst>
          </p:cNvPr>
          <p:cNvGraphicFramePr/>
          <p:nvPr>
            <p:extLst/>
          </p:nvPr>
        </p:nvGraphicFramePr>
        <p:xfrm>
          <a:off x="456828" y="1412331"/>
          <a:ext cx="8228880" cy="4392935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121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(40%);</a:t>
                      </a:r>
                      <a:endParaRPr sz="1600" dirty="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Context-governed (60%)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(100%)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“Carefully sampled individuals” (Leech 1993:6)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Open call for participation;</a:t>
                      </a:r>
                      <a:endParaRPr sz="160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Some targeting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9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Tape recorders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Smartphone MP3 recordings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All interactions in a given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Conversations; some task-based interactions.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Continuously over a 2-7 day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strike="noStrike">
                          <a:latin typeface="+mn-lt"/>
                        </a:rPr>
                        <a:t>As determined by participant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Over 1000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700 unique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~10m words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11+m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C7E20F2-018B-4E8E-94B1-3003D136C1E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312AA07-C18D-4B5E-9644-A083E937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D8508742-C0D8-44E2-9220-B25A1E075E6D}"/>
              </a:ext>
            </a:extLst>
          </p:cNvPr>
          <p:cNvGraphicFramePr/>
          <p:nvPr>
            <p:extLst/>
          </p:nvPr>
        </p:nvGraphicFramePr>
        <p:xfrm>
          <a:off x="689262" y="1580234"/>
          <a:ext cx="7492212" cy="4365608"/>
        </p:xfrm>
        <a:graphic>
          <a:graphicData uri="http://schemas.openxmlformats.org/drawingml/2006/table">
            <a:tbl>
              <a:tblPr/>
              <a:tblGrid>
                <a:gridCol w="116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8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BNC1994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BNC2014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50">
                <a:tc>
                  <a:txBody>
                    <a:bodyPr/>
                    <a:lstStyle/>
                    <a:p>
                      <a:r>
                        <a:rPr lang="en-GB" sz="1400" strike="noStrike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Speaker</a:t>
                      </a:r>
                      <a:endParaRPr sz="140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Socio-economic category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Birthplace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Linguistic origin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Where do you currently live?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How long have you lived there?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Nationality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Do you speak other languages?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13"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Recording</a:t>
                      </a:r>
                      <a:endParaRPr sz="14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File name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length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Speaker relationship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Topics covered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AEACA8-7CF9-4EA8-A82B-D9F6E3565689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FFE7EF9-9DA5-40D3-8B6E-93AB5AC50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13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How can we recruit &amp; motivate participants?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Money!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recordings?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metadata?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Condition of payment; careful data management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021619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Data collection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mockuphone.com/static/images/devices/apple-iphone6plus-spacegrey-portrait.png">
            <a:extLst>
              <a:ext uri="{FF2B5EF4-FFF2-40B4-BE49-F238E27FC236}">
                <a16:creationId xmlns:a16="http://schemas.microsoft.com/office/drawing/2014/main" id="{A6EE9915-D94B-4A6B-A21A-ED4BA8CD5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0" t="4971" r="26944" b="4769"/>
          <a:stretch/>
        </p:blipFill>
        <p:spPr bwMode="auto">
          <a:xfrm>
            <a:off x="5724128" y="1412777"/>
            <a:ext cx="268828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9E7EB49-C5CA-47F2-A329-89F8C7A20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4"/>
          <a:stretch/>
        </p:blipFill>
        <p:spPr bwMode="auto">
          <a:xfrm>
            <a:off x="6006033" y="2149996"/>
            <a:ext cx="2167576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57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Accent/dialect -&gt; region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essentialtravelguide.com/wp-content/uploads/2011/02/UK-Regional-Map.jpg">
            <a:extLst>
              <a:ext uri="{FF2B5EF4-FFF2-40B4-BE49-F238E27FC236}">
                <a16:creationId xmlns:a16="http://schemas.microsoft.com/office/drawing/2014/main" id="{9106217B-93D9-4E05-BB66-99ACC835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94" y="2231855"/>
            <a:ext cx="3459857" cy="34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77C0B905-E4CB-4430-A702-9975829EA8E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39771" y="1768070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Comparable with the Spoken BNC1994 too!</a:t>
            </a:r>
          </a:p>
        </p:txBody>
      </p:sp>
    </p:spTree>
    <p:extLst>
      <p:ext uri="{BB962C8B-B14F-4D97-AF65-F5344CB8AC3E}">
        <p14:creationId xmlns:p14="http://schemas.microsoft.com/office/powerpoint/2010/main" val="37716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&amp; signed consent forms received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Metadata recorded from consent forms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assigned to transcriber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Transcript produced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#1: Audio checking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#2: Proofreading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Proofread word doc sent to Lancaster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Why not use exactly the same transcription scheme as the original?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r>
              <a:rPr lang="en-GB" sz="1800" dirty="0"/>
              <a:t>EXAMPLE</a:t>
            </a:r>
          </a:p>
          <a:p>
            <a:r>
              <a:rPr lang="en-GB" sz="1800" dirty="0"/>
              <a:t>using full stops and commas to “approximate to use in written text”, but also indicating pauses with ellipses</a:t>
            </a:r>
          </a:p>
          <a:p>
            <a:endParaRPr lang="en-GB" sz="1800" dirty="0"/>
          </a:p>
          <a:p>
            <a:r>
              <a:rPr lang="en-GB" sz="1800" dirty="0"/>
              <a:t>&lt;2&gt; I think it’s always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deceptive on days like this because its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overcast and [</a:t>
            </a:r>
            <a:r>
              <a:rPr lang="en-GB" sz="1800" dirty="0" err="1"/>
              <a:t>er</a:t>
            </a:r>
            <a:r>
              <a:rPr lang="en-GB" sz="1800" dirty="0"/>
              <a:t>]</a:t>
            </a:r>
          </a:p>
          <a:p>
            <a:r>
              <a:rPr lang="en-GB" sz="1800" dirty="0"/>
              <a:t>[…]</a:t>
            </a:r>
          </a:p>
          <a:p>
            <a:r>
              <a:rPr lang="en-GB" sz="1800" dirty="0"/>
              <a:t>&lt;2&gt; But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but </a:t>
            </a:r>
            <a:r>
              <a:rPr lang="en-GB" sz="1800" dirty="0" err="1"/>
              <a:t>er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he’s</a:t>
            </a:r>
            <a:r>
              <a:rPr lang="en-GB" sz="1800" dirty="0">
                <a:solidFill>
                  <a:srgbClr val="00B050"/>
                </a:solidFill>
              </a:rPr>
              <a:t>…</a:t>
            </a:r>
            <a:r>
              <a:rPr lang="en-GB" sz="1800" dirty="0"/>
              <a:t>just broken away from his girlfriend and [&lt;unclear&gt;]</a:t>
            </a:r>
          </a:p>
          <a:p>
            <a:r>
              <a:rPr lang="en-GB" sz="1800" dirty="0"/>
              <a:t>&lt;1&gt; [Oh has] he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oh</a:t>
            </a:r>
            <a:r>
              <a:rPr lang="en-GB" sz="1800" dirty="0">
                <a:solidFill>
                  <a:srgbClr val="00B0F0"/>
                </a:solidFill>
              </a:rPr>
              <a:t>. </a:t>
            </a:r>
            <a:r>
              <a:rPr lang="en-GB" sz="1800" dirty="0"/>
              <a:t>Well he seemed happy enough when he called.</a:t>
            </a:r>
          </a:p>
          <a:p>
            <a:pPr algn="r"/>
            <a:r>
              <a:rPr lang="en-GB" sz="1800" dirty="0"/>
              <a:t>Crowdy (1994: 28)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EB1F4F-6012-41B3-9F4D-D696D3ED49B3}"/>
              </a:ext>
            </a:extLst>
          </p:cNvPr>
          <p:cNvSpPr/>
          <p:nvPr/>
        </p:nvSpPr>
        <p:spPr>
          <a:xfrm>
            <a:off x="228600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26898-1AD5-4BD7-8346-77DCFE789874}"/>
              </a:ext>
            </a:extLst>
          </p:cNvPr>
          <p:cNvSpPr/>
          <p:nvPr/>
        </p:nvSpPr>
        <p:spPr>
          <a:xfrm>
            <a:off x="589915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D834C3-DA4B-4F67-B7ED-A6ABD4BB393E}"/>
              </a:ext>
            </a:extLst>
          </p:cNvPr>
          <p:cNvSpPr/>
          <p:nvPr/>
        </p:nvSpPr>
        <p:spPr>
          <a:xfrm>
            <a:off x="1021326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85D731-7329-4D5D-9C7F-54126667CC00}"/>
              </a:ext>
            </a:extLst>
          </p:cNvPr>
          <p:cNvSpPr/>
          <p:nvPr/>
        </p:nvSpPr>
        <p:spPr>
          <a:xfrm>
            <a:off x="1676400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A94593-3F49-4902-B7C2-AD2270B98E4B}"/>
              </a:ext>
            </a:extLst>
          </p:cNvPr>
          <p:cNvSpPr/>
          <p:nvPr/>
        </p:nvSpPr>
        <p:spPr>
          <a:xfrm>
            <a:off x="2286000" y="4362450"/>
            <a:ext cx="558800" cy="50165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A47A9C-B056-42DE-8CFC-3AAAB4E23081}"/>
              </a:ext>
            </a:extLst>
          </p:cNvPr>
          <p:cNvSpPr/>
          <p:nvPr/>
        </p:nvSpPr>
        <p:spPr>
          <a:xfrm>
            <a:off x="1727200" y="48831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145C0D-1B4B-49FC-B014-3598A00828DD}"/>
              </a:ext>
            </a:extLst>
          </p:cNvPr>
          <p:cNvSpPr/>
          <p:nvPr/>
        </p:nvSpPr>
        <p:spPr>
          <a:xfrm>
            <a:off x="2235200" y="4864100"/>
            <a:ext cx="558800" cy="50165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Filled pauses</a:t>
            </a:r>
            <a:endParaRPr lang="en-GB" sz="1800" dirty="0"/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DE1AEB-AAEC-48DD-A14A-B6C702DB6C9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1013" y="2124356"/>
          <a:ext cx="7907337" cy="4032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40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What it sounds like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How to write it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found in “father” or a similar vowel;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realisation, frustration or pain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found in “road” or a similar vowel;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mild surprise or upset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in “bed” or the vowel in “made” or something similar, without an “R” or “M” sound at the end; usually = uncertainty, or ‘please say again?’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A long or short “er” or “uh” vowel, as in “bird”; there may or may not be an “R” sound at the end; usually = uncertainty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As for “er” but ends as a nasal sound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a nasally “M” or “N” sound from start to end;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agreement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Like an “er” but with a clear “H” sound at the start;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surprise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huh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Two shortened “uh” or “</a:t>
                      </a:r>
                      <a:r>
                        <a:rPr lang="en-GB" sz="1400" b="0" dirty="0" err="1">
                          <a:effectLst/>
                        </a:rPr>
                        <a:t>er</a:t>
                      </a:r>
                      <a:r>
                        <a:rPr lang="en-GB" sz="1400" b="0" dirty="0">
                          <a:effectLst/>
                        </a:rPr>
                        <a:t>”-type vowels with an “H” sound between them, usually = disagreement; OR, a sound like the word  “</a:t>
                      </a:r>
                      <a:r>
                        <a:rPr lang="en-GB" sz="1400" b="0" dirty="0" err="1">
                          <a:effectLst/>
                        </a:rPr>
                        <a:t>ahah</a:t>
                      </a:r>
                      <a:r>
                        <a:rPr lang="en-GB" sz="1400" b="0" dirty="0">
                          <a:effectLst/>
                        </a:rPr>
                        <a:t>!”; usually = success or realisation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uhu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6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215503" cy="604367"/>
          </a:xfrm>
          <a:prstGeom prst="roundRect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Processing</a:t>
            </a:r>
          </a:p>
        </p:txBody>
      </p:sp>
      <p:pic>
        <p:nvPicPr>
          <p:cNvPr id="10" name="Picture 20" descr="Image result for computer clipart">
            <a:extLst>
              <a:ext uri="{FF2B5EF4-FFF2-40B4-BE49-F238E27FC236}">
                <a16:creationId xmlns:a16="http://schemas.microsoft.com/office/drawing/2014/main" id="{93B3E1F2-D508-49C4-AF77-340CF8E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1" y="502945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C81383-0D40-478B-BDDB-8EBAA236B2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" t="18575" r="46706" b="43569"/>
          <a:stretch/>
        </p:blipFill>
        <p:spPr>
          <a:xfrm>
            <a:off x="338865" y="1812664"/>
            <a:ext cx="8317145" cy="35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4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242F9-5901-455F-8844-AFA6B3C7412E}"/>
              </a:ext>
            </a:extLst>
          </p:cNvPr>
          <p:cNvSpPr txBox="1"/>
          <p:nvPr/>
        </p:nvSpPr>
        <p:spPr>
          <a:xfrm>
            <a:off x="524711" y="2013228"/>
            <a:ext cx="399455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Conversational, L1 British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2012-2016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672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1,251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11,422,617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Freely available to the public:</a:t>
            </a:r>
          </a:p>
          <a:p>
            <a:pPr marL="1371600" lvl="2" indent="-457200">
              <a:buAutoNum type="arabicParenBoth"/>
            </a:pPr>
            <a:r>
              <a:rPr lang="en-GB" sz="2000" dirty="0">
                <a:cs typeface="Arial" panose="020B0604020202020204" pitchFamily="34" charset="0"/>
              </a:rPr>
              <a:t>on Lancaster’s </a:t>
            </a:r>
            <a:r>
              <a:rPr lang="en-GB" sz="2000" dirty="0" err="1">
                <a:cs typeface="Arial" panose="020B0604020202020204" pitchFamily="34" charset="0"/>
              </a:rPr>
              <a:t>CQPweb</a:t>
            </a:r>
            <a:endParaRPr lang="en-GB" sz="2000" dirty="0">
              <a:cs typeface="Arial" panose="020B0604020202020204" pitchFamily="34" charset="0"/>
            </a:endParaRPr>
          </a:p>
          <a:p>
            <a:pPr marL="1371600" lvl="2" indent="-457200">
              <a:buAutoNum type="arabicParenBoth"/>
            </a:pPr>
            <a:r>
              <a:rPr lang="en-GB" sz="2000" dirty="0" err="1">
                <a:cs typeface="Arial" panose="020B0604020202020204" pitchFamily="34" charset="0"/>
              </a:rPr>
              <a:t>BNClab</a:t>
            </a:r>
            <a:r>
              <a:rPr lang="en-GB" sz="2000" dirty="0">
                <a:cs typeface="Arial" panose="020B0604020202020204" pitchFamily="34" charset="0"/>
              </a:rPr>
              <a:t> </a:t>
            </a:r>
          </a:p>
          <a:p>
            <a:pPr marL="1371600" lvl="2" indent="-457200">
              <a:buAutoNum type="arabicParenBoth"/>
            </a:pPr>
            <a:r>
              <a:rPr lang="en-GB" sz="2000" dirty="0">
                <a:cs typeface="Arial" panose="020B0604020202020204" pitchFamily="34" charset="0"/>
              </a:rPr>
              <a:t>file download</a:t>
            </a:r>
          </a:p>
          <a:p>
            <a:endParaRPr lang="en-GB" dirty="0"/>
          </a:p>
        </p:txBody>
      </p:sp>
      <p:pic>
        <p:nvPicPr>
          <p:cNvPr id="10" name="Picture 9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C3A87593-32ED-43E7-A724-42D2996C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850469"/>
            <a:ext cx="2749597" cy="31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4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10A73-F200-4C0A-A17A-A83ADB12A9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71" b="7235"/>
          <a:stretch/>
        </p:blipFill>
        <p:spPr>
          <a:xfrm>
            <a:off x="0" y="1617010"/>
            <a:ext cx="9144000" cy="401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1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6E62B4A-9A01-4645-BFAE-5F7BD8A8EA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378523"/>
              </p:ext>
            </p:extLst>
          </p:nvPr>
        </p:nvGraphicFramePr>
        <p:xfrm>
          <a:off x="107504" y="1333872"/>
          <a:ext cx="4248472" cy="221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773C6FD-46D5-45D7-A14C-593CC2A3C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8358371"/>
              </p:ext>
            </p:extLst>
          </p:nvPr>
        </p:nvGraphicFramePr>
        <p:xfrm>
          <a:off x="107504" y="3628920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852C6DE-05CB-4110-AFCD-F7B0498196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56284"/>
              </p:ext>
            </p:extLst>
          </p:nvPr>
        </p:nvGraphicFramePr>
        <p:xfrm>
          <a:off x="4355976" y="3700928"/>
          <a:ext cx="45454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312A582-4415-485D-9A28-C2E258CA2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274920"/>
              </p:ext>
            </p:extLst>
          </p:nvPr>
        </p:nvGraphicFramePr>
        <p:xfrm>
          <a:off x="4427984" y="1333872"/>
          <a:ext cx="4392488" cy="25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0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E089C59-B106-4BE2-B9BA-46A12A01D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08794"/>
              </p:ext>
            </p:extLst>
          </p:nvPr>
        </p:nvGraphicFramePr>
        <p:xfrm>
          <a:off x="107504" y="1196752"/>
          <a:ext cx="309634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9240F3F-D1B1-4395-9310-366D65E72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604132"/>
              </p:ext>
            </p:extLst>
          </p:nvPr>
        </p:nvGraphicFramePr>
        <p:xfrm>
          <a:off x="3131840" y="1268760"/>
          <a:ext cx="5436096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4B77A1CB-FC6B-4C9F-8D63-8A9E0CF7533B}"/>
              </a:ext>
            </a:extLst>
          </p:cNvPr>
          <p:cNvSpPr/>
          <p:nvPr/>
        </p:nvSpPr>
        <p:spPr>
          <a:xfrm>
            <a:off x="1187624" y="2204864"/>
            <a:ext cx="1868438" cy="1081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0" descr="Image result for magnifying glass clip art">
            <a:extLst>
              <a:ext uri="{FF2B5EF4-FFF2-40B4-BE49-F238E27FC236}">
                <a16:creationId xmlns:a16="http://schemas.microsoft.com/office/drawing/2014/main" id="{0CD22061-15AE-4C66-84DE-2EBF0014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9FCAC58-F97D-4A65-A7DC-F8805D9D0A96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07695"/>
            <a:ext cx="8303915" cy="487064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large corpus of informal spoken British English, as spoken mostly in England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Within England, it represents a spread of demographics including gender, age, socio-economic status and region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Comparable in terms of register to the Spoken BNC1994DS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resource for the study of: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lexical/grammatical variation &amp; change in England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English is spoken in England (2012-2016)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functional variation according to situational context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writing &amp; online comm.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other spoken registers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(critical) discourse analysis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much more…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So…what the Spoken BNC2014 </a:t>
            </a:r>
            <a:r>
              <a:rPr lang="en-US" sz="3200" b="1" dirty="0">
                <a:ea typeface="Arial" charset="0"/>
                <a:cs typeface="Arial" charset="0"/>
              </a:rPr>
              <a:t>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07695"/>
            <a:ext cx="4977183" cy="487064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useful reference corpus, e.g.</a:t>
            </a:r>
          </a:p>
          <a:p>
            <a:endParaRPr lang="en-US" sz="1800" dirty="0"/>
          </a:p>
          <a:p>
            <a:r>
              <a:rPr lang="en-US" sz="1800" dirty="0"/>
              <a:t>University of Leeds: </a:t>
            </a:r>
            <a:r>
              <a:rPr lang="en-US" sz="1800" i="1" dirty="0"/>
              <a:t>The </a:t>
            </a:r>
            <a:r>
              <a:rPr lang="en-GB" sz="1800" i="1" dirty="0"/>
              <a:t>linguistic challenges of the transition from primary to secondary school</a:t>
            </a:r>
            <a:endParaRPr lang="en-GB" sz="1800" dirty="0"/>
          </a:p>
          <a:p>
            <a:r>
              <a:rPr lang="en-GB" sz="1800" dirty="0"/>
              <a:t>Research team led by Prof Alice Deignan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Analysing corpora of classroom language in primary &amp; secondary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How does the language that students encounter change when they move up to secondary school?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How does this language compare to the </a:t>
            </a:r>
            <a:r>
              <a:rPr lang="en-GB" sz="1800" b="1" u="sng" dirty="0">
                <a:solidFill>
                  <a:srgbClr val="FF0000"/>
                </a:solidFill>
              </a:rPr>
              <a:t>everyday language they use at home</a:t>
            </a:r>
            <a:r>
              <a:rPr lang="en-GB" sz="1800" dirty="0"/>
              <a:t>? </a:t>
            </a:r>
          </a:p>
          <a:p>
            <a:endParaRPr lang="en-GB" sz="1800" dirty="0"/>
          </a:p>
          <a:p>
            <a:r>
              <a:rPr lang="en-US" sz="1800" dirty="0">
                <a:hlinkClick r:id="rId2"/>
              </a:rPr>
              <a:t>https://linguistictransition.leeds.ac.uk/</a:t>
            </a:r>
            <a:r>
              <a:rPr lang="en-US" sz="1800" dirty="0"/>
              <a:t> </a:t>
            </a:r>
            <a:endParaRPr lang="en-GB" sz="18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So…what the Spoken BNC2014 </a:t>
            </a:r>
            <a:r>
              <a:rPr lang="en-US" sz="3200" b="1" dirty="0">
                <a:ea typeface="Arial" charset="0"/>
                <a:cs typeface="Arial" charset="0"/>
              </a:rPr>
              <a:t>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Google Shape;341;p49">
            <a:extLst>
              <a:ext uri="{FF2B5EF4-FFF2-40B4-BE49-F238E27FC236}">
                <a16:creationId xmlns:a16="http://schemas.microsoft.com/office/drawing/2014/main" id="{0C81867D-1DD2-44B9-90B7-E0B0F358AB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170" t="8497" r="27895" b="917"/>
          <a:stretch/>
        </p:blipFill>
        <p:spPr>
          <a:xfrm>
            <a:off x="5483633" y="1876926"/>
            <a:ext cx="3349671" cy="36929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7659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Perfect!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of a range of spoken registers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Comparable in terms of register with the whole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built in exactly the same way as the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designed with phonetics in mind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that represents the whole of the UK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7367920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What the Spoken BNC2014 </a:t>
            </a:r>
            <a:r>
              <a:rPr lang="en-US" sz="3200" b="1" dirty="0">
                <a:ea typeface="Arial" charset="0"/>
                <a:cs typeface="Arial" charset="0"/>
              </a:rPr>
              <a:t>isn’t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485880"/>
            <a:ext cx="4772646" cy="60436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Engaging with the media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572000" y="1535709"/>
            <a:ext cx="4460596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Finding and recruiting participants for the Spoken BNC2014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media as an advertising tool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Working with university press office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Researchers and journalists…a love/hate relationship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truth of the matter is that the principles we hold dear (thoroughness, accuracy, taking your time to get it 100% right) are not conducive to getting headlines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Often, my work was watered down, censored and simplified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675BE2-E6BD-4A80-B996-E5346A17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4899" r="7549" b="4737"/>
          <a:stretch/>
        </p:blipFill>
        <p:spPr bwMode="auto">
          <a:xfrm>
            <a:off x="1562152" y="1430266"/>
            <a:ext cx="6242504" cy="4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38298 0.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2203554-C6BA-4E66-BD77-A06F824BC9B8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5107525" cy="1260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Some people think I am: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announcing the death of the English language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actively promoting the changes I am reporting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may contain: text">
            <a:extLst>
              <a:ext uri="{FF2B5EF4-FFF2-40B4-BE49-F238E27FC236}">
                <a16:creationId xmlns:a16="http://schemas.microsoft.com/office/drawing/2014/main" id="{B80EF650-42F4-4E12-9667-3B8E461BF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3" y="1402869"/>
            <a:ext cx="6642554" cy="475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29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09665-A45E-4C91-BE47-1D2176F4D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4" t="31594" r="31843" b="24977"/>
          <a:stretch/>
        </p:blipFill>
        <p:spPr>
          <a:xfrm>
            <a:off x="1896644" y="1860884"/>
            <a:ext cx="5350711" cy="3437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F5C4B-5D3B-4129-876C-082A79A02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" t="6812" r="1974" b="5128"/>
          <a:stretch/>
        </p:blipFill>
        <p:spPr>
          <a:xfrm>
            <a:off x="310696" y="1553411"/>
            <a:ext cx="8553904" cy="43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6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669823" y="2461378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Recent change in spoken English &amp; implications for ELT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E9473A8-C8CB-400A-96EA-86674D63C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0696" y="5095783"/>
            <a:ext cx="8592672" cy="949011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With thanks to Niall Curry and Olivia Goodman, Cambridge University Press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(Curry, Love &amp; Goodman in prep)</a:t>
            </a: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2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Nowadays it is commonplace for materials for language learning to be corpus informed (</a:t>
            </a:r>
            <a:r>
              <a:rPr lang="en-GB" sz="1800" dirty="0" err="1">
                <a:ea typeface="Arial" charset="0"/>
                <a:cs typeface="Arial" charset="0"/>
              </a:rPr>
              <a:t>Hunston</a:t>
            </a:r>
            <a:r>
              <a:rPr lang="en-GB" sz="1800" dirty="0">
                <a:ea typeface="Arial" charset="0"/>
                <a:cs typeface="Arial" charset="0"/>
              </a:rPr>
              <a:t>, 2002)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CUP currently use their own purpose-built corpora (The Cambridge English Corpus) to inform the development of their ELT materials, including English course books, exam preparation materials and grammar references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The Spoken BNC2014 allows the investigation of recent change in spoken English – comparing to the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There remains a 'fuzziness' surrounding the processes involved in developing corpus based materials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Case study: adverbs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owing to recent research on their value for ELT learners (Pérez-Paredes &amp; Mark, Forthcoming)</a:t>
            </a: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Indirect corpus applications in ELT</a:t>
            </a:r>
          </a:p>
        </p:txBody>
      </p:sp>
    </p:spTree>
    <p:extLst>
      <p:ext uri="{BB962C8B-B14F-4D97-AF65-F5344CB8AC3E}">
        <p14:creationId xmlns:p14="http://schemas.microsoft.com/office/powerpoint/2010/main" val="230758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Recent change in adverb use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B707602-937D-4D8B-B345-A483EF7DFF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690840"/>
              </p:ext>
            </p:extLst>
          </p:nvPr>
        </p:nvGraphicFramePr>
        <p:xfrm>
          <a:off x="1610727" y="1675397"/>
          <a:ext cx="5922545" cy="350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821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Three of the most frequent types in both corpora: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</a:t>
            </a:r>
            <a:r>
              <a:rPr lang="en-GB" sz="2000" i="1" dirty="0">
                <a:ea typeface="Arial" charset="0"/>
                <a:cs typeface="Arial" charset="0"/>
              </a:rPr>
              <a:t>like, well </a:t>
            </a:r>
            <a:r>
              <a:rPr lang="en-GB" sz="2000" dirty="0">
                <a:ea typeface="Arial" charset="0"/>
                <a:cs typeface="Arial" charset="0"/>
              </a:rPr>
              <a:t>and </a:t>
            </a:r>
            <a:r>
              <a:rPr lang="en-GB" sz="2000" i="1" dirty="0">
                <a:ea typeface="Arial" charset="0"/>
                <a:cs typeface="Arial" charset="0"/>
              </a:rPr>
              <a:t>just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Analysed syntax, function and frequency (Carter &amp; McCarthy 2006)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Random samples of c. 400 instances of each, in both corpora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Recent change in adverb use</a:t>
            </a:r>
          </a:p>
        </p:txBody>
      </p:sp>
    </p:spTree>
    <p:extLst>
      <p:ext uri="{BB962C8B-B14F-4D97-AF65-F5344CB8AC3E}">
        <p14:creationId xmlns:p14="http://schemas.microsoft.com/office/powerpoint/2010/main" val="37138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like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5F40094-90F1-479C-A7F9-BDC611EADF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23813"/>
              </p:ext>
            </p:extLst>
          </p:nvPr>
        </p:nvGraphicFramePr>
        <p:xfrm>
          <a:off x="1137355" y="1488722"/>
          <a:ext cx="6869289" cy="3880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753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like</a:t>
            </a:r>
            <a:r>
              <a:rPr lang="en-US" sz="3200" dirty="0">
                <a:ea typeface="Arial" charset="0"/>
                <a:cs typeface="Arial" charset="0"/>
              </a:rPr>
              <a:t> – reported speech/thought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60C710B-4AAC-43FE-B5A3-7D01E28146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433506"/>
              </p:ext>
            </p:extLst>
          </p:nvPr>
        </p:nvGraphicFramePr>
        <p:xfrm>
          <a:off x="1182511" y="1471789"/>
          <a:ext cx="6778978" cy="3914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55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like</a:t>
            </a:r>
            <a:r>
              <a:rPr lang="en-US" sz="3200" dirty="0">
                <a:ea typeface="Arial" charset="0"/>
                <a:cs typeface="Arial" charset="0"/>
              </a:rPr>
              <a:t> – reported speech/thought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8F2C512-86A6-4B5B-AFBF-2C328D471B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r>
              <a:rPr lang="en-GB" sz="2000" dirty="0"/>
              <a:t>I saw so many shooting stars I was </a:t>
            </a:r>
            <a:r>
              <a:rPr lang="en-GB" sz="2000" dirty="0">
                <a:solidFill>
                  <a:srgbClr val="FF0000"/>
                </a:solidFill>
              </a:rPr>
              <a:t>like</a:t>
            </a:r>
            <a:r>
              <a:rPr lang="en-GB" sz="2000" dirty="0"/>
              <a:t> ah did you? (2014, SLSS)</a:t>
            </a:r>
          </a:p>
          <a:p>
            <a:endParaRPr lang="en-GB" sz="2000" dirty="0"/>
          </a:p>
          <a:p>
            <a:r>
              <a:rPr lang="en-GB" sz="2000" dirty="0"/>
              <a:t>And we were </a:t>
            </a:r>
            <a:r>
              <a:rPr lang="en-GB" sz="2000" dirty="0">
                <a:solidFill>
                  <a:srgbClr val="FF0000"/>
                </a:solidFill>
              </a:rPr>
              <a:t>like</a:t>
            </a:r>
            <a:r>
              <a:rPr lang="en-GB" sz="2000" dirty="0"/>
              <a:t> can we just can we just have a few more minutes? (2014, SD6X)</a:t>
            </a:r>
          </a:p>
          <a:p>
            <a:endParaRPr lang="en-GB" sz="2000" dirty="0"/>
          </a:p>
          <a:p>
            <a:r>
              <a:rPr lang="en-GB" sz="2000" dirty="0"/>
              <a:t>Then they said oh you know erm leave a message I’m </a:t>
            </a:r>
            <a:r>
              <a:rPr lang="en-GB" sz="2000" dirty="0">
                <a:solidFill>
                  <a:srgbClr val="FF0000"/>
                </a:solidFill>
              </a:rPr>
              <a:t>like</a:t>
            </a:r>
            <a:r>
              <a:rPr lang="en-GB" sz="2000" dirty="0"/>
              <a:t> I’m not leaving a message I’m hanging up (2014, SUVL)</a:t>
            </a:r>
          </a:p>
          <a:p>
            <a:endParaRPr lang="en-GB" sz="2000" dirty="0"/>
          </a:p>
          <a:p>
            <a:r>
              <a:rPr lang="en-GB" sz="2000" dirty="0"/>
              <a:t>I was </a:t>
            </a:r>
            <a:r>
              <a:rPr lang="en-GB" sz="2000" dirty="0">
                <a:solidFill>
                  <a:srgbClr val="FF0000"/>
                </a:solidFill>
              </a:rPr>
              <a:t>like</a:t>
            </a:r>
            <a:r>
              <a:rPr lang="en-GB" sz="2000" dirty="0"/>
              <a:t> I know how you feel (2014, S7KD)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17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well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FF8259B-FA0C-4CFD-890A-ED374F65D3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830815"/>
              </p:ext>
            </p:extLst>
          </p:nvPr>
        </p:nvGraphicFramePr>
        <p:xfrm>
          <a:off x="1182528" y="1439292"/>
          <a:ext cx="6778944" cy="3979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60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well</a:t>
            </a:r>
            <a:r>
              <a:rPr lang="en-US" sz="3200" dirty="0">
                <a:ea typeface="Arial" charset="0"/>
                <a:cs typeface="Arial" charset="0"/>
              </a:rPr>
              <a:t> – linking function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1067422-02C4-4D58-93C3-DA2CA59A00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424131"/>
              </p:ext>
            </p:extLst>
          </p:nvPr>
        </p:nvGraphicFramePr>
        <p:xfrm>
          <a:off x="940339" y="1540830"/>
          <a:ext cx="7263321" cy="377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308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well</a:t>
            </a:r>
            <a:r>
              <a:rPr lang="en-US" sz="3200" dirty="0">
                <a:ea typeface="Arial" charset="0"/>
                <a:cs typeface="Arial" charset="0"/>
              </a:rPr>
              <a:t> – linking function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8F2C512-86A6-4B5B-AFBF-2C328D471B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r>
              <a:rPr lang="en-GB" sz="2400" dirty="0"/>
              <a:t>I’m free you’re up for it </a:t>
            </a:r>
            <a:r>
              <a:rPr lang="en-GB" sz="2400" dirty="0">
                <a:solidFill>
                  <a:srgbClr val="FF0000"/>
                </a:solidFill>
              </a:rPr>
              <a:t>as well</a:t>
            </a:r>
            <a:r>
              <a:rPr lang="en-GB" sz="2400" dirty="0"/>
              <a:t>? (2014, SJNB)</a:t>
            </a:r>
          </a:p>
          <a:p>
            <a:endParaRPr lang="en-GB" sz="2400" dirty="0"/>
          </a:p>
          <a:p>
            <a:r>
              <a:rPr lang="en-GB" sz="2400" dirty="0"/>
              <a:t>Yeah I’m going home </a:t>
            </a:r>
            <a:r>
              <a:rPr lang="en-GB" sz="2400" dirty="0">
                <a:solidFill>
                  <a:srgbClr val="FF0000"/>
                </a:solidFill>
              </a:rPr>
              <a:t>as well </a:t>
            </a:r>
            <a:r>
              <a:rPr lang="en-GB" sz="2400" dirty="0"/>
              <a:t>(2014, SESD)</a:t>
            </a:r>
          </a:p>
          <a:p>
            <a:endParaRPr lang="en-GB" sz="2400" dirty="0"/>
          </a:p>
          <a:p>
            <a:r>
              <a:rPr lang="en-GB" sz="2400" dirty="0"/>
              <a:t>I think so cos it varies it </a:t>
            </a:r>
            <a:r>
              <a:rPr lang="en-GB" sz="2400" dirty="0">
                <a:solidFill>
                  <a:srgbClr val="FF0000"/>
                </a:solidFill>
              </a:rPr>
              <a:t>as well </a:t>
            </a:r>
            <a:r>
              <a:rPr lang="en-GB" sz="2400" dirty="0"/>
              <a:t>yeah (2014, SP2Y)</a:t>
            </a:r>
          </a:p>
          <a:p>
            <a:endParaRPr lang="en-GB" sz="2400" dirty="0"/>
          </a:p>
          <a:p>
            <a:r>
              <a:rPr lang="en-GB" sz="2400" dirty="0"/>
              <a:t>My mum watches it </a:t>
            </a:r>
            <a:r>
              <a:rPr lang="en-GB" sz="2400" dirty="0">
                <a:solidFill>
                  <a:srgbClr val="FF0000"/>
                </a:solidFill>
              </a:rPr>
              <a:t>as well </a:t>
            </a:r>
            <a:r>
              <a:rPr lang="en-GB" sz="2400" dirty="0"/>
              <a:t>(2014, SUVL)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3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just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A9FF6B3-E0ED-4F99-B666-EAC26A5C5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772557"/>
              </p:ext>
            </p:extLst>
          </p:nvPr>
        </p:nvGraphicFramePr>
        <p:xfrm>
          <a:off x="947269" y="1379718"/>
          <a:ext cx="7249461" cy="4098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799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just</a:t>
            </a:r>
            <a:r>
              <a:rPr lang="en-US" sz="3200" dirty="0">
                <a:ea typeface="Arial" charset="0"/>
                <a:cs typeface="Arial" charset="0"/>
              </a:rPr>
              <a:t> – VP &amp; clause modification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431C5CC-3618-4188-A514-28C0600AD7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186194"/>
              </p:ext>
            </p:extLst>
          </p:nvPr>
        </p:nvGraphicFramePr>
        <p:xfrm>
          <a:off x="942830" y="1386026"/>
          <a:ext cx="7258339" cy="4085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32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just</a:t>
            </a:r>
            <a:r>
              <a:rPr lang="en-US" sz="3200" dirty="0">
                <a:ea typeface="Arial" charset="0"/>
                <a:cs typeface="Arial" charset="0"/>
              </a:rPr>
              <a:t> – VP &amp; clause modification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DBF7403-741A-4563-9E69-5416FDF761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r>
              <a:rPr lang="en-GB" sz="2400" dirty="0"/>
              <a:t>then you </a:t>
            </a:r>
            <a:r>
              <a:rPr lang="en-GB" sz="2400" dirty="0">
                <a:solidFill>
                  <a:srgbClr val="FF0000"/>
                </a:solidFill>
              </a:rPr>
              <a:t>just</a:t>
            </a:r>
            <a:r>
              <a:rPr lang="en-GB" sz="2400" dirty="0"/>
              <a:t> have to scan your receipt (2014, SYRT)</a:t>
            </a:r>
          </a:p>
          <a:p>
            <a:endParaRPr lang="en-GB" sz="2400" dirty="0"/>
          </a:p>
          <a:p>
            <a:r>
              <a:rPr lang="en-GB" sz="2400" dirty="0"/>
              <a:t>no </a:t>
            </a:r>
            <a:r>
              <a:rPr lang="en-GB" sz="2400" dirty="0">
                <a:solidFill>
                  <a:srgbClr val="FF0000"/>
                </a:solidFill>
              </a:rPr>
              <a:t>just</a:t>
            </a:r>
            <a:r>
              <a:rPr lang="en-GB" sz="2400" dirty="0"/>
              <a:t> walk forward a little bit (2014, SP6E)</a:t>
            </a:r>
          </a:p>
          <a:p>
            <a:endParaRPr lang="en-GB" sz="2400" dirty="0"/>
          </a:p>
          <a:p>
            <a:r>
              <a:rPr lang="en-GB" sz="2400" dirty="0"/>
              <a:t>no </a:t>
            </a:r>
            <a:r>
              <a:rPr lang="en-GB" sz="2400" dirty="0">
                <a:solidFill>
                  <a:srgbClr val="FF0000"/>
                </a:solidFill>
              </a:rPr>
              <a:t>just</a:t>
            </a:r>
            <a:r>
              <a:rPr lang="en-GB" sz="2400" dirty="0"/>
              <a:t> in my head we have a really similar reaction (2014, SNAS, disc. marker)</a:t>
            </a:r>
          </a:p>
          <a:p>
            <a:endParaRPr lang="en-GB" sz="2400" dirty="0"/>
          </a:p>
          <a:p>
            <a:r>
              <a:rPr lang="en-GB" sz="2400" dirty="0"/>
              <a:t>oh </a:t>
            </a:r>
            <a:r>
              <a:rPr lang="en-GB" sz="2400" dirty="0">
                <a:solidFill>
                  <a:srgbClr val="FF0000"/>
                </a:solidFill>
              </a:rPr>
              <a:t>just</a:t>
            </a:r>
            <a:r>
              <a:rPr lang="en-GB" sz="2400" dirty="0"/>
              <a:t> like </a:t>
            </a:r>
            <a:r>
              <a:rPr lang="en-GB" sz="2400" dirty="0" err="1"/>
              <a:t>er</a:t>
            </a:r>
            <a:r>
              <a:rPr lang="en-GB" sz="2400" dirty="0"/>
              <a:t> I mean like that would be the worst nightmare (2014, 2954, disc. marker)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7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Based on the analysis, we have </a:t>
            </a:r>
            <a:r>
              <a:rPr lang="en-GB" sz="2000" b="1" dirty="0"/>
              <a:t>evidence of notable language change </a:t>
            </a:r>
            <a:r>
              <a:rPr lang="en-GB" sz="2000" dirty="0"/>
              <a:t>at the level of adverb use in casual spoken English. This change occurs not only in </a:t>
            </a:r>
            <a:r>
              <a:rPr lang="en-GB" sz="2000" b="1" dirty="0"/>
              <a:t>frequency</a:t>
            </a:r>
            <a:r>
              <a:rPr lang="en-GB" sz="2000" dirty="0"/>
              <a:t>, but also in </a:t>
            </a:r>
            <a:r>
              <a:rPr lang="en-GB" sz="2000" b="1" dirty="0"/>
              <a:t>syntax </a:t>
            </a:r>
            <a:r>
              <a:rPr lang="en-GB" sz="2000" dirty="0"/>
              <a:t>and </a:t>
            </a:r>
            <a:r>
              <a:rPr lang="en-GB" sz="2000" b="1" dirty="0"/>
              <a:t>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This evidence has surprised materials writers, </a:t>
            </a:r>
            <a:r>
              <a:rPr lang="en-GB" sz="2000" b="1" dirty="0"/>
              <a:t>challenged preconceptions </a:t>
            </a:r>
            <a:r>
              <a:rPr lang="en-GB" sz="2000" dirty="0"/>
              <a:t>and has changed the representation of language in materials in a number of 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According to experts in materials writing and teacher training, overall, corpora are effective and useful in </a:t>
            </a:r>
            <a:r>
              <a:rPr lang="en-GB" sz="2000" b="1" dirty="0"/>
              <a:t>dispelling myths</a:t>
            </a:r>
            <a:r>
              <a:rPr lang="en-GB" sz="2000" dirty="0"/>
              <a:t>, </a:t>
            </a:r>
            <a:r>
              <a:rPr lang="en-GB" sz="2000" b="1" dirty="0"/>
              <a:t>guiding choices </a:t>
            </a:r>
            <a:r>
              <a:rPr lang="en-GB" sz="2000" dirty="0"/>
              <a:t>and </a:t>
            </a:r>
            <a:r>
              <a:rPr lang="en-GB" sz="2000" b="1" dirty="0"/>
              <a:t>empowering teachers </a:t>
            </a:r>
            <a:r>
              <a:rPr lang="en-GB" sz="2000" dirty="0"/>
              <a:t>and </a:t>
            </a:r>
            <a:r>
              <a:rPr lang="en-GB" sz="2000" b="1" dirty="0"/>
              <a:t>learners </a:t>
            </a:r>
            <a:r>
              <a:rPr lang="en-GB" sz="2000" dirty="0"/>
              <a:t>with </a:t>
            </a:r>
            <a:r>
              <a:rPr lang="en-GB" sz="2000" b="1" dirty="0"/>
              <a:t>real language </a:t>
            </a:r>
            <a:r>
              <a:rPr lang="en-GB" sz="2000" dirty="0"/>
              <a:t>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however, they stress the importance of taking a </a:t>
            </a:r>
            <a:r>
              <a:rPr lang="en-GB" sz="2000" b="1" dirty="0"/>
              <a:t>critical approach to using the data</a:t>
            </a:r>
            <a:endParaRPr lang="en-GB" sz="18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1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100" dirty="0">
              <a:latin typeface="Arial" charset="0"/>
              <a:ea typeface="Arial" charset="0"/>
              <a:cs typeface="Arial" charset="0"/>
            </a:endParaRPr>
          </a:p>
          <a:p>
            <a:endParaRPr lang="en-US" sz="7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249902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Response from materials writers</a:t>
            </a:r>
          </a:p>
        </p:txBody>
      </p:sp>
    </p:spTree>
    <p:extLst>
      <p:ext uri="{BB962C8B-B14F-4D97-AF65-F5344CB8AC3E}">
        <p14:creationId xmlns:p14="http://schemas.microsoft.com/office/powerpoint/2010/main" val="252011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BNC2014: a contribution to corpus linguistics and beyond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It is important to be honest, critical and realistic about representativeness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have aimed to maximize efficiency of corpus construction in view of practical constraints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There is no one ‘right’ way to do this – e.g. data collection, metadata, transcription, processing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Decisions made = justified &amp; transparent, including weaknesses e.g. imbalance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corpus can be used to look at recent change in spoken English, and this is already starting to inform ELT materials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272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73CD4F-2A7D-4FFB-A18B-3CF08B0CA8EE}"/>
              </a:ext>
            </a:extLst>
          </p:cNvPr>
          <p:cNvSpPr txBox="1"/>
          <p:nvPr/>
        </p:nvSpPr>
        <p:spPr>
          <a:xfrm>
            <a:off x="2766153" y="2690336"/>
            <a:ext cx="36116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hlinkClick r:id="rId2"/>
              </a:rPr>
              <a:t>http://corpora.lancs.ac.uk/bnc2014/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>
                <a:hlinkClick r:id="rId3"/>
              </a:rPr>
              <a:t>@</a:t>
            </a:r>
            <a:r>
              <a:rPr lang="en-GB" dirty="0" err="1">
                <a:hlinkClick r:id="rId3"/>
              </a:rPr>
              <a:t>lovermob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>
                <a:hlinkClick r:id="rId4"/>
              </a:rPr>
              <a:t>r.love@leeds.ac.uk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636295"/>
            <a:ext cx="7559675" cy="4642041"/>
          </a:xfrm>
        </p:spPr>
        <p:txBody>
          <a:bodyPr/>
          <a:lstStyle/>
          <a:p>
            <a:pPr lvl="0"/>
            <a:r>
              <a:rPr lang="en-GB" sz="1200" dirty="0" err="1"/>
              <a:t>Biber</a:t>
            </a:r>
            <a:r>
              <a:rPr lang="en-GB" sz="1200" dirty="0"/>
              <a:t>, D. (1993). Representativeness in corpus design. </a:t>
            </a:r>
            <a:r>
              <a:rPr lang="en-GB" sz="1200" i="1" dirty="0"/>
              <a:t>Literary and Linguistic Computing, 8</a:t>
            </a:r>
            <a:r>
              <a:rPr lang="en-GB" sz="1200" dirty="0"/>
              <a:t>(4), 243-257.</a:t>
            </a:r>
          </a:p>
          <a:p>
            <a:pPr lvl="0"/>
            <a:r>
              <a:rPr lang="en-GB" sz="1200" dirty="0"/>
              <a:t>Carter, R. and McCarthy, M.J., 2006. Cambridge grammar of English: A comprehensive guide to spoken and written grammar and usage. Cambridge University Press.</a:t>
            </a:r>
          </a:p>
          <a:p>
            <a:pPr lvl="0"/>
            <a:r>
              <a:rPr lang="en-GB" sz="1200" dirty="0"/>
              <a:t>Crowdy, S. (1995). The BNC spoken corpus. In G. Leech, G. Myers, &amp; J. Thomas (Eds.), </a:t>
            </a:r>
            <a:r>
              <a:rPr lang="en-GB" sz="1200" i="1" dirty="0"/>
              <a:t>Spoken English on Computer: Transcription, Mark-Up and Annotation</a:t>
            </a:r>
            <a:r>
              <a:rPr lang="en-GB" sz="1200" dirty="0"/>
              <a:t> (pp. 224-234). Harlow: Longman.</a:t>
            </a:r>
          </a:p>
          <a:p>
            <a:pPr lvl="0"/>
            <a:r>
              <a:rPr lang="en-GB" sz="1200" dirty="0"/>
              <a:t>Curry, N., Love, R., &amp; Goodman, O. Keeping up with language change: Using the Spoken BNC2014 in ELT materials development.</a:t>
            </a:r>
          </a:p>
          <a:p>
            <a:pPr lvl="0"/>
            <a:r>
              <a:rPr lang="en-GB" sz="1200" dirty="0"/>
              <a:t>Garside, R., &amp; Smith, N. (1997). A hybrid grammatical tagger: CLAWS4. In R. Garside, G. Leech &amp; A. McEnery (Eds.), </a:t>
            </a:r>
            <a:r>
              <a:rPr lang="en-GB" sz="1200" i="1" dirty="0"/>
              <a:t>Corpus Annotation: Linguistic Information from Computer Text Corpora</a:t>
            </a:r>
            <a:r>
              <a:rPr lang="en-GB" sz="1200" dirty="0"/>
              <a:t> (pp. 102-121). London: Longman.</a:t>
            </a:r>
          </a:p>
          <a:p>
            <a:pPr lvl="0"/>
            <a:r>
              <a:rPr lang="en-GB" sz="1200" dirty="0"/>
              <a:t>Hardie, A. (2012). </a:t>
            </a:r>
            <a:r>
              <a:rPr lang="en-GB" sz="1200" dirty="0" err="1"/>
              <a:t>CQPweb</a:t>
            </a:r>
            <a:r>
              <a:rPr lang="en-GB" sz="1200" dirty="0"/>
              <a:t> – Combining power, flexibility and usability in a corpus analysis tool. </a:t>
            </a:r>
            <a:r>
              <a:rPr lang="en-GB" sz="1200" i="1" dirty="0"/>
              <a:t>International Journal of Corpus Linguistics,</a:t>
            </a:r>
            <a:r>
              <a:rPr lang="en-GB" sz="1200" dirty="0"/>
              <a:t> </a:t>
            </a:r>
            <a:r>
              <a:rPr lang="en-GB" sz="1200" i="1" dirty="0"/>
              <a:t>17</a:t>
            </a:r>
            <a:r>
              <a:rPr lang="en-GB" sz="1200" dirty="0"/>
              <a:t>(3), 380-409.</a:t>
            </a:r>
          </a:p>
          <a:p>
            <a:pPr lvl="0"/>
            <a:r>
              <a:rPr lang="en-GB" sz="1200" dirty="0"/>
              <a:t>Hardie, A. (2014). Modest XML for corpora: not a standard, but a suggestion. </a:t>
            </a:r>
            <a:r>
              <a:rPr lang="en-GB" sz="1200" i="1" dirty="0"/>
              <a:t>ICAME Journal, 38</a:t>
            </a:r>
            <a:r>
              <a:rPr lang="en-GB" sz="1200" dirty="0"/>
              <a:t>, 73-103.</a:t>
            </a:r>
          </a:p>
          <a:p>
            <a:pPr lvl="0"/>
            <a:r>
              <a:rPr lang="en-GB" sz="1200" dirty="0"/>
              <a:t>Leech, G. (2007). New resources, or just better old ones? The Holy Grail of representativeness. In: </a:t>
            </a:r>
            <a:r>
              <a:rPr lang="en-GB" sz="1200" i="1" dirty="0"/>
              <a:t>Corpus Linguistics and the Web</a:t>
            </a:r>
            <a:r>
              <a:rPr lang="en-GB" sz="1200" dirty="0"/>
              <a:t>. </a:t>
            </a:r>
            <a:r>
              <a:rPr lang="en-GB" sz="1200" dirty="0" err="1"/>
              <a:t>Rodopi</a:t>
            </a:r>
            <a:r>
              <a:rPr lang="en-GB" sz="1200" dirty="0"/>
              <a:t>, Amsterdam, pp. 133-149.</a:t>
            </a:r>
          </a:p>
          <a:p>
            <a:pPr lvl="0"/>
            <a:r>
              <a:rPr lang="en-GB" sz="1200" dirty="0"/>
              <a:t>Love, R., Dembry, C., Hardie, A., Brezina, V., &amp; McEnery, T. (2017). The Spoken BNC2014: Designing and building a spoken corpus of everyday conversations. </a:t>
            </a:r>
            <a:r>
              <a:rPr lang="en-GB" sz="1200" i="1" dirty="0"/>
              <a:t>International Journal of Corpus Linguistics, 22</a:t>
            </a:r>
            <a:r>
              <a:rPr lang="en-GB" sz="1200" dirty="0"/>
              <a:t>(3), 319-344. </a:t>
            </a:r>
          </a:p>
          <a:p>
            <a:pPr lvl="0"/>
            <a:r>
              <a:rPr lang="en-GB" sz="1200" dirty="0"/>
              <a:t>Pérez-Paredes, P. and Mark, G. (forthcoming) Adverbs in spoken language: a corpus-based analysis of learner and native-speaker language and its pedagogical implications. Studies in Corpus Linguistics series. Amsterdam: John Benjamins.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200" dirty="0">
              <a:ea typeface="Arial" charset="0"/>
              <a:cs typeface="Arial" charset="0"/>
            </a:endParaRPr>
          </a:p>
          <a:p>
            <a:endParaRPr lang="en-US" sz="12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507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3422</TotalTime>
  <Words>2609</Words>
  <Application>Microsoft Office PowerPoint</Application>
  <PresentationFormat>On-screen Show (4:3)</PresentationFormat>
  <Paragraphs>557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FontAwesome</vt:lpstr>
      <vt:lpstr>Helvetica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422</cp:revision>
  <cp:lastPrinted>2018-05-31T15:20:03Z</cp:lastPrinted>
  <dcterms:created xsi:type="dcterms:W3CDTF">2016-04-21T11:06:06Z</dcterms:created>
  <dcterms:modified xsi:type="dcterms:W3CDTF">2019-03-22T14:24:50Z</dcterms:modified>
</cp:coreProperties>
</file>