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82" r:id="rId2"/>
    <p:sldId id="283" r:id="rId3"/>
    <p:sldId id="396" r:id="rId4"/>
    <p:sldId id="406" r:id="rId5"/>
    <p:sldId id="407" r:id="rId6"/>
    <p:sldId id="408" r:id="rId7"/>
    <p:sldId id="405" r:id="rId8"/>
    <p:sldId id="402" r:id="rId9"/>
    <p:sldId id="416" r:id="rId10"/>
    <p:sldId id="400" r:id="rId11"/>
    <p:sldId id="409" r:id="rId12"/>
    <p:sldId id="404" r:id="rId13"/>
    <p:sldId id="401" r:id="rId14"/>
    <p:sldId id="377" r:id="rId15"/>
    <p:sldId id="317" r:id="rId16"/>
    <p:sldId id="294" r:id="rId17"/>
    <p:sldId id="417" r:id="rId18"/>
    <p:sldId id="399" r:id="rId19"/>
    <p:sldId id="383" r:id="rId20"/>
    <p:sldId id="384" r:id="rId21"/>
    <p:sldId id="387" r:id="rId22"/>
    <p:sldId id="415" r:id="rId23"/>
    <p:sldId id="414" r:id="rId24"/>
    <p:sldId id="382" r:id="rId25"/>
    <p:sldId id="418" r:id="rId26"/>
    <p:sldId id="391" r:id="rId27"/>
    <p:sldId id="334" r:id="rId28"/>
    <p:sldId id="380" r:id="rId2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DD"/>
    <a:srgbClr val="FFDCB9"/>
    <a:srgbClr val="FFCC99"/>
    <a:srgbClr val="FFDDDD"/>
    <a:srgbClr val="FFCCB3"/>
    <a:srgbClr val="FFDB75"/>
    <a:srgbClr val="93E3FF"/>
    <a:srgbClr val="E8A7FF"/>
    <a:srgbClr val="B3FFB3"/>
    <a:srgbClr val="FF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7449" autoAdjust="0"/>
  </p:normalViewPr>
  <p:slideViewPr>
    <p:cSldViewPr snapToGrid="0" snapToObjects="1">
      <p:cViewPr varScale="1">
        <p:scale>
          <a:sx n="75" d="100"/>
          <a:sy n="75" d="100"/>
        </p:scale>
        <p:origin x="770" y="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20190801%20Spoken%20BNC2014%20monograph\book\love_manuscript\figures\Chapter8_figure%208.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20190801%20Spoken%20BNC2014%20monograph\book\love_manuscript\figures\Chapter8_figure%208.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20190801%20Spoken%20BNC2014%20monograph\book\love_manuscript\figures\Chapter8_figure%208.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overal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ropbox\University\04%20Leeds\work\99999999%20CUP%20paper\ADVERBS_ANALYSIS.xlsm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'E:\Users\edurlo\Dropbox\University\04 Leeds\Work\20190801 Spoken BNC2014 monograph\book\old\03_stuff\[03 population work.xlsx]without unknown'!$AN$25</c:f>
              <c:strCache>
                <c:ptCount val="1"/>
                <c:pt idx="0">
                  <c:v>Spoken BNC2014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'[1]without unknown'!$AM$26:$AM$27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'[1]without unknown'!$AN$26:$AN$27</c:f>
              <c:numCache>
                <c:formatCode>General</c:formatCode>
                <c:ptCount val="2"/>
                <c:pt idx="0">
                  <c:v>38.078012881611301</c:v>
                </c:pt>
                <c:pt idx="1">
                  <c:v>61.921890806621562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D-4E03-AD14-0B8E2729F518}"/>
            </c:ext>
          </c:extLst>
        </c:ser>
        <c:ser>
          <c:idx val="1"/>
          <c:order val="1"/>
          <c:tx>
            <c:strRef>
              <c:f>'E:\Users\edurlo\Dropbox\University\04 Leeds\Work\20190801 Spoken BNC2014 monograph\book\old\03_stuff\[03 population work.xlsx]without unknown'!$AO$25</c:f>
              <c:strCache>
                <c:ptCount val="1"/>
                <c:pt idx="0">
                  <c:v>UK population 2014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'[1]without unknown'!$AM$26:$AM$27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'[1]without unknown'!$AO$26:$AO$27</c:f>
              <c:numCache>
                <c:formatCode>General</c:formatCode>
                <c:ptCount val="2"/>
                <c:pt idx="0">
                  <c:v>49.218846754018777</c:v>
                </c:pt>
                <c:pt idx="1">
                  <c:v>50.781153245981223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BD-4E03-AD14-0B8E2729F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704319"/>
        <c:axId val="237108367"/>
      </c:barChart>
      <c:catAx>
        <c:axId val="248704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37108367"/>
        <c:crosses val="autoZero"/>
        <c:auto val="1"/>
        <c:lblAlgn val="ctr"/>
        <c:lblOffset val="100"/>
        <c:noMultiLvlLbl val="0"/>
      </c:catAx>
      <c:valAx>
        <c:axId val="237108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4870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'E:\Users\edurlo\Dropbox\University\04 Leeds\Work\20190801 Spoken BNC2014 monograph\book\old\03_stuff\[03 population work.xlsx]without unknown'!$AN$30</c:f>
              <c:strCache>
                <c:ptCount val="1"/>
                <c:pt idx="0">
                  <c:v>Spoken BNC2014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'[1]without unknown'!$AM$31:$AM$40</c:f>
              <c:strCache>
                <c:ptCount val="10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90-99</c:v>
                </c:pt>
              </c:strCache>
            </c:strRef>
          </c:cat>
          <c:val>
            <c:numRef>
              <c:f>'[1]without unknown'!$AN$31:$AN$40</c:f>
              <c:numCache>
                <c:formatCode>General</c:formatCode>
                <c:ptCount val="10"/>
                <c:pt idx="0">
                  <c:v>1.2725137281680716</c:v>
                </c:pt>
                <c:pt idx="1">
                  <c:v>6.1469505376693103</c:v>
                </c:pt>
                <c:pt idx="2">
                  <c:v>36.977075824788194</c:v>
                </c:pt>
                <c:pt idx="3">
                  <c:v>14.651323317960937</c:v>
                </c:pt>
                <c:pt idx="4">
                  <c:v>14.381478752452672</c:v>
                </c:pt>
                <c:pt idx="5">
                  <c:v>10.292249584966463</c:v>
                </c:pt>
                <c:pt idx="6">
                  <c:v>9.3945405559782387</c:v>
                </c:pt>
                <c:pt idx="7">
                  <c:v>5.0779624468518048</c:v>
                </c:pt>
                <c:pt idx="8">
                  <c:v>1.0568603442798226</c:v>
                </c:pt>
                <c:pt idx="9">
                  <c:v>0.74894788491218356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19-4DB6-85EE-EA552576C5D1}"/>
            </c:ext>
          </c:extLst>
        </c:ser>
        <c:ser>
          <c:idx val="1"/>
          <c:order val="1"/>
          <c:tx>
            <c:strRef>
              <c:f>'E:\Users\edurlo\Dropbox\University\04 Leeds\Work\20190801 Spoken BNC2014 monograph\book\old\03_stuff\[03 population work.xlsx]without unknown'!$AO$30</c:f>
              <c:strCache>
                <c:ptCount val="1"/>
                <c:pt idx="0">
                  <c:v>UK population 2014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'[1]without unknown'!$AM$31:$AM$40</c:f>
              <c:strCache>
                <c:ptCount val="10"/>
                <c:pt idx="0">
                  <c:v>0-10</c:v>
                </c:pt>
                <c:pt idx="1">
                  <c:v>11-18</c:v>
                </c:pt>
                <c:pt idx="2">
                  <c:v>19-29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90-99</c:v>
                </c:pt>
              </c:strCache>
            </c:strRef>
          </c:cat>
          <c:val>
            <c:numRef>
              <c:f>'[1]without unknown'!$AO$31:$AO$40</c:f>
              <c:numCache>
                <c:formatCode>General</c:formatCode>
                <c:ptCount val="10"/>
                <c:pt idx="0">
                  <c:v>13.315531109900181</c:v>
                </c:pt>
                <c:pt idx="1">
                  <c:v>9.2359079706734697</c:v>
                </c:pt>
                <c:pt idx="2">
                  <c:v>14.700715824932503</c:v>
                </c:pt>
                <c:pt idx="3">
                  <c:v>12.927265746910063</c:v>
                </c:pt>
                <c:pt idx="4">
                  <c:v>14.030261560944195</c:v>
                </c:pt>
                <c:pt idx="5">
                  <c:v>12.850481757610286</c:v>
                </c:pt>
                <c:pt idx="6">
                  <c:v>10.95007802244074</c:v>
                </c:pt>
                <c:pt idx="7">
                  <c:v>7.3901493572437023</c:v>
                </c:pt>
                <c:pt idx="8">
                  <c:v>3.9017412627250883</c:v>
                </c:pt>
                <c:pt idx="9">
                  <c:v>0.8526738166596487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19-4DB6-85EE-EA552576C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851743"/>
        <c:axId val="400000799"/>
      </c:barChart>
      <c:catAx>
        <c:axId val="21785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0000799"/>
        <c:crosses val="autoZero"/>
        <c:auto val="1"/>
        <c:lblAlgn val="ctr"/>
        <c:lblOffset val="100"/>
        <c:noMultiLvlLbl val="0"/>
      </c:catAx>
      <c:valAx>
        <c:axId val="400000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7851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'E:\Users\edurlo\Dropbox\University\04 Leeds\Work\20190801 Spoken BNC2014 monograph\book\old\03_stuff\[03 population work.xlsx]without unknown'!$AN$43</c:f>
              <c:strCache>
                <c:ptCount val="1"/>
                <c:pt idx="0">
                  <c:v>Spoken BNC2014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'[1]without unknown'!$AM$44:$AM$47</c:f>
              <c:strCache>
                <c:ptCount val="4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Northern Ireland</c:v>
                </c:pt>
              </c:strCache>
            </c:strRef>
          </c:cat>
          <c:val>
            <c:numRef>
              <c:f>'[1]without unknown'!$AN$44:$AN$47</c:f>
              <c:numCache>
                <c:formatCode>General</c:formatCode>
                <c:ptCount val="4"/>
                <c:pt idx="0">
                  <c:v>97.605220929898735</c:v>
                </c:pt>
                <c:pt idx="1">
                  <c:v>0.33698755260562918</c:v>
                </c:pt>
                <c:pt idx="2">
                  <c:v>2.0489140471511771</c:v>
                </c:pt>
                <c:pt idx="3">
                  <c:v>8.7654839066326311E-3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E-402B-8388-488C27B76EC1}"/>
            </c:ext>
          </c:extLst>
        </c:ser>
        <c:ser>
          <c:idx val="1"/>
          <c:order val="1"/>
          <c:tx>
            <c:strRef>
              <c:f>'E:\Users\edurlo\Dropbox\University\04 Leeds\Work\20190801 Spoken BNC2014 monograph\book\old\03_stuff\[03 population work.xlsx]without unknown'!$AO$43</c:f>
              <c:strCache>
                <c:ptCount val="1"/>
                <c:pt idx="0">
                  <c:v>UK population 2014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'[1]without unknown'!$AM$44:$AM$47</c:f>
              <c:strCache>
                <c:ptCount val="4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Northern Ireland</c:v>
                </c:pt>
              </c:strCache>
            </c:strRef>
          </c:cat>
          <c:val>
            <c:numRef>
              <c:f>'[1]without unknown'!$AO$44:$AO$47</c:f>
              <c:numCache>
                <c:formatCode>General</c:formatCode>
                <c:ptCount val="4"/>
                <c:pt idx="0">
                  <c:v>84.085589379040442</c:v>
                </c:pt>
                <c:pt idx="1">
                  <c:v>8.2784286528125239</c:v>
                </c:pt>
                <c:pt idx="2">
                  <c:v>4.7866148168330316</c:v>
                </c:pt>
                <c:pt idx="3">
                  <c:v>2.849212344883957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E-402B-8388-488C27B76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86751"/>
        <c:axId val="400005375"/>
      </c:barChart>
      <c:catAx>
        <c:axId val="395186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0005375"/>
        <c:crosses val="autoZero"/>
        <c:auto val="1"/>
        <c:lblAlgn val="ctr"/>
        <c:lblOffset val="100"/>
        <c:noMultiLvlLbl val="0"/>
      </c:catAx>
      <c:valAx>
        <c:axId val="400005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5186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Sheet1!$K$13</c:f>
              <c:strCache>
                <c:ptCount val="1"/>
                <c:pt idx="0">
                  <c:v>rel. freq.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Sheet1!$L$12:$M$12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Sheet1!$L$13:$M$13</c:f>
              <c:numCache>
                <c:formatCode>#,##0.00</c:formatCode>
                <c:ptCount val="2"/>
                <c:pt idx="0">
                  <c:v>77250.38</c:v>
                </c:pt>
                <c:pt idx="1">
                  <c:v>100575.55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A0-4FD8-995A-1920FB419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24509024"/>
        <c:axId val="975807104"/>
      </c:barChart>
      <c:lineChart>
        <c:grouping val="standard"/>
        <c:varyColors val="0"/>
        <c:ser>
          <c:idx val="1"/>
          <c:order val="1"/>
          <c:tx>
            <c:strRef>
              <c:f>Sheet1!$K$14</c:f>
              <c:strCache>
                <c:ptCount val="1"/>
                <c:pt idx="0">
                  <c:v>types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Sheet1!$L$12:$M$12</c:f>
              <c:strCache>
                <c:ptCount val="2"/>
                <c:pt idx="0">
                  <c:v>BNC1994</c:v>
                </c:pt>
                <c:pt idx="1">
                  <c:v>BNC2014</c:v>
                </c:pt>
              </c:strCache>
            </c:strRef>
          </c:cat>
          <c:val>
            <c:numRef>
              <c:f>Sheet1!$L$14:$M$14</c:f>
              <c:numCache>
                <c:formatCode>#,##0</c:formatCode>
                <c:ptCount val="2"/>
                <c:pt idx="0">
                  <c:v>1043</c:v>
                </c:pt>
                <c:pt idx="1">
                  <c:v>1696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A0-4FD8-995A-1920FB419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622768"/>
        <c:axId val="975813344"/>
      </c:lineChart>
      <c:catAx>
        <c:axId val="10245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5807104"/>
        <c:crosses val="autoZero"/>
        <c:auto val="1"/>
        <c:lblAlgn val="ctr"/>
        <c:lblOffset val="100"/>
        <c:noMultiLvlLbl val="0"/>
      </c:catAx>
      <c:valAx>
        <c:axId val="9758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509024"/>
        <c:crosses val="autoZero"/>
        <c:crossBetween val="between"/>
        <c:majorUnit val="20000"/>
        <c:minorUnit val="4000"/>
      </c:valAx>
      <c:valAx>
        <c:axId val="97581334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9622768"/>
        <c:crosses val="max"/>
        <c:crossBetween val="between"/>
      </c:valAx>
      <c:catAx>
        <c:axId val="929622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58133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LITERALLY_figures!$O$41</c:f>
              <c:strCache>
                <c:ptCount val="1"/>
                <c:pt idx="0">
                  <c:v>1994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LITERALLY_figures!$N$42:$N$43</c:f>
              <c:strCache>
                <c:ptCount val="2"/>
                <c:pt idx="0">
                  <c:v>literal</c:v>
                </c:pt>
                <c:pt idx="1">
                  <c:v>non-literal</c:v>
                </c:pt>
              </c:strCache>
            </c:strRef>
          </c:cat>
          <c:val>
            <c:numRef>
              <c:f>LITERALLY_figures!$O$42:$O$43</c:f>
              <c:numCache>
                <c:formatCode>0.00</c:formatCode>
                <c:ptCount val="2"/>
                <c:pt idx="0">
                  <c:v>81.578947368421055</c:v>
                </c:pt>
                <c:pt idx="1">
                  <c:v>17.105263157894736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A-479A-8EC0-4284BD62EC61}"/>
            </c:ext>
          </c:extLst>
        </c:ser>
        <c:ser>
          <c:idx val="1"/>
          <c:order val="1"/>
          <c:tx>
            <c:strRef>
              <c:f>LITERALLY_figures!$P$41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LITERALLY_figures!$N$42:$N$43</c:f>
              <c:strCache>
                <c:ptCount val="2"/>
                <c:pt idx="0">
                  <c:v>literal</c:v>
                </c:pt>
                <c:pt idx="1">
                  <c:v>non-literal</c:v>
                </c:pt>
              </c:strCache>
            </c:strRef>
          </c:cat>
          <c:val>
            <c:numRef>
              <c:f>LITERALLY_figures!$P$42:$P$43</c:f>
              <c:numCache>
                <c:formatCode>0.00</c:formatCode>
                <c:ptCount val="2"/>
                <c:pt idx="0">
                  <c:v>58.769230769230774</c:v>
                </c:pt>
                <c:pt idx="1">
                  <c:v>36.923076923076927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CA-479A-8EC0-4284BD62E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243896"/>
        <c:axId val="224237232"/>
      </c:barChart>
      <c:catAx>
        <c:axId val="22424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37232"/>
        <c:crosses val="autoZero"/>
        <c:auto val="1"/>
        <c:lblAlgn val="ctr"/>
        <c:lblOffset val="100"/>
        <c:noMultiLvlLbl val="0"/>
      </c:catAx>
      <c:valAx>
        <c:axId val="22423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4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3F40F-A16E-4969-947F-F28364EE821E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10F09-E20D-477B-8DAA-F8093E4ECE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47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8F8E2-9B2B-45B1-9806-867F6AA3D3F8}" type="datetimeFigureOut">
              <a:rPr lang="en-GB" smtClean="0"/>
              <a:t>20/09/2019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29B0A-1973-47BD-871E-DD8246482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29B0A-1973-47BD-871E-DD82464827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39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339725" y="2441575"/>
            <a:ext cx="7526338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Grey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  <a:p>
            <a:endParaRPr lang="en-GB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8D3A-3265-48C5-87A0-95D77F0545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0EA94-5252-42F1-9BE7-D5D162F9A8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18BC-F1AD-4117-9523-1859D5451F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9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39725" y="1762125"/>
            <a:ext cx="755967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>
                <a:latin typeface="+mn-lt"/>
              </a:defRPr>
            </a:lvl1pPr>
            <a:lvl2pPr marL="0" indent="0">
              <a:buNone/>
              <a:defRPr sz="1800" baseline="0"/>
            </a:lvl2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0" lvl="1"/>
            <a:r>
              <a:rPr lang="en-GB" altLang="en-US" dirty="0"/>
              <a:t>For maximum impact, avoid overcrowding slides - limit your points to a maximum of 6 per page</a:t>
            </a:r>
          </a:p>
          <a:p>
            <a:pPr lvl="0"/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A0EEA-9E9C-4091-9CD1-376789CF3AB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7CCE-AF18-471A-883C-9F4462CC93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28950" y="6445250"/>
            <a:ext cx="30861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DD203-5E7B-4280-9CF7-5ED18F852D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457950" y="6445250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48DCE1-DBF7-49B4-9D39-839E1A1678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1F5373-D461-4593-8F58-4C60BDF2CA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2517644" y="6464171"/>
            <a:ext cx="965463" cy="317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C10183-6BCA-4EAA-B479-6CD02D350F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23" y="6484924"/>
            <a:ext cx="1238754" cy="2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>
                <a:latin typeface="+mn-lt"/>
              </a:defRPr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8FF10-E6CA-4445-8B8A-997FC58898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C1F8-E41A-41A9-82F4-CDD7037E9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44778-9DA9-4089-83E5-75568932F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600575" y="1762125"/>
            <a:ext cx="4132263" cy="22653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600575" y="4214813"/>
            <a:ext cx="4132263" cy="2266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3F6FE-EC8E-44F4-9419-AE12939988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0E66D-D5EB-4FE9-B127-B21384B3B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C52D9-1A69-4330-9DF1-05FFAD57F3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0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03225" y="1762125"/>
            <a:ext cx="8329613" cy="47021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739-1F0F-4565-A9A0-F0E3A27AD3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9E9C1-2849-423E-ADAE-AC93D03702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2AF13-9C23-40D0-92F8-B681BB8F8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5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/>
          </p:cNvSpPr>
          <p:nvPr userDrawn="1"/>
        </p:nvSpPr>
        <p:spPr bwMode="auto">
          <a:xfrm>
            <a:off x="4583584" y="1750873"/>
            <a:ext cx="1907689" cy="1907689"/>
          </a:xfrm>
          <a:custGeom>
            <a:avLst/>
            <a:gdLst>
              <a:gd name="T0" fmla="*/ 1428677 w 19679"/>
              <a:gd name="T1" fmla="*/ 1568220 h 19679"/>
              <a:gd name="T2" fmla="*/ 1428677 w 19679"/>
              <a:gd name="T3" fmla="*/ 1568220 h 19679"/>
              <a:gd name="T4" fmla="*/ 1428677 w 19679"/>
              <a:gd name="T5" fmla="*/ 1568220 h 19679"/>
              <a:gd name="T6" fmla="*/ 1428677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2400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FontAwesome" pitchFamily="50" charset="0"/>
            </a:endParaRPr>
          </a:p>
        </p:txBody>
      </p:sp>
      <p:sp>
        <p:nvSpPr>
          <p:cNvPr id="3" name="AutoShape 9"/>
          <p:cNvSpPr>
            <a:spLocks/>
          </p:cNvSpPr>
          <p:nvPr userDrawn="1"/>
        </p:nvSpPr>
        <p:spPr bwMode="auto">
          <a:xfrm>
            <a:off x="5704828" y="3165373"/>
            <a:ext cx="1906629" cy="1907689"/>
          </a:xfrm>
          <a:custGeom>
            <a:avLst/>
            <a:gdLst>
              <a:gd name="T0" fmla="*/ 1427884 w 19679"/>
              <a:gd name="T1" fmla="*/ 1568220 h 19679"/>
              <a:gd name="T2" fmla="*/ 1427884 w 19679"/>
              <a:gd name="T3" fmla="*/ 1568220 h 19679"/>
              <a:gd name="T4" fmla="*/ 1427884 w 19679"/>
              <a:gd name="T5" fmla="*/ 1568220 h 19679"/>
              <a:gd name="T6" fmla="*/ 1427884 w 19679"/>
              <a:gd name="T7" fmla="*/ 1568220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50000"/>
              <a:alpha val="81000"/>
            </a:schemeClr>
          </a:solidFill>
          <a:ln>
            <a:noFill/>
          </a:ln>
          <a:extLst/>
        </p:spPr>
        <p:txBody>
          <a:bodyPr lIns="50800" tIns="50800" rIns="50800" bIns="5080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AutoShape 10"/>
          <p:cNvSpPr>
            <a:spLocks/>
          </p:cNvSpPr>
          <p:nvPr userDrawn="1"/>
        </p:nvSpPr>
        <p:spPr bwMode="auto">
          <a:xfrm>
            <a:off x="6825787" y="4597082"/>
            <a:ext cx="1907689" cy="1906629"/>
          </a:xfrm>
          <a:custGeom>
            <a:avLst/>
            <a:gdLst>
              <a:gd name="T0" fmla="*/ 1428677 w 19679"/>
              <a:gd name="T1" fmla="*/ 1567349 h 19679"/>
              <a:gd name="T2" fmla="*/ 1428677 w 19679"/>
              <a:gd name="T3" fmla="*/ 1567349 h 19679"/>
              <a:gd name="T4" fmla="*/ 1428677 w 19679"/>
              <a:gd name="T5" fmla="*/ 1567349 h 19679"/>
              <a:gd name="T6" fmla="*/ 1428677 w 19679"/>
              <a:gd name="T7" fmla="*/ 1567349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bg2">
              <a:lumMod val="90000"/>
              <a:alpha val="81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altLang="tr-TR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9725" y="1762125"/>
            <a:ext cx="3971925" cy="4683125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</a:lstStyle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PLEASE DO NOT CHANGE THE SIZE OF THIS TEXT BOX</a:t>
            </a: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Headings should be in Arial, size 24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The rest of your text should be Ariel, size 16</a:t>
            </a:r>
          </a:p>
          <a:p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points should be used as below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Bullet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503238"/>
            <a:ext cx="5819775" cy="82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School of Something</a:t>
            </a:r>
          </a:p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FACULTY OF OTHER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96725" y="2394488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910079" y="3840247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7031568" y="5301000"/>
            <a:ext cx="1496125" cy="55794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8A1ED-0D54-4028-97C9-F44915AA7B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45CB14-82FE-4810-9D2B-6F9F46A3F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949C99-24A1-49DF-9DC9-DE3C283641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06B2-2201-43EA-8729-23F91335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747D5-50A2-4150-9B4A-90B8A1C96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335D-0D95-46BC-9D82-E9AFB82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837EE-1CF4-4335-ABF9-B908698C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B9DED-8EB4-4C4A-B832-A2E5BF6F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EE4B-2913-4C88-A8BB-C8D236ED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554D0-DC8F-410B-9990-D1E9E327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9A98E-5C90-4B9D-BA3A-41D1286F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77D18-DC5A-41EA-B418-C665C11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03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011B2-B9B7-4E97-933B-8B116C3B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5F16-472E-4DEF-A999-0DE25362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B28D-B535-40DF-AD5C-044799D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94AB-2158-4C0F-92ED-E28632D3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C62D4-8E08-4664-8B97-E46A91F9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5F6BB-6E58-4648-8377-069C00ED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9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B0C8C-39E6-42A7-8303-71317E794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11B42-C6EC-4DBC-BED7-77C62CB6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F6-8E7E-4364-8886-F31FA256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7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AF90D-03F5-4789-B24D-713D782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7BF-6BFB-42E1-9DB0-FDDCA05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1E0B-992E-4374-B8CD-BCA51280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835D6-E309-4B3E-B024-89A55282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B9C8A-CA33-4E56-94F9-1262D9E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BAFB0-899C-4549-960F-D4553E7A3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0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E8272-D2A1-4E97-A6E3-0373D6D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F1C80-7711-41DE-B575-D4A4637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20656-11E0-4BF7-8E40-34C71B91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37886-C840-452C-943C-DB638ADBA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B3E1E-4C6A-41DA-B4C2-722EB948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robbielove.org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6FA9E-34F4-4E12-8D9E-58DC2D25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DCE1-DBF7-49B4-9D39-839E1A16784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D4741-AFFE-47A5-92E2-A493E3373B7E}"/>
              </a:ext>
            </a:extLst>
          </p:cNvPr>
          <p:cNvSpPr/>
          <p:nvPr userDrawn="1"/>
        </p:nvSpPr>
        <p:spPr>
          <a:xfrm>
            <a:off x="1" y="1407696"/>
            <a:ext cx="9144000" cy="4943065"/>
          </a:xfrm>
          <a:prstGeom prst="rect">
            <a:avLst/>
          </a:prstGeom>
          <a:solidFill>
            <a:srgbClr val="FFE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DC8A8C-BCF4-4D83-8F8B-E0B6D9FC7F96}"/>
              </a:ext>
            </a:extLst>
          </p:cNvPr>
          <p:cNvSpPr/>
          <p:nvPr userDrawn="1"/>
        </p:nvSpPr>
        <p:spPr>
          <a:xfrm>
            <a:off x="0" y="0"/>
            <a:ext cx="9144000" cy="68761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BBBF17-134E-4ECF-89B2-BABF8FBF292F}"/>
              </a:ext>
            </a:extLst>
          </p:cNvPr>
          <p:cNvSpPr/>
          <p:nvPr userDrawn="1"/>
        </p:nvSpPr>
        <p:spPr>
          <a:xfrm>
            <a:off x="0" y="6356350"/>
            <a:ext cx="9144000" cy="519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64E86C-8E64-4A7B-8ACC-AC566E3D3058}"/>
              </a:ext>
            </a:extLst>
          </p:cNvPr>
          <p:cNvSpPr/>
          <p:nvPr userDrawn="1"/>
        </p:nvSpPr>
        <p:spPr>
          <a:xfrm>
            <a:off x="-1" y="1407696"/>
            <a:ext cx="9144000" cy="54684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2" r:id="rId3"/>
    <p:sldLayoutId id="2147483661" r:id="rId4"/>
    <p:sldLayoutId id="2147483662" r:id="rId5"/>
    <p:sldLayoutId id="2147483673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rpora.lancs.ac.uk/bnc2014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lovermob" TargetMode="External"/><Relationship Id="rId2" Type="http://schemas.openxmlformats.org/officeDocument/2006/relationships/hyperlink" Target="http://corpora.lancs.ac.uk/bnc2014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.love@leeds.ac.uk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9725" y="2441575"/>
            <a:ext cx="8593260" cy="40036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600" b="1" dirty="0">
                <a:ea typeface="Arial" charset="0"/>
                <a:cs typeface="Arial" charset="0"/>
              </a:rPr>
              <a:t>Building and analysing a national corpus of informal spoken English</a:t>
            </a:r>
          </a:p>
          <a:p>
            <a:pPr>
              <a:lnSpc>
                <a:spcPct val="100000"/>
              </a:lnSpc>
            </a:pPr>
            <a:r>
              <a:rPr lang="en-GB" sz="2400" b="1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</a:pPr>
            <a:endParaRPr lang="en-GB" sz="16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ea typeface="Arial" charset="0"/>
                <a:cs typeface="Arial" charset="0"/>
              </a:rPr>
              <a:t>Dr Robbie Love</a:t>
            </a: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ea typeface="Arial" charset="0"/>
                <a:cs typeface="Arial" charset="0"/>
              </a:rPr>
              <a:t>School of Education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ea typeface="Arial" charset="0"/>
                <a:cs typeface="Arial" charset="0"/>
              </a:rPr>
              <a:t>University of Leeds, UK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i="1" dirty="0">
                <a:ea typeface="Arial" charset="0"/>
                <a:cs typeface="Arial" charset="0"/>
              </a:rPr>
              <a:t>r.love@leeds.ac.uk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i="1" dirty="0">
                <a:ea typeface="Arial" charset="0"/>
                <a:cs typeface="Arial" charset="0"/>
              </a:rPr>
              <a:t>       @</a:t>
            </a:r>
            <a:r>
              <a:rPr lang="en-GB" sz="1800" i="1" dirty="0" err="1">
                <a:ea typeface="Arial" charset="0"/>
                <a:cs typeface="Arial" charset="0"/>
              </a:rPr>
              <a:t>lovermob</a:t>
            </a:r>
            <a:endParaRPr lang="en-GB" sz="1800" i="1" dirty="0">
              <a:ea typeface="Arial" charset="0"/>
              <a:cs typeface="Arial" charset="0"/>
            </a:endParaRPr>
          </a:p>
          <a:p>
            <a:endParaRPr lang="en-GB" sz="1600" dirty="0">
              <a:ea typeface="Arial" charset="0"/>
              <a:cs typeface="Arial" charset="0"/>
            </a:endParaRPr>
          </a:p>
        </p:txBody>
      </p:sp>
      <p:pic>
        <p:nvPicPr>
          <p:cNvPr id="3" name="Picture 2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7C3D0D84-845C-4FA5-B622-13FACB2AC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120" y="4044561"/>
            <a:ext cx="1904785" cy="218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nvestor.twitterinc.com/images/ios_homescreen_icon.png">
            <a:extLst>
              <a:ext uri="{FF2B5EF4-FFF2-40B4-BE49-F238E27FC236}">
                <a16:creationId xmlns:a16="http://schemas.microsoft.com/office/drawing/2014/main" id="{EF39ACD8-0619-4AFF-BDB8-176363AAF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45" y="5671121"/>
            <a:ext cx="356627" cy="35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866122"/>
            <a:ext cx="8250844" cy="4412214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The BNC2014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Representativeness in corpus design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What does the Spoken BNC2014 represent?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Recent change: the case of </a:t>
            </a:r>
            <a:r>
              <a:rPr lang="en-GB" sz="2400" i="1" dirty="0">
                <a:ea typeface="Arial" charset="0"/>
                <a:cs typeface="Arial" charset="0"/>
              </a:rPr>
              <a:t>literally</a:t>
            </a:r>
            <a:endParaRPr lang="en-GB" sz="2400" dirty="0">
              <a:ea typeface="Arial" charset="0"/>
              <a:cs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sz="2400" dirty="0">
                <a:ea typeface="Arial" charset="0"/>
                <a:cs typeface="Arial" charset="0"/>
              </a:rPr>
              <a:t>Conclusions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Plan</a:t>
            </a:r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257896"/>
            <a:ext cx="9144000" cy="1440891"/>
          </a:xfr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endParaRPr lang="en-GB" dirty="0"/>
          </a:p>
          <a:p>
            <a:pPr algn="ctr"/>
            <a:r>
              <a:rPr lang="en-GB" dirty="0"/>
              <a:t>The BNC2014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88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British National Corpus (1994)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7559675" cy="137503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/>
              <a:t>“a corpus of 100 million words of written texts and spoken transcriptions of modern British English, to be stored on the computer in machine-readable form”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1993: 9)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9B95C30D-87BF-4939-82CC-A891C113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6" y="3670081"/>
            <a:ext cx="2797462" cy="181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B4C0DA0-AFD1-4886-8F48-30CD34B2E5D6}"/>
              </a:ext>
            </a:extLst>
          </p:cNvPr>
          <p:cNvSpPr txBox="1">
            <a:spLocks/>
          </p:cNvSpPr>
          <p:nvPr/>
        </p:nvSpPr>
        <p:spPr>
          <a:xfrm>
            <a:off x="3260559" y="3670080"/>
            <a:ext cx="2941188" cy="24259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400" dirty="0"/>
              <a:t>Oxford University Press</a:t>
            </a:r>
            <a:endParaRPr lang="en-US" sz="900" b="1" dirty="0">
              <a:latin typeface="Arial" charset="0"/>
              <a:cs typeface="Arial" charset="0"/>
            </a:endParaRPr>
          </a:p>
          <a:p>
            <a:pPr algn="just"/>
            <a:r>
              <a:rPr lang="en-US" sz="1400" dirty="0">
                <a:cs typeface="Arial" charset="0"/>
              </a:rPr>
              <a:t>Longman</a:t>
            </a:r>
          </a:p>
          <a:p>
            <a:pPr algn="just"/>
            <a:r>
              <a:rPr lang="en-US" sz="1400" dirty="0">
                <a:cs typeface="Arial" charset="0"/>
              </a:rPr>
              <a:t>Chambers </a:t>
            </a:r>
            <a:r>
              <a:rPr lang="en-US" sz="1400" dirty="0" err="1">
                <a:cs typeface="Arial" charset="0"/>
              </a:rPr>
              <a:t>Harrap</a:t>
            </a:r>
            <a:endParaRPr lang="en-US" sz="1400" dirty="0">
              <a:cs typeface="Arial" charset="0"/>
            </a:endParaRPr>
          </a:p>
          <a:p>
            <a:pPr algn="just"/>
            <a:r>
              <a:rPr lang="en-US" sz="1400" dirty="0">
                <a:cs typeface="Arial" charset="0"/>
              </a:rPr>
              <a:t>Oxford University Computing Services</a:t>
            </a:r>
          </a:p>
          <a:p>
            <a:pPr algn="just"/>
            <a:r>
              <a:rPr lang="en-US" sz="1400" dirty="0">
                <a:cs typeface="Arial" charset="0"/>
              </a:rPr>
              <a:t>Lancaster University</a:t>
            </a:r>
          </a:p>
          <a:p>
            <a:pPr algn="just"/>
            <a:r>
              <a:rPr lang="en-US" sz="1400" dirty="0">
                <a:cs typeface="Arial" charset="0"/>
              </a:rPr>
              <a:t>British Library</a:t>
            </a:r>
            <a:endParaRPr lang="en-GB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95DD58-6436-452B-B055-EA1DC9137B03}"/>
              </a:ext>
            </a:extLst>
          </p:cNvPr>
          <p:cNvSpPr/>
          <p:nvPr/>
        </p:nvSpPr>
        <p:spPr>
          <a:xfrm>
            <a:off x="6115050" y="5901293"/>
            <a:ext cx="2997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http://www.natcorp.ox.ac.uk/</a:t>
            </a:r>
          </a:p>
        </p:txBody>
      </p:sp>
    </p:spTree>
    <p:extLst>
      <p:ext uri="{BB962C8B-B14F-4D97-AF65-F5344CB8AC3E}">
        <p14:creationId xmlns:p14="http://schemas.microsoft.com/office/powerpoint/2010/main" val="78112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600" dirty="0">
                <a:ea typeface="Arial" charset="0"/>
                <a:cs typeface="Arial" charset="0"/>
              </a:rPr>
              <a:t>The BNC2014 project</a:t>
            </a: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2" descr="C:\Users\Robbie\Dropbox\University\03 CASS\Spoken BNC2014\Spoken BNC2014 PR Campaign\Logo\Web\Large\BNC - British National Corpus 2014 - colour - web - on white.png">
            <a:extLst>
              <a:ext uri="{FF2B5EF4-FFF2-40B4-BE49-F238E27FC236}">
                <a16:creationId xmlns:a16="http://schemas.microsoft.com/office/drawing/2014/main" id="{974585FD-A4F3-47B2-8C7E-74C481B0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266" y="2083216"/>
            <a:ext cx="2220655" cy="269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loverm\Dropbox\University\03 CASS\Work\20141024 Cambridge Festival of Ideas\bnclogo_sm.gif">
            <a:extLst>
              <a:ext uri="{FF2B5EF4-FFF2-40B4-BE49-F238E27FC236}">
                <a16:creationId xmlns:a16="http://schemas.microsoft.com/office/drawing/2014/main" id="{687339B3-BE11-4D4A-B073-EB98999D9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32" y="2224297"/>
            <a:ext cx="3271602" cy="2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33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1024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4842 0.0210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5" y="476460"/>
            <a:ext cx="6659599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BNC2014 project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3235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Broadly comparable to the BNC1994, compiled two decades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A new resource for research and 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90 million words of written British English, variety of registers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10 million words of spoken British English, one register = casual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a typeface="Arial" charset="0"/>
              <a:cs typeface="Arial" charset="0"/>
            </a:endParaRPr>
          </a:p>
          <a:p>
            <a:r>
              <a:rPr lang="en-US" sz="2000" dirty="0">
                <a:ea typeface="Arial" charset="0"/>
                <a:cs typeface="Arial" charset="0"/>
              </a:rPr>
              <a:t>Led by Tony McEnery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1 (2014-2017) = Spoken BNC2014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 + Cambridge University Press </a:t>
            </a:r>
          </a:p>
          <a:p>
            <a:r>
              <a:rPr lang="en-US" sz="2000" dirty="0">
                <a:ea typeface="Arial" charset="0"/>
                <a:cs typeface="Arial" charset="0"/>
              </a:rPr>
              <a:t>Phase 2 (2015-present) = Written BNC2014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a typeface="Arial" charset="0"/>
                <a:cs typeface="Arial" charset="0"/>
              </a:rPr>
              <a:t>Lancaster University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5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257896"/>
            <a:ext cx="9144000" cy="1440891"/>
          </a:xfr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endParaRPr lang="en-GB" dirty="0"/>
          </a:p>
          <a:p>
            <a:pPr algn="ctr"/>
            <a:r>
              <a:rPr lang="en-GB" dirty="0"/>
              <a:t>Representativeness in corpus design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17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463096" y="427264"/>
            <a:ext cx="2855984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Every corpus is a sample of something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dirty="0" err="1">
                <a:ea typeface="Arial" charset="0"/>
                <a:cs typeface="Arial" charset="0"/>
              </a:rPr>
              <a:t>Biber</a:t>
            </a:r>
            <a:r>
              <a:rPr lang="en-GB" sz="2000" dirty="0">
                <a:ea typeface="Arial" charset="0"/>
                <a:cs typeface="Arial" charset="0"/>
              </a:rPr>
              <a:t> (1993)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Define the target domain (population)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Design the corpus (sampling frame)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Gather some of the corpus data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Evaluate two types of representativeness</a:t>
            </a:r>
          </a:p>
          <a:p>
            <a:pPr marL="1485900" lvl="2" indent="-342900" algn="just">
              <a:lnSpc>
                <a:spcPct val="100000"/>
              </a:lnSpc>
              <a:spcBef>
                <a:spcPts val="600"/>
              </a:spcBef>
            </a:pPr>
            <a:r>
              <a:rPr lang="en-GB" i="1" dirty="0">
                <a:ea typeface="Arial" charset="0"/>
                <a:cs typeface="Arial" charset="0"/>
              </a:rPr>
              <a:t>target domain </a:t>
            </a:r>
            <a:r>
              <a:rPr lang="en-GB" dirty="0">
                <a:ea typeface="Arial" charset="0"/>
                <a:cs typeface="Arial" charset="0"/>
              </a:rPr>
              <a:t>representativeness</a:t>
            </a:r>
          </a:p>
          <a:p>
            <a:pPr marL="1485900" lvl="2" indent="-342900" algn="just">
              <a:lnSpc>
                <a:spcPct val="100000"/>
              </a:lnSpc>
              <a:spcBef>
                <a:spcPts val="600"/>
              </a:spcBef>
            </a:pPr>
            <a:r>
              <a:rPr lang="en-GB" i="1" dirty="0">
                <a:ea typeface="Arial" charset="0"/>
                <a:cs typeface="Arial" charset="0"/>
              </a:rPr>
              <a:t>linguistic </a:t>
            </a:r>
            <a:r>
              <a:rPr lang="en-GB" dirty="0">
                <a:ea typeface="Arial" charset="0"/>
                <a:cs typeface="Arial" charset="0"/>
              </a:rPr>
              <a:t>representativeness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Repeat until maximal representativeness is achieved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9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1"/>
            <a:ext cx="7559675" cy="4683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Samples lie on a “continuum” (Phillips &amp; Egbert 2018: 108) of design regimes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CC90003-E1F9-41E4-A6E6-9279D175D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123450"/>
              </p:ext>
            </p:extLst>
          </p:nvPr>
        </p:nvGraphicFramePr>
        <p:xfrm>
          <a:off x="1390650" y="3113813"/>
          <a:ext cx="60960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80865504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2714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a typeface="Arial" charset="0"/>
                          <a:cs typeface="Arial" charset="0"/>
                        </a:rPr>
                        <a:t>Probability sampling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a typeface="Arial" charset="0"/>
                          <a:cs typeface="Arial" charset="0"/>
                        </a:rPr>
                        <a:t>Convenience 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0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a typeface="Arial" charset="0"/>
                          <a:cs typeface="Arial" charset="0"/>
                        </a:rPr>
                        <a:t>Target domain is ‘known’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a typeface="Arial" charset="0"/>
                          <a:cs typeface="Arial" charset="0"/>
                        </a:rPr>
                        <a:t>Target domain is not ‘known’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4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a typeface="Arial" charset="0"/>
                          <a:cs typeface="Arial" charset="0"/>
                        </a:rPr>
                        <a:t>Take a random sample of texts from the target 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a typeface="Arial" charset="0"/>
                          <a:cs typeface="Arial" charset="0"/>
                        </a:rPr>
                        <a:t>Create a sampling frame to best approximate the target domain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345383"/>
                  </a:ext>
                </a:extLst>
              </a:tr>
            </a:tbl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A66BD02-0F7A-48D3-ACBE-550999F0373A}"/>
              </a:ext>
            </a:extLst>
          </p:cNvPr>
          <p:cNvSpPr txBox="1">
            <a:spLocks/>
          </p:cNvSpPr>
          <p:nvPr/>
        </p:nvSpPr>
        <p:spPr>
          <a:xfrm>
            <a:off x="463096" y="427264"/>
            <a:ext cx="2855984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Corpus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6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10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54156"/>
            <a:ext cx="7559675" cy="40183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“Without representativeness, whatever is found to be true of a corpus, is simply true of that corpus – and cannot be extended to anything else.”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(Leech 2007)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How can a corpus be ‘representative’ of ‘the spoken British English language’ if one cannot accurately say, in concrete terms, what does and does not constitute ‘the spoken British English language’?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Even a large national spoken corpus is a </a:t>
            </a:r>
            <a:r>
              <a:rPr lang="en-GB" sz="2000" b="1" dirty="0">
                <a:ea typeface="Arial" charset="0"/>
                <a:cs typeface="Arial" charset="0"/>
              </a:rPr>
              <a:t>tiny, tiny</a:t>
            </a:r>
            <a:r>
              <a:rPr lang="en-GB" sz="2000" dirty="0">
                <a:ea typeface="Arial" charset="0"/>
                <a:cs typeface="Arial" charset="0"/>
              </a:rPr>
              <a:t> sample of the language population</a:t>
            </a: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744C7CD-0A59-428A-8757-49FB1102092F}"/>
              </a:ext>
            </a:extLst>
          </p:cNvPr>
          <p:cNvSpPr txBox="1">
            <a:spLocks/>
          </p:cNvSpPr>
          <p:nvPr/>
        </p:nvSpPr>
        <p:spPr>
          <a:xfrm>
            <a:off x="463095" y="428923"/>
            <a:ext cx="6074553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Sampling spoken British English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1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11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54156"/>
            <a:ext cx="8052254" cy="415335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ea typeface="Arial" charset="0"/>
                <a:cs typeface="Arial" charset="0"/>
              </a:rPr>
              <a:t>Original design: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“Informal spoken British English, produced by L1 speakers of British English in the mid-2010s, whereby ‘British English’ comprises four major varieties: English, Scottish, Welsh and Northern Irish English.”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(Love 2020)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Promise and expectation of comparability with BNC1994</a:t>
            </a:r>
          </a:p>
          <a:p>
            <a:pPr marL="1428750" lvl="2" indent="-28575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But: just one register – informal conversation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Priority = England; aim for rest of UK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Spread of age, gender, region, socio-economic status etc.</a:t>
            </a:r>
          </a:p>
          <a:p>
            <a:pPr marL="1428750" lvl="2" indent="-28575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But: no pre-determined category sizes – i.e. non-stratified convenience sample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10 million words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1C95FBC-CC09-4806-9197-7E85E9C40CF6}"/>
              </a:ext>
            </a:extLst>
          </p:cNvPr>
          <p:cNvSpPr txBox="1">
            <a:spLocks/>
          </p:cNvSpPr>
          <p:nvPr/>
        </p:nvSpPr>
        <p:spPr>
          <a:xfrm>
            <a:off x="463095" y="427264"/>
            <a:ext cx="5943925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Spoken BNC2014: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3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12</a:t>
            </a:fld>
            <a:endParaRPr lang="en-GB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87057FB-A68B-402A-99E3-C5038EBCED1A}"/>
              </a:ext>
            </a:extLst>
          </p:cNvPr>
          <p:cNvSpPr txBox="1">
            <a:spLocks/>
          </p:cNvSpPr>
          <p:nvPr/>
        </p:nvSpPr>
        <p:spPr>
          <a:xfrm>
            <a:off x="463096" y="1747612"/>
            <a:ext cx="8052254" cy="15056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GB" sz="2000" i="1" dirty="0">
                <a:ea typeface="Arial" charset="0"/>
                <a:cs typeface="Arial" charset="0"/>
              </a:rPr>
              <a:t>“LLC–2 contains seven broad text categories representing a wide range of speech settings in which people participate in the 21st century, either as speakers or listeners.”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2000" dirty="0">
                <a:ea typeface="Arial" charset="0"/>
                <a:cs typeface="Arial" charset="0"/>
              </a:rPr>
              <a:t>(</a:t>
            </a:r>
            <a:r>
              <a:rPr lang="en-GB" sz="2000" dirty="0" err="1">
                <a:ea typeface="Arial" charset="0"/>
                <a:cs typeface="Arial" charset="0"/>
              </a:rPr>
              <a:t>Pöldvere</a:t>
            </a:r>
            <a:r>
              <a:rPr lang="en-GB" sz="2000" dirty="0">
                <a:ea typeface="Arial" charset="0"/>
                <a:cs typeface="Arial" charset="0"/>
              </a:rPr>
              <a:t> 2019)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6DE44EE-DC29-47C1-9D69-1DBB406EB680}"/>
              </a:ext>
            </a:extLst>
          </p:cNvPr>
          <p:cNvSpPr txBox="1">
            <a:spLocks/>
          </p:cNvSpPr>
          <p:nvPr/>
        </p:nvSpPr>
        <p:spPr>
          <a:xfrm>
            <a:off x="463095" y="427264"/>
            <a:ext cx="3486863" cy="604367"/>
          </a:xfrm>
          <a:prstGeom prst="roundRect">
            <a:avLst/>
          </a:prstGeom>
          <a:noFill/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The LLC-2: design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A50D10-F74D-42C2-84D8-DF33F1513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0" t="28118" r="43986" b="29071"/>
          <a:stretch/>
        </p:blipFill>
        <p:spPr>
          <a:xfrm>
            <a:off x="5035095" y="3253274"/>
            <a:ext cx="3869094" cy="29360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09B5C0-7127-4B19-836B-ED46C7126486}"/>
              </a:ext>
            </a:extLst>
          </p:cNvPr>
          <p:cNvSpPr/>
          <p:nvPr/>
        </p:nvSpPr>
        <p:spPr>
          <a:xfrm>
            <a:off x="463095" y="3255063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Arial" charset="0"/>
                <a:cs typeface="Arial" charset="0"/>
              </a:rPr>
              <a:t>Stratified convenience sample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Arial" charset="0"/>
                <a:cs typeface="Arial" charset="0"/>
              </a:rPr>
              <a:t>Range of spoken registers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Arial" charset="0"/>
                <a:cs typeface="Arial" charset="0"/>
              </a:rPr>
              <a:t>2014-2019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Arial" charset="0"/>
                <a:cs typeface="Arial" charset="0"/>
              </a:rPr>
              <a:t>Compromise between comparability with the LLC-1 and modern representativeness (e.g. landline phone calls replaced with mobile/Skype calls)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ea typeface="Arial" charset="0"/>
                <a:cs typeface="Arial" charset="0"/>
              </a:rPr>
              <a:t>500,000 words</a:t>
            </a:r>
          </a:p>
        </p:txBody>
      </p:sp>
    </p:spTree>
    <p:extLst>
      <p:ext uri="{BB962C8B-B14F-4D97-AF65-F5344CB8AC3E}">
        <p14:creationId xmlns:p14="http://schemas.microsoft.com/office/powerpoint/2010/main" val="200861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257896"/>
            <a:ext cx="9144000" cy="1440891"/>
          </a:xfr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endParaRPr lang="en-GB" dirty="0"/>
          </a:p>
          <a:p>
            <a:pPr algn="ctr"/>
            <a:r>
              <a:rPr lang="en-GB" dirty="0"/>
              <a:t>What does the Spoken BNC2014 represent?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78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14</a:t>
            </a:fld>
            <a:endParaRPr lang="en-GB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DCD57BD-E6A8-4848-9A03-9AE21FC749A7}"/>
              </a:ext>
            </a:extLst>
          </p:cNvPr>
          <p:cNvSpPr txBox="1">
            <a:spLocks/>
          </p:cNvSpPr>
          <p:nvPr/>
        </p:nvSpPr>
        <p:spPr>
          <a:xfrm>
            <a:off x="524711" y="479652"/>
            <a:ext cx="3771800" cy="604367"/>
          </a:xfrm>
          <a:prstGeom prst="roundRect">
            <a:avLst/>
          </a:prstGeom>
          <a:solidFill>
            <a:schemeClr val="bg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The Spoken BNC2014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242F9-5901-455F-8844-AFA6B3C7412E}"/>
              </a:ext>
            </a:extLst>
          </p:cNvPr>
          <p:cNvSpPr txBox="1"/>
          <p:nvPr/>
        </p:nvSpPr>
        <p:spPr>
          <a:xfrm>
            <a:off x="524711" y="2013228"/>
            <a:ext cx="3994555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Conversational, L1 British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2012-2016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672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1,251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11,422,617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Arial" panose="020B0604020202020204" pitchFamily="34" charset="0"/>
              </a:rPr>
              <a:t>Freely available to the public:</a:t>
            </a:r>
          </a:p>
          <a:p>
            <a:pPr marL="1371600" lvl="2" indent="-457200">
              <a:buAutoNum type="arabicParenBoth"/>
            </a:pPr>
            <a:r>
              <a:rPr lang="en-GB" sz="2000" dirty="0">
                <a:cs typeface="Arial" panose="020B0604020202020204" pitchFamily="34" charset="0"/>
              </a:rPr>
              <a:t>on Lancaster’s </a:t>
            </a:r>
            <a:r>
              <a:rPr lang="en-GB" sz="2000" dirty="0" err="1">
                <a:cs typeface="Arial" panose="020B0604020202020204" pitchFamily="34" charset="0"/>
              </a:rPr>
              <a:t>CQPweb</a:t>
            </a:r>
            <a:endParaRPr lang="en-GB" sz="2000" dirty="0">
              <a:cs typeface="Arial" panose="020B0604020202020204" pitchFamily="34" charset="0"/>
            </a:endParaRPr>
          </a:p>
          <a:p>
            <a:pPr marL="1371600" lvl="2" indent="-457200">
              <a:buAutoNum type="arabicParenBoth"/>
            </a:pPr>
            <a:r>
              <a:rPr lang="en-GB" sz="2000" dirty="0" err="1">
                <a:cs typeface="Arial" panose="020B0604020202020204" pitchFamily="34" charset="0"/>
              </a:rPr>
              <a:t>BNClab</a:t>
            </a:r>
            <a:r>
              <a:rPr lang="en-GB" sz="2000" dirty="0">
                <a:cs typeface="Arial" panose="020B0604020202020204" pitchFamily="34" charset="0"/>
              </a:rPr>
              <a:t> </a:t>
            </a:r>
          </a:p>
          <a:p>
            <a:pPr marL="1371600" lvl="2" indent="-457200">
              <a:buAutoNum type="arabicParenBoth"/>
            </a:pPr>
            <a:r>
              <a:rPr lang="en-GB" sz="2000" dirty="0">
                <a:cs typeface="Arial" panose="020B0604020202020204" pitchFamily="34" charset="0"/>
              </a:rPr>
              <a:t>file download</a:t>
            </a:r>
          </a:p>
          <a:p>
            <a:endParaRPr lang="en-GB" dirty="0"/>
          </a:p>
        </p:txBody>
      </p:sp>
      <p:pic>
        <p:nvPicPr>
          <p:cNvPr id="10" name="Picture 9" descr="C:\Users\loverm\Dropbox\University\03 CASS\Spoken BNC2014\Spoken BNC2014 Shared Folder (Lancaster-Cambridge)\PR Campaign\Logo\Print\Large\BNC - British National Corpus 2014 - colour - print - on white.png">
            <a:extLst>
              <a:ext uri="{FF2B5EF4-FFF2-40B4-BE49-F238E27FC236}">
                <a16:creationId xmlns:a16="http://schemas.microsoft.com/office/drawing/2014/main" id="{C3A87593-32ED-43E7-A724-42D2996C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850469"/>
            <a:ext cx="2749597" cy="31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E46993-EDB2-4756-A75E-5E80BB4D0893}"/>
              </a:ext>
            </a:extLst>
          </p:cNvPr>
          <p:cNvSpPr/>
          <p:nvPr/>
        </p:nvSpPr>
        <p:spPr>
          <a:xfrm>
            <a:off x="5532306" y="5865614"/>
            <a:ext cx="361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http://corpora.lancs.ac.uk/bnc2014/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54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59675" cy="46831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15</a:t>
            </a:fld>
            <a:endParaRPr lang="en-GB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83A3EBDE-42D4-4EE0-8A70-9F95BE16D33E}"/>
              </a:ext>
            </a:extLst>
          </p:cNvPr>
          <p:cNvSpPr txBox="1">
            <a:spLocks/>
          </p:cNvSpPr>
          <p:nvPr/>
        </p:nvSpPr>
        <p:spPr>
          <a:xfrm>
            <a:off x="310696" y="479652"/>
            <a:ext cx="5933240" cy="604367"/>
          </a:xfrm>
          <a:prstGeom prst="roundRect">
            <a:avLst/>
          </a:prstGeom>
          <a:solidFill>
            <a:schemeClr val="bg1"/>
          </a:solidFill>
          <a:ln>
            <a:noFill/>
            <a:prstDash val="dash"/>
          </a:ln>
          <a:effectLst>
            <a:softEdge rad="31750"/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Target domain representativeness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100" b="1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D07224B-863E-4ECE-B041-194C517DE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7527735"/>
              </p:ext>
            </p:extLst>
          </p:nvPr>
        </p:nvGraphicFramePr>
        <p:xfrm>
          <a:off x="1060223" y="1749198"/>
          <a:ext cx="7023554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F34F1ACE-CAA5-4877-95A6-51386C8BF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725453"/>
              </p:ext>
            </p:extLst>
          </p:nvPr>
        </p:nvGraphicFramePr>
        <p:xfrm>
          <a:off x="10061348" y="1749198"/>
          <a:ext cx="7023554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7E19B096-89AF-4551-8702-473A2480ED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974956"/>
              </p:ext>
            </p:extLst>
          </p:nvPr>
        </p:nvGraphicFramePr>
        <p:xfrm>
          <a:off x="10061348" y="1749197"/>
          <a:ext cx="7634720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6EE4A3D-3805-4534-AF43-EFD0C010F5A5}"/>
              </a:ext>
            </a:extLst>
          </p:cNvPr>
          <p:cNvSpPr txBox="1"/>
          <p:nvPr/>
        </p:nvSpPr>
        <p:spPr>
          <a:xfrm>
            <a:off x="7800391" y="5826456"/>
            <a:ext cx="128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(Love 2020)</a:t>
            </a:r>
          </a:p>
        </p:txBody>
      </p:sp>
    </p:spTree>
    <p:extLst>
      <p:ext uri="{BB962C8B-B14F-4D97-AF65-F5344CB8AC3E}">
        <p14:creationId xmlns:p14="http://schemas.microsoft.com/office/powerpoint/2010/main" val="23470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95208 -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04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98438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8438 1.11111E-6 L -1.9198 -0.001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71" y="-6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-1.04757 -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17" grpId="0">
        <p:bldAsOne/>
      </p:bldGraphic>
      <p:bldGraphic spid="17" grpId="1">
        <p:bldAsOne/>
      </p:bldGraphic>
      <p:bldGraphic spid="18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8303915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Randomly divided corpus into 10 roughly equal parts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Frequency of eight major POS categories (85.5% of all tokens)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Tolerable deviation of +/- 5% from mean (</a:t>
            </a:r>
            <a:r>
              <a:rPr lang="en-GB" sz="1800" dirty="0" err="1">
                <a:ea typeface="Arial" charset="0"/>
                <a:cs typeface="Arial" charset="0"/>
              </a:rPr>
              <a:t>Biber</a:t>
            </a:r>
            <a:r>
              <a:rPr lang="en-GB" sz="1800" dirty="0">
                <a:ea typeface="Arial" charset="0"/>
                <a:cs typeface="Arial" charset="0"/>
              </a:rPr>
              <a:t> 1993)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Linguistic representativeness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2685C2-5746-4603-9108-9306EE769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522261"/>
              </p:ext>
            </p:extLst>
          </p:nvPr>
        </p:nvGraphicFramePr>
        <p:xfrm>
          <a:off x="463550" y="3006099"/>
          <a:ext cx="5130800" cy="2820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525">
                  <a:extLst>
                    <a:ext uri="{9D8B030D-6E8A-4147-A177-3AD203B41FA5}">
                      <a16:colId xmlns:a16="http://schemas.microsoft.com/office/drawing/2014/main" val="2393244238"/>
                    </a:ext>
                  </a:extLst>
                </a:gridCol>
                <a:gridCol w="811164">
                  <a:extLst>
                    <a:ext uri="{9D8B030D-6E8A-4147-A177-3AD203B41FA5}">
                      <a16:colId xmlns:a16="http://schemas.microsoft.com/office/drawing/2014/main" val="1250617370"/>
                    </a:ext>
                  </a:extLst>
                </a:gridCol>
                <a:gridCol w="1439879">
                  <a:extLst>
                    <a:ext uri="{9D8B030D-6E8A-4147-A177-3AD203B41FA5}">
                      <a16:colId xmlns:a16="http://schemas.microsoft.com/office/drawing/2014/main" val="1334688983"/>
                    </a:ext>
                  </a:extLst>
                </a:gridCol>
                <a:gridCol w="1802232">
                  <a:extLst>
                    <a:ext uri="{9D8B030D-6E8A-4147-A177-3AD203B41FA5}">
                      <a16:colId xmlns:a16="http://schemas.microsoft.com/office/drawing/2014/main" val="196529377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POS category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mean (%)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standard deviation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normalised deviation (%)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622436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adjective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3.97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0.04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0.98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51048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adverb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10.07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1.50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347102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determiner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9.68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0.68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637762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interjection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6.22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2.72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151602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noun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11.84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0.16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1.33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789777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preposition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5.86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0.07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1.28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707413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pronoun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14.89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0.13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0.85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251871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verb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22.97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0.17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0.72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713315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D27331A-309D-4A94-8778-5E03FF2189AD}"/>
              </a:ext>
            </a:extLst>
          </p:cNvPr>
          <p:cNvSpPr txBox="1"/>
          <p:nvPr/>
        </p:nvSpPr>
        <p:spPr>
          <a:xfrm>
            <a:off x="7800391" y="5826456"/>
            <a:ext cx="128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(Love 2020)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13B96-19CD-4EF8-90A6-47EAD35E613A}"/>
              </a:ext>
            </a:extLst>
          </p:cNvPr>
          <p:cNvSpPr txBox="1"/>
          <p:nvPr/>
        </p:nvSpPr>
        <p:spPr>
          <a:xfrm>
            <a:off x="6334126" y="3533775"/>
            <a:ext cx="1880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Frequency is stable across the 10 parts </a:t>
            </a:r>
          </a:p>
        </p:txBody>
      </p:sp>
      <p:pic>
        <p:nvPicPr>
          <p:cNvPr id="1026" name="Picture 2" descr="Image result for smiling emoji">
            <a:extLst>
              <a:ext uri="{FF2B5EF4-FFF2-40B4-BE49-F238E27FC236}">
                <a16:creationId xmlns:a16="http://schemas.microsoft.com/office/drawing/2014/main" id="{01DEAA01-6554-4466-9703-1B2AADE6B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05" y="4624019"/>
            <a:ext cx="923331" cy="92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8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849120"/>
            <a:ext cx="8303915" cy="44292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b="1" dirty="0">
                <a:ea typeface="Arial" charset="0"/>
                <a:cs typeface="Arial" charset="0"/>
              </a:rPr>
              <a:t>Revised target domain: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800" i="1" dirty="0">
                <a:ea typeface="Arial" charset="0"/>
                <a:cs typeface="Arial" charset="0"/>
              </a:rPr>
              <a:t>“The Spoken BNC2014 represents informal spoken English, produced by L1 speakers of British English, in England, in the mid-2010s.”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(Love 2020)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Within England, it represents a spread of demographics including gender, age, socio-economic status and region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a typeface="Arial" charset="0"/>
                <a:cs typeface="Arial" charset="0"/>
              </a:rPr>
              <a:t>Comparable in terms of register to the Spoken BNC1994 (demo. sampled)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92888"/>
            <a:ext cx="6852105" cy="10023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ea typeface="Arial" charset="0"/>
                <a:cs typeface="Arial" charset="0"/>
              </a:rPr>
              <a:t>What does it represent?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57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257896"/>
            <a:ext cx="9144000" cy="1440891"/>
          </a:xfr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endParaRPr lang="en-GB" dirty="0"/>
          </a:p>
          <a:p>
            <a:pPr algn="ctr"/>
            <a:r>
              <a:rPr lang="en-GB" dirty="0"/>
              <a:t>Recent change: the case of </a:t>
            </a:r>
            <a:r>
              <a:rPr lang="en-GB" i="1" dirty="0"/>
              <a:t>literally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E9473A8-C8CB-400A-96EA-86674D63C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5664" y="5565228"/>
            <a:ext cx="8592672" cy="692913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ea typeface="Arial" charset="0"/>
                <a:cs typeface="Arial" charset="0"/>
              </a:rPr>
              <a:t>(Curry, Love &amp; Goodman in prep)</a:t>
            </a: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3B189B-B225-4B2B-AE32-99132507A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6" y="3873423"/>
            <a:ext cx="2523944" cy="593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324844-D1D3-4B2C-81F4-096774E90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151" y="4526850"/>
            <a:ext cx="3916799" cy="679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F0880E-F303-453F-ADD7-BF5F39D40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036" y="5237032"/>
            <a:ext cx="3320908" cy="67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1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595211"/>
            <a:ext cx="7591244" cy="4683125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One application of spoken corpora – language teaching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Nowadays it is commonplace for materials for language learning to be corpus informed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Recent change in spoken English – comparing to the Spoken BNC1994 – to inform the development of their ELT materials, including English course books, exam preparation materials and grammar references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Case study: adverbs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Owing to current research on their value for ELT learners (e.g. Pérez-Paredes &amp; Mark, forthcoming)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19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Indirect corpus applications in ELT</a:t>
            </a:r>
          </a:p>
        </p:txBody>
      </p:sp>
    </p:spTree>
    <p:extLst>
      <p:ext uri="{BB962C8B-B14F-4D97-AF65-F5344CB8AC3E}">
        <p14:creationId xmlns:p14="http://schemas.microsoft.com/office/powerpoint/2010/main" val="230758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20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ea typeface="Arial" charset="0"/>
                <a:cs typeface="Arial" charset="0"/>
              </a:rPr>
              <a:t>Recent change in adverb use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B707602-937D-4D8B-B345-A483EF7DFF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946557"/>
              </p:ext>
            </p:extLst>
          </p:nvPr>
        </p:nvGraphicFramePr>
        <p:xfrm>
          <a:off x="1610727" y="1675397"/>
          <a:ext cx="5922545" cy="350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1190D39-5F50-4C13-B30E-343EA2DF2550}"/>
              </a:ext>
            </a:extLst>
          </p:cNvPr>
          <p:cNvSpPr/>
          <p:nvPr/>
        </p:nvSpPr>
        <p:spPr>
          <a:xfrm>
            <a:off x="6562011" y="5992824"/>
            <a:ext cx="25819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400" dirty="0">
                <a:ea typeface="Arial" charset="0"/>
                <a:cs typeface="Arial" charset="0"/>
              </a:rPr>
              <a:t>(Curry, Love &amp; Goodman in prep)</a:t>
            </a:r>
            <a:endParaRPr lang="en-GB" sz="16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21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21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literally </a:t>
            </a:r>
            <a:r>
              <a:rPr lang="en-US" sz="3200" dirty="0">
                <a:ea typeface="Arial" charset="0"/>
                <a:cs typeface="Arial" charset="0"/>
              </a:rPr>
              <a:t>in the news</a:t>
            </a:r>
            <a:endParaRPr lang="en-US" sz="3200" i="1" dirty="0"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104" t="15412" r="37276" b="20310"/>
          <a:stretch/>
        </p:blipFill>
        <p:spPr>
          <a:xfrm>
            <a:off x="2351903" y="1538982"/>
            <a:ext cx="4440194" cy="47393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DD0D64-6D67-4D07-86CD-AABE290C1D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28" t="23806" r="37972"/>
          <a:stretch/>
        </p:blipFill>
        <p:spPr>
          <a:xfrm>
            <a:off x="9591222" y="1874669"/>
            <a:ext cx="4642451" cy="40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0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8158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99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-0.80278 -2.96296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3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22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literally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8F2C512-86A6-4B5B-AFBF-2C328D471B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0696" y="1752600"/>
            <a:ext cx="8204654" cy="4525736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Use of </a:t>
            </a:r>
            <a:r>
              <a:rPr lang="en-GB" sz="2000" i="1" dirty="0">
                <a:ea typeface="Arial" charset="0"/>
                <a:cs typeface="Arial" charset="0"/>
              </a:rPr>
              <a:t>literally </a:t>
            </a:r>
            <a:r>
              <a:rPr lang="en-GB" sz="2000" dirty="0">
                <a:ea typeface="Arial" charset="0"/>
                <a:cs typeface="Arial" charset="0"/>
              </a:rPr>
              <a:t>has increased from </a:t>
            </a:r>
            <a:r>
              <a:rPr lang="en-GB" sz="2000" b="1" dirty="0">
                <a:ea typeface="Arial" charset="0"/>
                <a:cs typeface="Arial" charset="0"/>
              </a:rPr>
              <a:t>19 per million </a:t>
            </a:r>
            <a:r>
              <a:rPr lang="en-GB" sz="2000" dirty="0">
                <a:ea typeface="Arial" charset="0"/>
                <a:cs typeface="Arial" charset="0"/>
              </a:rPr>
              <a:t>in the 1990s to nearly </a:t>
            </a:r>
            <a:r>
              <a:rPr lang="en-GB" sz="2000" b="1" dirty="0">
                <a:ea typeface="Arial" charset="0"/>
                <a:cs typeface="Arial" charset="0"/>
              </a:rPr>
              <a:t>200 per million</a:t>
            </a:r>
            <a:r>
              <a:rPr lang="en-GB" sz="2000" dirty="0">
                <a:ea typeface="Arial" charset="0"/>
                <a:cs typeface="Arial" charset="0"/>
              </a:rPr>
              <a:t> in the 2010s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Competition between two main usages</a:t>
            </a:r>
          </a:p>
          <a:p>
            <a:endParaRPr lang="en-US" sz="1800" dirty="0"/>
          </a:p>
          <a:p>
            <a:r>
              <a:rPr lang="en-US" sz="1800" dirty="0"/>
              <a:t>literal </a:t>
            </a:r>
          </a:p>
          <a:p>
            <a:pPr algn="ctr"/>
            <a:r>
              <a:rPr lang="en-US" sz="1800" i="1" dirty="0">
                <a:latin typeface="Calibri Regular"/>
              </a:rPr>
              <a:t>we were </a:t>
            </a:r>
            <a:r>
              <a:rPr lang="en-US" sz="1800" b="1" i="1" dirty="0">
                <a:latin typeface="Calibri Regular"/>
              </a:rPr>
              <a:t>literally</a:t>
            </a:r>
            <a:r>
              <a:rPr lang="en-US" sz="1800" i="1" dirty="0">
                <a:latin typeface="Calibri Regular"/>
              </a:rPr>
              <a:t> getting into the car and it was about half past seven</a:t>
            </a:r>
            <a:r>
              <a:rPr lang="en-US" sz="1800" dirty="0">
                <a:latin typeface="Calibri Regular"/>
              </a:rPr>
              <a:t> </a:t>
            </a:r>
          </a:p>
          <a:p>
            <a:endParaRPr lang="en-US" sz="1800" dirty="0"/>
          </a:p>
          <a:p>
            <a:r>
              <a:rPr lang="en-US" sz="1800" dirty="0"/>
              <a:t>metaphorical/figurative</a:t>
            </a:r>
          </a:p>
          <a:p>
            <a:pPr algn="ctr"/>
            <a:r>
              <a:rPr lang="en-US" sz="1800" i="1" dirty="0">
                <a:latin typeface="Calibri Regular"/>
              </a:rPr>
              <a:t>oh I </a:t>
            </a:r>
            <a:r>
              <a:rPr lang="en-US" sz="1800" b="1" i="1" dirty="0">
                <a:latin typeface="Calibri Regular"/>
              </a:rPr>
              <a:t>literally</a:t>
            </a:r>
            <a:r>
              <a:rPr lang="en-US" sz="1800" i="1" dirty="0">
                <a:latin typeface="Calibri Regular"/>
              </a:rPr>
              <a:t> haven’t moved all day</a:t>
            </a:r>
            <a:r>
              <a:rPr lang="en-US" sz="1800" dirty="0">
                <a:latin typeface="Calibri Regular"/>
              </a:rPr>
              <a:t> </a:t>
            </a:r>
          </a:p>
          <a:p>
            <a:endParaRPr lang="en-US" sz="18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metaphorical </a:t>
            </a:r>
            <a:r>
              <a:rPr lang="en-US" sz="1800" i="1" dirty="0"/>
              <a:t>literally</a:t>
            </a:r>
            <a:r>
              <a:rPr lang="en-US" sz="1800" dirty="0"/>
              <a:t> is more than twice as common now as it was in the 1990s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8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Arial" charset="0"/>
              <a:ea typeface="Arial" charset="0"/>
              <a:cs typeface="Arial" charset="0"/>
            </a:endParaRPr>
          </a:p>
          <a:p>
            <a:endParaRPr lang="en-US" sz="105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38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23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i="1" dirty="0">
                <a:ea typeface="Arial" charset="0"/>
                <a:cs typeface="Arial" charset="0"/>
              </a:rPr>
              <a:t>literally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AE59F71-67F1-4C5B-9BD9-A01A9D1492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286366"/>
              </p:ext>
            </p:extLst>
          </p:nvPr>
        </p:nvGraphicFramePr>
        <p:xfrm>
          <a:off x="1458248" y="1624785"/>
          <a:ext cx="6227503" cy="3608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56725A5-3EBD-4387-B0F3-08009ED195BB}"/>
              </a:ext>
            </a:extLst>
          </p:cNvPr>
          <p:cNvSpPr/>
          <p:nvPr/>
        </p:nvSpPr>
        <p:spPr>
          <a:xfrm>
            <a:off x="6562011" y="5992824"/>
            <a:ext cx="25819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400" dirty="0">
                <a:ea typeface="Arial" charset="0"/>
                <a:cs typeface="Arial" charset="0"/>
              </a:rPr>
              <a:t>(Curry, Love &amp; Goodman in prep)</a:t>
            </a:r>
            <a:endParaRPr lang="en-GB" sz="16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882140"/>
            <a:ext cx="8592672" cy="43961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Based on the analysis, we have </a:t>
            </a:r>
            <a:r>
              <a:rPr lang="en-GB" sz="2000" b="1" dirty="0"/>
              <a:t>evidence of notable language change </a:t>
            </a:r>
            <a:r>
              <a:rPr lang="en-GB" sz="2000" dirty="0"/>
              <a:t>at the level of adverb use in casual spoken English. This change occurs not only in </a:t>
            </a:r>
            <a:r>
              <a:rPr lang="en-GB" sz="2000" b="1" dirty="0"/>
              <a:t>frequency</a:t>
            </a:r>
            <a:r>
              <a:rPr lang="en-GB" sz="2000" dirty="0"/>
              <a:t>, but also in </a:t>
            </a:r>
            <a:r>
              <a:rPr lang="en-GB" sz="2000" b="1" dirty="0"/>
              <a:t>syntax </a:t>
            </a:r>
            <a:r>
              <a:rPr lang="en-GB" sz="2000" dirty="0"/>
              <a:t>and </a:t>
            </a:r>
            <a:r>
              <a:rPr lang="en-GB" sz="2000" b="1" dirty="0"/>
              <a:t>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This evidence has surprised materials writers, </a:t>
            </a:r>
            <a:r>
              <a:rPr lang="en-GB" sz="2000" b="1" dirty="0"/>
              <a:t>challenged preconceptions </a:t>
            </a:r>
            <a:r>
              <a:rPr lang="en-GB" sz="2000" dirty="0"/>
              <a:t>and has changed the representation of language in materials in a number of 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According to experts in materials writing and teacher training, overall, corpora are effective and useful in </a:t>
            </a:r>
            <a:r>
              <a:rPr lang="en-GB" sz="2000" b="1" dirty="0"/>
              <a:t>dispelling myths</a:t>
            </a:r>
            <a:r>
              <a:rPr lang="en-GB" sz="2000" dirty="0"/>
              <a:t>, </a:t>
            </a:r>
            <a:r>
              <a:rPr lang="en-GB" sz="2000" b="1" dirty="0"/>
              <a:t>guiding choices </a:t>
            </a:r>
            <a:r>
              <a:rPr lang="en-GB" sz="2000" dirty="0"/>
              <a:t>and </a:t>
            </a:r>
            <a:r>
              <a:rPr lang="en-GB" sz="2000" b="1" dirty="0"/>
              <a:t>empowering teachers </a:t>
            </a:r>
            <a:r>
              <a:rPr lang="en-GB" sz="2000" dirty="0"/>
              <a:t>and </a:t>
            </a:r>
            <a:r>
              <a:rPr lang="en-GB" sz="2000" b="1" dirty="0"/>
              <a:t>learners </a:t>
            </a:r>
            <a:r>
              <a:rPr lang="en-GB" sz="2000" dirty="0"/>
              <a:t>with </a:t>
            </a:r>
            <a:r>
              <a:rPr lang="en-GB" sz="2000" b="1" dirty="0"/>
              <a:t>real language </a:t>
            </a:r>
            <a:r>
              <a:rPr lang="en-GB" sz="2000" dirty="0"/>
              <a:t>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However, they stress the importance of taking a </a:t>
            </a:r>
            <a:r>
              <a:rPr lang="en-GB" sz="2000" b="1" dirty="0"/>
              <a:t>critical approach to using the data</a:t>
            </a:r>
            <a:endParaRPr lang="en-GB" sz="18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16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1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100" dirty="0">
              <a:latin typeface="Arial" charset="0"/>
              <a:ea typeface="Arial" charset="0"/>
              <a:cs typeface="Arial" charset="0"/>
            </a:endParaRPr>
          </a:p>
          <a:p>
            <a:endParaRPr lang="en-US" sz="7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24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6249902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Response from materials writers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0ADC53-4E36-46AF-AEC8-869D85A2C5EF}"/>
              </a:ext>
            </a:extLst>
          </p:cNvPr>
          <p:cNvSpPr/>
          <p:nvPr/>
        </p:nvSpPr>
        <p:spPr>
          <a:xfrm>
            <a:off x="6562011" y="5992824"/>
            <a:ext cx="25819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GB" sz="1400" dirty="0">
                <a:ea typeface="Arial" charset="0"/>
                <a:cs typeface="Arial" charset="0"/>
              </a:rPr>
              <a:t>(Curry, Love &amp; Goodman in prep)</a:t>
            </a:r>
            <a:endParaRPr lang="en-GB" sz="16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11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257896"/>
            <a:ext cx="9144000" cy="1440891"/>
          </a:xfrm>
          <a:ln w="285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endParaRPr lang="en-GB" dirty="0"/>
          </a:p>
          <a:p>
            <a:pPr algn="ctr"/>
            <a:r>
              <a:rPr lang="en-GB" dirty="0"/>
              <a:t>Conclusions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robbielove.org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4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798320"/>
            <a:ext cx="8592672" cy="4480016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BNC2014: a contribution to corpus linguistics and beyond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Deficiencies in corpus design are too often overlooked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It is important to be honest, critical and realistic about design issues such as representativeness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We have aimed to maximize efficiency and quality of corpus construction in view of practical constraints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There is no one ‘right’ way to do this – corpus construction is a process of compromise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Process is justified and transparent, including weaknesses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ea typeface="Arial" charset="0"/>
                <a:cs typeface="Arial" charset="0"/>
              </a:rPr>
              <a:t>The corpus can be used to look at recent change in spoken English, and this is already starting to inform ELT materials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4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2000" dirty="0">
              <a:latin typeface="Arial" charset="0"/>
              <a:ea typeface="Arial" charset="0"/>
              <a:cs typeface="Arial" charset="0"/>
            </a:endParaRPr>
          </a:p>
          <a:p>
            <a:endParaRPr lang="en-US" sz="11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26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272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27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73CD4F-2A7D-4FFB-A18B-3CF08B0CA8EE}"/>
              </a:ext>
            </a:extLst>
          </p:cNvPr>
          <p:cNvSpPr txBox="1"/>
          <p:nvPr/>
        </p:nvSpPr>
        <p:spPr>
          <a:xfrm>
            <a:off x="2766153" y="2690336"/>
            <a:ext cx="36116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hlinkClick r:id="rId2"/>
              </a:rPr>
              <a:t>http://corpora.lancs.ac.uk/bnc2014/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>
                <a:hlinkClick r:id="rId3"/>
              </a:rPr>
              <a:t>@</a:t>
            </a:r>
            <a:r>
              <a:rPr lang="en-GB" dirty="0" err="1">
                <a:hlinkClick r:id="rId3"/>
              </a:rPr>
              <a:t>lovermob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>
                <a:hlinkClick r:id="rId4"/>
              </a:rPr>
              <a:t>r.love@leeds.ac.uk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3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0696" y="1636295"/>
            <a:ext cx="7559675" cy="4642041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 err="1">
                <a:ea typeface="Arial" charset="0"/>
                <a:cs typeface="Arial" charset="0"/>
              </a:rPr>
              <a:t>Biber</a:t>
            </a:r>
            <a:r>
              <a:rPr lang="en-GB" sz="1200" dirty="0">
                <a:ea typeface="Arial" charset="0"/>
                <a:cs typeface="Arial" charset="0"/>
              </a:rPr>
              <a:t>, D. (1993). Representativeness in corpus design. Literary and Linguistic Computing, 8(4), 243-257.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Curry, N., Love, R., &amp; Goodman, O. Keeping up with language change: Using the Spoken BNC2014 in ELT materials development.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Leech, G. (1993). 100 million words of English. English Today, 9-15. DOI: 10.1017/S0266078400006854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Leech, G. (2007). New resources, or just better old ones? The Holy Grail of representativeness. In: Corpus Linguistics and the Web. </a:t>
            </a:r>
            <a:r>
              <a:rPr lang="en-GB" sz="1200" dirty="0" err="1">
                <a:ea typeface="Arial" charset="0"/>
                <a:cs typeface="Arial" charset="0"/>
              </a:rPr>
              <a:t>Rodopi</a:t>
            </a:r>
            <a:r>
              <a:rPr lang="en-GB" sz="1200" dirty="0">
                <a:ea typeface="Arial" charset="0"/>
                <a:cs typeface="Arial" charset="0"/>
              </a:rPr>
              <a:t>, Amsterdam, pp. 133-149.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Love, R. (2020). Overcoming challenges in corpus construction: the Spoken British National Corpus 2014. New York: Routledge.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Love, R., Dembry, C., Hardie, A., Brezina, V., &amp; McEnery, T. (2017). The Spoken BNC2014: Designing and building a spoken corpus of everyday conversations. International Journal of Corpus Linguistics, 22(3), 319-344. 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Pérez-Paredes, P. and Mark, G. (forthcoming) Adverbs in spoken language: a corpus-based analysis of learner and native-speaker language and its pedagogical implications. Studies in Corpus Linguistics series. Amsterdam: John Benjamins.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>
                <a:ea typeface="Arial" charset="0"/>
                <a:cs typeface="Arial" charset="0"/>
              </a:rPr>
              <a:t>Phillips, J.C. &amp; Egbert, J. (2018). Advancing law and corpus linguistics: Importing principles and practices from survey and content-analysis methodologies to improve corpus design and analysis. Brigham Young University Law Review, 2017(6), 101-131.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dirty="0" err="1">
                <a:ea typeface="Arial" charset="0"/>
                <a:cs typeface="Arial" charset="0"/>
              </a:rPr>
              <a:t>Pöldvere</a:t>
            </a:r>
            <a:r>
              <a:rPr lang="en-GB" sz="1200" dirty="0">
                <a:ea typeface="Arial" charset="0"/>
                <a:cs typeface="Arial" charset="0"/>
              </a:rPr>
              <a:t>, N. (2019). What's in a dialogue? On the dynamics of meaning-making in English conversation. Lund: Media-</a:t>
            </a:r>
            <a:r>
              <a:rPr lang="en-GB" sz="1200" dirty="0" err="1">
                <a:ea typeface="Arial" charset="0"/>
                <a:cs typeface="Arial" charset="0"/>
              </a:rPr>
              <a:t>Tryck</a:t>
            </a:r>
            <a:r>
              <a:rPr lang="en-GB" sz="1200" dirty="0">
                <a:ea typeface="Arial" charset="0"/>
                <a:cs typeface="Arial" charset="0"/>
              </a:rPr>
              <a:t>, Lund University, Sweden.</a:t>
            </a:r>
          </a:p>
          <a:p>
            <a:endParaRPr lang="en-US" sz="1100" b="1" dirty="0">
              <a:ea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CD32E-4752-4A17-BAE1-8B05049F44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z="1000" b="1">
                <a:latin typeface="+mn-lt"/>
                <a:cs typeface="Arial" panose="020B0604020202020204" pitchFamily="34" charset="0"/>
              </a:rPr>
              <a:t>robbielove.org</a:t>
            </a:r>
            <a:endParaRPr lang="en-GB" sz="1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7CA50-C13F-48B1-BA36-BD6F8D2B66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48DCE1-DBF7-49B4-9D39-839E1A16784B}" type="slidenum">
              <a:rPr lang="en-GB" smtClean="0"/>
              <a:t>28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CFA0A8-2340-4F5F-A7A0-AFEE0D649B4C}"/>
              </a:ext>
            </a:extLst>
          </p:cNvPr>
          <p:cNvSpPr txBox="1">
            <a:spLocks/>
          </p:cNvSpPr>
          <p:nvPr/>
        </p:nvSpPr>
        <p:spPr>
          <a:xfrm>
            <a:off x="310696" y="579664"/>
            <a:ext cx="5804354" cy="5516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ea typeface="Arial" charset="0"/>
                <a:cs typeface="Arial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6507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1612</Words>
  <Application>Microsoft Office PowerPoint</Application>
  <PresentationFormat>On-screen Show (4:3)</PresentationFormat>
  <Paragraphs>281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Smith</dc:creator>
  <cp:lastModifiedBy>Robbie Love</cp:lastModifiedBy>
  <cp:revision>494</cp:revision>
  <cp:lastPrinted>2018-05-31T15:20:03Z</cp:lastPrinted>
  <dcterms:created xsi:type="dcterms:W3CDTF">2016-04-21T11:06:06Z</dcterms:created>
  <dcterms:modified xsi:type="dcterms:W3CDTF">2019-09-20T07:33:02Z</dcterms:modified>
</cp:coreProperties>
</file>