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282" r:id="rId2"/>
    <p:sldId id="283" r:id="rId3"/>
    <p:sldId id="345" r:id="rId4"/>
    <p:sldId id="344" r:id="rId5"/>
    <p:sldId id="346" r:id="rId6"/>
    <p:sldId id="347" r:id="rId7"/>
    <p:sldId id="350" r:id="rId8"/>
    <p:sldId id="351" r:id="rId9"/>
    <p:sldId id="371" r:id="rId10"/>
    <p:sldId id="361" r:id="rId11"/>
    <p:sldId id="362" r:id="rId12"/>
    <p:sldId id="349" r:id="rId13"/>
    <p:sldId id="364" r:id="rId14"/>
    <p:sldId id="365" r:id="rId15"/>
    <p:sldId id="366" r:id="rId16"/>
    <p:sldId id="367" r:id="rId17"/>
    <p:sldId id="374" r:id="rId18"/>
    <p:sldId id="373" r:id="rId19"/>
    <p:sldId id="372" r:id="rId20"/>
    <p:sldId id="375" r:id="rId21"/>
    <p:sldId id="376" r:id="rId22"/>
    <p:sldId id="379" r:id="rId23"/>
    <p:sldId id="382" r:id="rId24"/>
    <p:sldId id="378" r:id="rId25"/>
    <p:sldId id="377" r:id="rId26"/>
    <p:sldId id="380" r:id="rId27"/>
    <p:sldId id="381" r:id="rId28"/>
    <p:sldId id="370" r:id="rId29"/>
    <p:sldId id="352" r:id="rId30"/>
    <p:sldId id="383" r:id="rId31"/>
    <p:sldId id="354" r:id="rId32"/>
    <p:sldId id="302" r:id="rId33"/>
    <p:sldId id="285" r:id="rId34"/>
    <p:sldId id="335" r:id="rId35"/>
    <p:sldId id="306" r:id="rId36"/>
    <p:sldId id="336" r:id="rId37"/>
    <p:sldId id="343" r:id="rId38"/>
    <p:sldId id="356" r:id="rId39"/>
    <p:sldId id="357" r:id="rId40"/>
    <p:sldId id="384" r:id="rId41"/>
    <p:sldId id="358" r:id="rId42"/>
    <p:sldId id="359" r:id="rId43"/>
    <p:sldId id="334" r:id="rId4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E8A7FF"/>
    <a:srgbClr val="B3FFB3"/>
    <a:srgbClr val="FFD5FF"/>
    <a:srgbClr val="F5FE82"/>
    <a:srgbClr val="FF9797"/>
    <a:srgbClr val="FF6969"/>
    <a:srgbClr val="FFCC81"/>
    <a:srgbClr val="FF9FFF"/>
    <a:srgbClr val="EAF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4" autoAdjust="0"/>
    <p:restoredTop sz="97449" autoAdjust="0"/>
  </p:normalViewPr>
  <p:slideViewPr>
    <p:cSldViewPr snapToGrid="0" snapToObjects="1">
      <p:cViewPr varScale="1">
        <p:scale>
          <a:sx n="75" d="100"/>
          <a:sy n="75" d="100"/>
        </p:scale>
        <p:origin x="1114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9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PhD%20Draft\07%20Linguistic%20Analysis\BLW%20lis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Sheet2!$C$35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Sheet2!$B$36:$B$39</c:f>
              <c:strCache>
                <c:ptCount val="4"/>
                <c:pt idx="0">
                  <c:v>mild</c:v>
                </c:pt>
                <c:pt idx="1">
                  <c:v>medium</c:v>
                </c:pt>
                <c:pt idx="2">
                  <c:v>strong</c:v>
                </c:pt>
                <c:pt idx="3">
                  <c:v>strongest</c:v>
                </c:pt>
              </c:strCache>
            </c:strRef>
          </c:cat>
          <c:val>
            <c:numRef>
              <c:f>Sheet2!$C$36:$C$39</c:f>
              <c:numCache>
                <c:formatCode>General</c:formatCode>
                <c:ptCount val="4"/>
                <c:pt idx="0">
                  <c:v>1551.6521076724121</c:v>
                </c:pt>
                <c:pt idx="1">
                  <c:v>465.43580764778437</c:v>
                </c:pt>
                <c:pt idx="2">
                  <c:v>274.99399260766694</c:v>
                </c:pt>
                <c:pt idx="3">
                  <c:v>606.02374440514859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42-4BE4-A553-1EE70A136E83}"/>
            </c:ext>
          </c:extLst>
        </c:ser>
        <c:ser>
          <c:idx val="1"/>
          <c:order val="1"/>
          <c:tx>
            <c:strRef>
              <c:f>Sheet2!$D$35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Sheet2!$B$36:$B$39</c:f>
              <c:strCache>
                <c:ptCount val="4"/>
                <c:pt idx="0">
                  <c:v>mild</c:v>
                </c:pt>
                <c:pt idx="1">
                  <c:v>medium</c:v>
                </c:pt>
                <c:pt idx="2">
                  <c:v>strong</c:v>
                </c:pt>
                <c:pt idx="3">
                  <c:v>strongest</c:v>
                </c:pt>
              </c:strCache>
            </c:strRef>
          </c:cat>
          <c:val>
            <c:numRef>
              <c:f>Sheet2!$D$36:$D$39</c:f>
              <c:numCache>
                <c:formatCode>General</c:formatCode>
                <c:ptCount val="4"/>
                <c:pt idx="0">
                  <c:v>1067.8226044723683</c:v>
                </c:pt>
                <c:pt idx="1">
                  <c:v>660.44640163201052</c:v>
                </c:pt>
                <c:pt idx="2">
                  <c:v>175.18638348696072</c:v>
                </c:pt>
                <c:pt idx="3">
                  <c:v>585.48583944867448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42-4BE4-A553-1EE70A136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089008"/>
        <c:axId val="232087440"/>
      </c:barChart>
      <c:catAx>
        <c:axId val="23208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7440"/>
        <c:crosses val="autoZero"/>
        <c:auto val="1"/>
        <c:lblAlgn val="ctr"/>
        <c:lblOffset val="100"/>
        <c:noMultiLvlLbl val="0"/>
      </c:catAx>
      <c:valAx>
        <c:axId val="23208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F40F-A16E-4969-947F-F28364EE821E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10F09-E20D-477B-8DAA-F8093E4EC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47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8F8E2-9B2B-45B1-9806-867F6AA3D3F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29B0A-1973-47BD-871E-DD82464827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7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 hasCustomPrompt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</a:lstStyle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Here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should be in Arial Bold at size 36 and in Grey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Please do not change the size of this text box </a:t>
            </a:r>
          </a:p>
          <a:p>
            <a:endParaRPr lang="en-GB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C8D3A-3265-48C5-87A0-95D77F0545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0EA94-5252-42F1-9BE7-D5D162F9A8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618BC-F1AD-4117-9523-1859D5451F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937513-57A8-4EEB-88AA-C51B8C320E5C}"/>
              </a:ext>
            </a:extLst>
          </p:cNvPr>
          <p:cNvSpPr/>
          <p:nvPr userDrawn="1"/>
        </p:nvSpPr>
        <p:spPr>
          <a:xfrm>
            <a:off x="0" y="6356350"/>
            <a:ext cx="9144000" cy="519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>
                <a:latin typeface="+mn-lt"/>
              </a:defRPr>
            </a:lvl1pPr>
            <a:lvl2pPr marL="0" indent="0">
              <a:buNone/>
              <a:defRPr sz="1800" baseline="0"/>
            </a:lvl2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0" lvl="1"/>
            <a:r>
              <a:rPr lang="en-GB" altLang="en-US" dirty="0"/>
              <a:t>For maximum impact, avoid overcrowding slides - limit your points to a maximum of 6 per page</a:t>
            </a:r>
          </a:p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A0EEA-9E9C-4091-9CD1-376789CF3AB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286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27CCE-AF18-471A-883C-9F4462CC93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28950" y="6445250"/>
            <a:ext cx="3086100" cy="365125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D203-5E7B-4280-9CF7-5ED18F852D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4579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48DCE1-DBF7-49B4-9D39-839E1A1678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8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>
                <a:latin typeface="+mn-lt"/>
              </a:defRPr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8FF10-E6CA-4445-8B8A-997FC588985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0C1F8-E41A-41A9-82F4-CDD7037E9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44778-9DA9-4089-83E5-75568932FC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3F6FE-EC8E-44F4-9419-AE129399881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0E66D-D5EB-4FE9-B127-B21384B3B4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C52D9-1A69-4330-9DF1-05FFAD57F3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0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B739-1F0F-4565-A9A0-F0E3A27AD34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9E9C1-2849-423E-ADAE-AC93D03702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2AF13-9C23-40D0-92F8-B681BB8F81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35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/>
          </p:cNvSpPr>
          <p:nvPr userDrawn="1"/>
        </p:nvSpPr>
        <p:spPr bwMode="auto">
          <a:xfrm>
            <a:off x="4583584" y="1750873"/>
            <a:ext cx="1907689" cy="1907689"/>
          </a:xfrm>
          <a:custGeom>
            <a:avLst/>
            <a:gdLst>
              <a:gd name="T0" fmla="*/ 1428677 w 19679"/>
              <a:gd name="T1" fmla="*/ 1568220 h 19679"/>
              <a:gd name="T2" fmla="*/ 1428677 w 19679"/>
              <a:gd name="T3" fmla="*/ 1568220 h 19679"/>
              <a:gd name="T4" fmla="*/ 1428677 w 19679"/>
              <a:gd name="T5" fmla="*/ 1568220 h 19679"/>
              <a:gd name="T6" fmla="*/ 1428677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24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FontAwesome" pitchFamily="50" charset="0"/>
            </a:endParaRPr>
          </a:p>
        </p:txBody>
      </p:sp>
      <p:sp>
        <p:nvSpPr>
          <p:cNvPr id="3" name="AutoShape 9"/>
          <p:cNvSpPr>
            <a:spLocks/>
          </p:cNvSpPr>
          <p:nvPr userDrawn="1"/>
        </p:nvSpPr>
        <p:spPr bwMode="auto">
          <a:xfrm>
            <a:off x="5704828" y="3165373"/>
            <a:ext cx="1906629" cy="1907689"/>
          </a:xfrm>
          <a:custGeom>
            <a:avLst/>
            <a:gdLst>
              <a:gd name="T0" fmla="*/ 1427884 w 19679"/>
              <a:gd name="T1" fmla="*/ 1568220 h 19679"/>
              <a:gd name="T2" fmla="*/ 1427884 w 19679"/>
              <a:gd name="T3" fmla="*/ 1568220 h 19679"/>
              <a:gd name="T4" fmla="*/ 1427884 w 19679"/>
              <a:gd name="T5" fmla="*/ 1568220 h 19679"/>
              <a:gd name="T6" fmla="*/ 1427884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50000"/>
              <a:alpha val="81000"/>
            </a:schemeClr>
          </a:solidFill>
          <a:ln>
            <a:noFill/>
          </a:ln>
          <a:extLst/>
        </p:spPr>
        <p:txBody>
          <a:bodyPr lIns="50800" tIns="50800" rIns="50800" bIns="5080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AutoShape 10"/>
          <p:cNvSpPr>
            <a:spLocks/>
          </p:cNvSpPr>
          <p:nvPr userDrawn="1"/>
        </p:nvSpPr>
        <p:spPr bwMode="auto">
          <a:xfrm>
            <a:off x="6825787" y="4597082"/>
            <a:ext cx="1907689" cy="1906629"/>
          </a:xfrm>
          <a:custGeom>
            <a:avLst/>
            <a:gdLst>
              <a:gd name="T0" fmla="*/ 1428677 w 19679"/>
              <a:gd name="T1" fmla="*/ 1567349 h 19679"/>
              <a:gd name="T2" fmla="*/ 1428677 w 19679"/>
              <a:gd name="T3" fmla="*/ 1567349 h 19679"/>
              <a:gd name="T4" fmla="*/ 1428677 w 19679"/>
              <a:gd name="T5" fmla="*/ 1567349 h 19679"/>
              <a:gd name="T6" fmla="*/ 1428677 w 19679"/>
              <a:gd name="T7" fmla="*/ 1567349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90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C8A1ED-0D54-4028-97C9-F44915AA7B1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C45CB14-82FE-4810-9D2B-6F9F46A3F3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8949C99-24A1-49DF-9DC9-DE3C283641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06B2-2201-43EA-8729-23F91335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747D5-50A2-4150-9B4A-90B8A1C96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2335D-0D95-46BC-9D82-E9AFB82E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837EE-1CF4-4335-ABF9-B908698C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B9DED-8EB4-4C4A-B832-A2E5BF6F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EE4B-2913-4C88-A8BB-C8D236ED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554D0-DC8F-410B-9990-D1E9E327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9A98E-5C90-4B9D-BA3A-41D1286F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77D18-DC5A-41EA-B418-C665C11E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011B2-B9B7-4E97-933B-8B116C3B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65F16-472E-4DEF-A999-0DE25362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B28D-B535-40DF-AD5C-044799DF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94AB-2158-4C0F-92ED-E28632D3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C62D4-8E08-4664-8B97-E46A91F9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5F6BB-6E58-4648-8377-069C00ED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B0C8C-39E6-42A7-8303-71317E794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11B42-C6EC-4DBC-BED7-77C62CB6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7F6-8E7E-4364-8886-F31FA256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7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AF90D-03F5-4789-B24D-713D7827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247BF-6BFB-42E1-9DB0-FDDCA05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D1E0B-992E-4374-B8CD-BCA51280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9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835D6-E309-4B3E-B024-89A55282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B9C8A-CA33-4E56-94F9-1262D9E3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BAFB0-899C-4549-960F-D4553E7A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0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7E8272-D2A1-4E97-A6E3-0373D6D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F1C80-7711-41DE-B575-D4A4637B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20656-11E0-4BF7-8E40-34C71B91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37886-C840-452C-943C-DB638AD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B3E1E-4C6A-41DA-B4C2-722EB948E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6FA9E-34F4-4E12-8D9E-58DC2D25F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2" r:id="rId3"/>
    <p:sldLayoutId id="2147483661" r:id="rId4"/>
    <p:sldLayoutId id="2147483662" r:id="rId5"/>
    <p:sldLayoutId id="2147483673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qpweb.lancs.ac.uk/bnc2014spoken/idmeta.php?idlink=u_who&amp;id=S0198&amp;uT=y" TargetMode="External"/><Relationship Id="rId2" Type="http://schemas.openxmlformats.org/officeDocument/2006/relationships/hyperlink" Target="https://cqpweb.lancs.ac.uk/bnc2014spoken/idmeta.php?idlink=u_who&amp;id=S0192&amp;uT=y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10" Type="http://schemas.openxmlformats.org/officeDocument/2006/relationships/image" Target="../media/image29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mailto:r.love@leeds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9725" y="2441575"/>
            <a:ext cx="8593260" cy="4003675"/>
          </a:xfrm>
        </p:spPr>
        <p:txBody>
          <a:bodyPr/>
          <a:lstStyle/>
          <a:p>
            <a:r>
              <a:rPr lang="en-GB" sz="3600" b="1" dirty="0">
                <a:ea typeface="Arial" charset="0"/>
                <a:cs typeface="Arial" charset="0"/>
              </a:rPr>
              <a:t>Fuck yeah! Swearing in spoken </a:t>
            </a:r>
          </a:p>
          <a:p>
            <a:r>
              <a:rPr lang="en-GB" sz="3600" b="1" dirty="0">
                <a:ea typeface="Arial" charset="0"/>
                <a:cs typeface="Arial" charset="0"/>
              </a:rPr>
              <a:t>British English</a:t>
            </a: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r>
              <a:rPr lang="en-GB" sz="1600" b="1" dirty="0">
                <a:ea typeface="Arial" charset="0"/>
                <a:cs typeface="Arial" charset="0"/>
              </a:rPr>
              <a:t>Dr Robbie Love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Research Fellow in Applied and Corpus Linguistics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School of Education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University of Leeds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r.love@leeds.ac.uk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       lovermob</a:t>
            </a:r>
          </a:p>
          <a:p>
            <a:endParaRPr lang="en-GB" sz="1600" dirty="0">
              <a:ea typeface="Arial" charset="0"/>
              <a:cs typeface="Arial" charset="0"/>
            </a:endParaRPr>
          </a:p>
        </p:txBody>
      </p:sp>
      <p:pic>
        <p:nvPicPr>
          <p:cNvPr id="4" name="Picture 2" descr="C:\Users\loverm\Dropbox\University\03 CASS\Work\20150320 UCREL CRS Talk\Twitter_logo_blue.png">
            <a:extLst>
              <a:ext uri="{FF2B5EF4-FFF2-40B4-BE49-F238E27FC236}">
                <a16:creationId xmlns:a16="http://schemas.microsoft.com/office/drawing/2014/main" id="{AFEF66AF-4D83-41AC-8C68-A25423E3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4" y="5639485"/>
            <a:ext cx="250504" cy="20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F1EF21-C324-47AB-A41F-954A9517E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162" y="3996741"/>
            <a:ext cx="1846400" cy="18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400" dirty="0">
                <a:ea typeface="Arial" charset="0"/>
                <a:cs typeface="Arial" charset="0"/>
              </a:rPr>
              <a:t>Part 1: Swearing in spoken British English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Why bad language?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So…do we swear more now?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The interesting case of FUCK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4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400" dirty="0">
                <a:ea typeface="Arial" charset="0"/>
                <a:cs typeface="Arial" charset="0"/>
              </a:rPr>
              <a:t>Part 2: My academic story so far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Studying at Lancaster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Commercial research in Cambridge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Academic research at Leeds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Top tips!</a:t>
            </a:r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Plan of action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23900" dirty="0">
                <a:ea typeface="Arial" charset="0"/>
                <a:cs typeface="Arial" charset="0"/>
              </a:rPr>
              <a:t>FUCK</a:t>
            </a:r>
            <a:endParaRPr lang="en-US" sz="8800" b="1" dirty="0"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98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Bad language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https://howwerollfitness.files.wordpress.com/2013/04/cursing.jpg">
            <a:extLst>
              <a:ext uri="{FF2B5EF4-FFF2-40B4-BE49-F238E27FC236}">
                <a16:creationId xmlns:a16="http://schemas.microsoft.com/office/drawing/2014/main" id="{FF9030DD-1D47-4B0B-948F-42DA765E5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15" y="1883263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o\Dropbox\University\03 CASS\Work\20171129 Prague Charles University visit\Maybe-swearing-will-help.jpg">
            <a:extLst>
              <a:ext uri="{FF2B5EF4-FFF2-40B4-BE49-F238E27FC236}">
                <a16:creationId xmlns:a16="http://schemas.microsoft.com/office/drawing/2014/main" id="{82D34FC9-2F8B-4080-97A8-9B98D645D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30839"/>
            <a:ext cx="4201727" cy="279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83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Swearing is fascinating…a “marker of distinction” between social groups (McEnery 2005: 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“a rich emotional, psychological, and sociocultural phenomenon” (Jay 2009: 153)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More psychologically arousing (</a:t>
            </a:r>
            <a:r>
              <a:rPr lang="en-GB" sz="2400" dirty="0" err="1"/>
              <a:t>Janschewitz</a:t>
            </a:r>
            <a:r>
              <a:rPr lang="en-GB" sz="2400" dirty="0"/>
              <a:t> 2008)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More memorable (Jay et al. 2008)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More stressful to produce (Bowers &amp; </a:t>
            </a:r>
            <a:r>
              <a:rPr lang="en-GB" sz="2400" dirty="0" err="1"/>
              <a:t>Pleydell</a:t>
            </a:r>
            <a:r>
              <a:rPr lang="en-GB" sz="2400" dirty="0"/>
              <a:t>-Pearce 2011)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Bad language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1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Bad language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D40E5-911A-4FAB-BBBC-1BEAF8E6973D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People care about it – one way or another</a:t>
            </a:r>
          </a:p>
          <a:p>
            <a:r>
              <a:rPr lang="en-GB" sz="2400" dirty="0"/>
              <a:t>e.g. links to anti-social behaviour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E3D8A5-25AC-46D5-9D44-3FCFF4F7DB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27950" r="1439" b="50000"/>
          <a:stretch/>
        </p:blipFill>
        <p:spPr>
          <a:xfrm>
            <a:off x="683568" y="2924944"/>
            <a:ext cx="7651347" cy="213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2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Bad language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18D1C4-BD1A-406B-AF70-2505A88D0EB7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McEnery (2005):</a:t>
            </a:r>
          </a:p>
          <a:p>
            <a:r>
              <a:rPr lang="en-GB" sz="2400" dirty="0"/>
              <a:t>Bad language words = BLWs</a:t>
            </a:r>
          </a:p>
          <a:p>
            <a:pPr lvl="1"/>
            <a:r>
              <a:rPr lang="en-GB" sz="2000" dirty="0"/>
              <a:t>swear words, always taboo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sz="2000" i="1" dirty="0"/>
              <a:t>cunt, fuck, shit, twat</a:t>
            </a:r>
            <a:endParaRPr lang="en-GB" sz="2000" dirty="0"/>
          </a:p>
          <a:p>
            <a:pPr lvl="1"/>
            <a:r>
              <a:rPr lang="en-GB" sz="2000" dirty="0"/>
              <a:t>words which are not inherently taboo but can be used to offend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sz="2000" i="1" dirty="0"/>
              <a:t>tart, pig, god, gay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20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36244B-6E16-441D-944A-E0A45B476E55}"/>
              </a:ext>
            </a:extLst>
          </p:cNvPr>
          <p:cNvSpPr txBox="1"/>
          <p:nvPr/>
        </p:nvSpPr>
        <p:spPr>
          <a:xfrm>
            <a:off x="457199" y="5005136"/>
            <a:ext cx="7507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But just how many bad language words are there? Take a guess…</a:t>
            </a:r>
          </a:p>
        </p:txBody>
      </p:sp>
    </p:spTree>
    <p:extLst>
      <p:ext uri="{BB962C8B-B14F-4D97-AF65-F5344CB8AC3E}">
        <p14:creationId xmlns:p14="http://schemas.microsoft.com/office/powerpoint/2010/main" val="102601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Research questions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1. How does the overall frequency of BLW occurrence differ between the 1990s and 2010s? </a:t>
            </a:r>
          </a:p>
          <a:p>
            <a:pPr marL="0" indent="0">
              <a:buNone/>
            </a:pPr>
            <a:r>
              <a:rPr lang="en-GB" sz="2400" dirty="0"/>
              <a:t>2. How does the distribution of BLW strength differ between the 1990s and 2010s? </a:t>
            </a:r>
          </a:p>
          <a:p>
            <a:pPr marL="0" indent="0">
              <a:buNone/>
            </a:pPr>
            <a:r>
              <a:rPr lang="en-GB" sz="2400" dirty="0"/>
              <a:t>3. How does the social distribution of BLWs differ between the 1990s and 2010s?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59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Method – corpus linguistics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DFE729-2A46-4B96-82C4-7FEF85893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0" t="51455" r="12448" b="10746"/>
          <a:stretch/>
        </p:blipFill>
        <p:spPr>
          <a:xfrm>
            <a:off x="453262" y="3645024"/>
            <a:ext cx="8295503" cy="24091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313EEC-22CF-4CB7-95EF-65B28F83732D}"/>
              </a:ext>
            </a:extLst>
          </p:cNvPr>
          <p:cNvSpPr/>
          <p:nvPr/>
        </p:nvSpPr>
        <p:spPr>
          <a:xfrm>
            <a:off x="499310" y="1787986"/>
            <a:ext cx="8016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Computer-assisted methods for the analysis of (usually large amounts of) language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‘Corpus’ = body of texts under investigation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Unearthing patterns impossible to detect manually</a:t>
            </a:r>
          </a:p>
        </p:txBody>
      </p:sp>
    </p:spTree>
    <p:extLst>
      <p:ext uri="{BB962C8B-B14F-4D97-AF65-F5344CB8AC3E}">
        <p14:creationId xmlns:p14="http://schemas.microsoft.com/office/powerpoint/2010/main" val="298973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Data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357CFB-1F43-411C-8137-1B7E2BF90B10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519492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BNC (XML edition) – </a:t>
            </a:r>
            <a:r>
              <a:rPr lang="en-GB" sz="2400" dirty="0" err="1"/>
              <a:t>CQPweb</a:t>
            </a:r>
            <a:r>
              <a:rPr lang="en-GB" sz="24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Spoken BNC1994DS (demographically-sampled)</a:t>
            </a:r>
          </a:p>
          <a:p>
            <a:r>
              <a:rPr lang="en-GB" sz="2400" b="1" dirty="0"/>
              <a:t>5,014,655 </a:t>
            </a:r>
            <a:r>
              <a:rPr lang="en-GB" sz="2400" dirty="0"/>
              <a:t>tokens</a:t>
            </a:r>
          </a:p>
          <a:p>
            <a:r>
              <a:rPr lang="en-GB" sz="2400" b="1" dirty="0"/>
              <a:t>1408 </a:t>
            </a:r>
            <a:r>
              <a:rPr lang="en-GB" sz="2400" dirty="0"/>
              <a:t>speakers of British English</a:t>
            </a:r>
          </a:p>
          <a:p>
            <a:r>
              <a:rPr lang="en-GB" sz="2400" b="1" dirty="0"/>
              <a:t>153</a:t>
            </a:r>
            <a:r>
              <a:rPr lang="en-GB" sz="2400" dirty="0"/>
              <a:t> texts</a:t>
            </a:r>
          </a:p>
          <a:p>
            <a:r>
              <a:rPr lang="en-GB" sz="2400" dirty="0"/>
              <a:t>Date range: </a:t>
            </a:r>
            <a:r>
              <a:rPr lang="en-GB" sz="2400" b="1" dirty="0"/>
              <a:t>1985-1993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</p:txBody>
      </p:sp>
      <p:pic>
        <p:nvPicPr>
          <p:cNvPr id="10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39AFFE26-7567-4AB5-B2CE-901BF54B6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623" y="2618551"/>
            <a:ext cx="299830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25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Data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7D84E49A-EC88-47B9-8987-EBCA5DAB0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324" y="2289887"/>
            <a:ext cx="2443351" cy="280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519CF6E-CE3D-4274-8180-CD5E450D0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714083"/>
              </p:ext>
            </p:extLst>
          </p:nvPr>
        </p:nvGraphicFramePr>
        <p:xfrm>
          <a:off x="1373220" y="2381581"/>
          <a:ext cx="3311459" cy="2725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1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0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087"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effectLst/>
                        </a:rPr>
                        <a:t>Spoken BNC2014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</a:rPr>
                        <a:t>Tokens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>
                          <a:effectLst/>
                        </a:rPr>
                        <a:t>11,422,622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</a:rPr>
                        <a:t>Speakers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dirty="0">
                          <a:effectLst/>
                        </a:rPr>
                        <a:t>627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</a:rPr>
                        <a:t>Texts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>
                          <a:effectLst/>
                        </a:rPr>
                        <a:t>1,251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effectLst/>
                        </a:rPr>
                        <a:t>Date range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dirty="0">
                          <a:effectLst/>
                        </a:rPr>
                        <a:t>2012-2016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1EBE85B8-99C4-4D55-B6AF-1DA6FD54EBF4}"/>
              </a:ext>
            </a:extLst>
          </p:cNvPr>
          <p:cNvSpPr/>
          <p:nvPr/>
        </p:nvSpPr>
        <p:spPr>
          <a:xfrm>
            <a:off x="457200" y="1592152"/>
            <a:ext cx="26786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Spoken BNC2014</a:t>
            </a:r>
          </a:p>
        </p:txBody>
      </p:sp>
    </p:spTree>
    <p:extLst>
      <p:ext uri="{BB962C8B-B14F-4D97-AF65-F5344CB8AC3E}">
        <p14:creationId xmlns:p14="http://schemas.microsoft.com/office/powerpoint/2010/main" val="51786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How many bad language words?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92B9A8-7653-49E1-A9D3-5B54717CEDE9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/>
              <a:t>Over 150 BLWs, drawn from:</a:t>
            </a:r>
          </a:p>
          <a:p>
            <a:r>
              <a:rPr lang="en-GB" sz="5100" dirty="0"/>
              <a:t>McEnery (2005)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ARSE, ARSEHOLE, BALLS, BASTARD, BIRD, BITCH, BLOODY, BOLLOCKS, BUGGER, CHRIST, COW, CRAP, CUNT, DAMN, DICKHEAD, FUCK, GAY, GIT, GOD, HELL, HUSSY, IDIOT, JESUS, JEW, MORON, MOTHERFUCKER, NIGGER, PAKI, PIG, PILLOCK, PISS, PISSED OFF, POOFTER, PRICK, SCREW, SHAG, SHIT, SLAG, SLUT, SOD, SON-OF-A-BITCH, SPASTIC, TART, TIT, TITS, TOSSER, TWAT, WANKER, WHORE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r>
              <a:rPr lang="en-GB" sz="5100" dirty="0"/>
              <a:t>Ofcom (2016)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300" dirty="0"/>
              <a:t>BATTY BOY, BEAVER, BEEF CURTAINS, BELLEND, BENDER, BINT, BLOODCLAAT, BONK, BUKKAKE, BULLSHIT, BUM BOY, BUMCLAT, BUMMER, CHI-CHI MAN, CHICK WITH A DICK, CHINKY, CHOC ICE, CLUNGE, COCK, COCKSUCKER, COFFIN DODGER, COLOURED, COON, CRETIN, CRIPPLE, DAGO, DARKY, DICK, DILDO, DIV, DYKE, FAGGOT, FAIRY, FANNY, FECK/EFFING, FENIAN, FLAPS, FOP (FUCKING OLD PERSON) , FUDGE-PACKER, GASH, GENDER BENDER, GINGER, GIPPO, GODDAM, GOLLIWOG, GOOK, HE-SHE, HO, HOMO, HONKY, HUN, JAP, JESUS CHRIST, JIZZ, JOCK, KAFIR/KUFAAR, KIKE*, KNOB, KRAUT, LEZZA/LESBO, LOONY, MENTAL, MIDGET, MINGE, MINGER, MONG, MUFF DIVER, MUNTER, NANCY, NAZI, NEGRO, NIG-NOG, NONCE, NUTTER, OLD BAG, PANSY, PAPIST, PIKEY, PISSED / PISSED OFF, POLACK, POOF, PRICKTEASER, PROD, PSYCHO, PUNANI, PUSSY, QUEER, RAGHEAD, RAPEY, RETARD, RUGMUNCHER/ CARPETMUNCHER, SAMBO, SCHIZO, SHIRT LIFTER, SKANK, SLAPPER, SLOPE, SNATCH, SOD-OFF, SON OF A BITCH, SPADE, SPASTIC/SPAKKA/SPAZ, SPECIAL, SPIC, TAFF, TAIG, TRANNY, VEGETABLE, WINDOW LICKER, WOG, WOP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300" dirty="0"/>
          </a:p>
          <a:p>
            <a:r>
              <a:rPr lang="en-GB" sz="5100" dirty="0" err="1"/>
              <a:t>Lutsky</a:t>
            </a:r>
            <a:r>
              <a:rPr lang="en-GB" sz="5100" dirty="0"/>
              <a:t> &amp; Kehoe (2015)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300" dirty="0"/>
              <a:t>BIMBO, BOLLOCK, BOOB, BUTT, CHAV, DORK, DOUCHE, DUMB, FAG, FART, FATASS, FFS, IMBECILE, JEEZ, JERK, OMG, PIMP, PRAT, SONOFABITCH, SUCK, SWINE, TURD, WANK, WTF, WUSS</a:t>
            </a:r>
            <a:endParaRPr lang="en-GB" sz="23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724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Overall frequency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FC3B9C-0DCE-4CA1-A829-A669034EBC86}"/>
              </a:ext>
            </a:extLst>
          </p:cNvPr>
          <p:cNvSpPr txBox="1">
            <a:spLocks/>
          </p:cNvSpPr>
          <p:nvPr/>
        </p:nvSpPr>
        <p:spPr>
          <a:xfrm>
            <a:off x="457200" y="1468778"/>
            <a:ext cx="8229600" cy="46573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1990s: 3,433 per million</a:t>
            </a:r>
          </a:p>
          <a:p>
            <a:r>
              <a:rPr lang="en-GB" dirty="0"/>
              <a:t>2010s: 2,862 per million</a:t>
            </a:r>
          </a:p>
          <a:p>
            <a:endParaRPr lang="en-GB" dirty="0"/>
          </a:p>
          <a:p>
            <a:r>
              <a:rPr lang="en-GB" dirty="0"/>
              <a:t>Some BLWs = zero in both corpora:</a:t>
            </a:r>
          </a:p>
          <a:p>
            <a:pPr marL="0" indent="0">
              <a:buNone/>
            </a:pPr>
            <a:r>
              <a:rPr lang="en-GB" sz="2000" dirty="0"/>
              <a:t>BATTY BOY, BEEF CURTAIN, BLOODCLAAT, BUKKAKE, BUM BOY, BUMCLAT, CHI-CHI MAN, CHICK WITH A DICK, COCKSUCKER, COFFIN DODGER, DAGO, FATASS, FFS, FOP, KAFIR/KUFAAR, KIKE, LEZZA/LESBO, MUFF DIVER, POLACK, PRICKTEASE, PUNANI, RAGMUNCHER/CARPETMUNCHER, SHIRT LIFTER, SPIC, TAIG, WINDOW LICKER, WTF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397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Strength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035904D-D1FF-4965-B702-E7B8C2D26B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288667"/>
              </p:ext>
            </p:extLst>
          </p:nvPr>
        </p:nvGraphicFramePr>
        <p:xfrm>
          <a:off x="865294" y="1417638"/>
          <a:ext cx="7595138" cy="409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8DA20F1A-75B0-469A-8DD3-BA01A143D826}"/>
              </a:ext>
            </a:extLst>
          </p:cNvPr>
          <p:cNvSpPr/>
          <p:nvPr/>
        </p:nvSpPr>
        <p:spPr>
          <a:xfrm>
            <a:off x="6553200" y="3467434"/>
            <a:ext cx="1835224" cy="17617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89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Strength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C386B0-5FED-4C1D-ADB1-8F735D8E8ED3}"/>
              </a:ext>
            </a:extLst>
          </p:cNvPr>
          <p:cNvSpPr/>
          <p:nvPr/>
        </p:nvSpPr>
        <p:spPr>
          <a:xfrm>
            <a:off x="323528" y="1628800"/>
            <a:ext cx="836327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FUCK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Considered ‘strongest’ (Ofcom 2016), in the company of only 15 other BLWs including </a:t>
            </a:r>
            <a:r>
              <a:rPr lang="en-GB" sz="2400" dirty="0"/>
              <a:t>CUNT, FAGGOT, GOLLIWOG, MOTHERFUCKER, NIGGER, RETARD, SPASTIC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800" dirty="0"/>
              <a:t>BUT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2</a:t>
            </a:r>
            <a:r>
              <a:rPr lang="en-GB" sz="2800" baseline="30000" dirty="0"/>
              <a:t>nd</a:t>
            </a:r>
            <a:r>
              <a:rPr lang="en-GB" sz="2800" dirty="0"/>
              <a:t> most frequent BLW in both corpora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Behind </a:t>
            </a:r>
            <a:r>
              <a:rPr lang="en-GB" sz="2000" dirty="0"/>
              <a:t>BLOODY</a:t>
            </a:r>
            <a:r>
              <a:rPr lang="en-GB" sz="2400" dirty="0"/>
              <a:t> (1990s)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Behind </a:t>
            </a:r>
            <a:r>
              <a:rPr lang="en-GB" sz="2000" dirty="0"/>
              <a:t>GOD</a:t>
            </a:r>
            <a:r>
              <a:rPr lang="en-GB" sz="2400" dirty="0"/>
              <a:t> (2010s)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419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23900" dirty="0">
                <a:ea typeface="Arial" charset="0"/>
                <a:cs typeface="Arial" charset="0"/>
              </a:rPr>
              <a:t>FUCK</a:t>
            </a:r>
            <a:endParaRPr lang="en-US" sz="8800" b="1" dirty="0"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24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sociolinguistic distribution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F34812-4F3B-4F9C-8FE8-049ADAD4D052}"/>
              </a:ext>
            </a:extLst>
          </p:cNvPr>
          <p:cNvSpPr/>
          <p:nvPr/>
        </p:nvSpPr>
        <p:spPr>
          <a:xfrm>
            <a:off x="323528" y="1628800"/>
            <a:ext cx="83632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/>
              <a:t>BNClab</a:t>
            </a:r>
            <a:r>
              <a:rPr lang="en-GB" sz="2800" dirty="0"/>
              <a:t> (Brezina et al. 2018)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3EBBAA-B793-488F-97C0-0BCC30E215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10" t="11667" r="18552" b="31755"/>
          <a:stretch/>
        </p:blipFill>
        <p:spPr>
          <a:xfrm>
            <a:off x="2243179" y="2442410"/>
            <a:ext cx="4523967" cy="327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gender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D03734-2819-4390-A000-B41F2B6C7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1662113"/>
            <a:ext cx="7067550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73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age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C740F0-810A-4B68-B0E2-B0F4CF5F08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07" t="34826" r="18912" b="19561"/>
          <a:stretch/>
        </p:blipFill>
        <p:spPr>
          <a:xfrm>
            <a:off x="773029" y="1505863"/>
            <a:ext cx="7597942" cy="431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5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socio-economic status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0EC9528-3DEE-4D4E-AD65-35380F9CF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1662113"/>
            <a:ext cx="7067550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3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forms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EE1255-15A9-40B8-A01E-4F4AC9DDA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37" b="19403"/>
          <a:stretch/>
        </p:blipFill>
        <p:spPr>
          <a:xfrm>
            <a:off x="619425" y="1991227"/>
            <a:ext cx="7905150" cy="33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functions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5ED140-5B3B-452F-AB19-BF420CF06046}"/>
              </a:ext>
            </a:extLst>
          </p:cNvPr>
          <p:cNvSpPr txBox="1">
            <a:spLocks/>
          </p:cNvSpPr>
          <p:nvPr/>
        </p:nvSpPr>
        <p:spPr>
          <a:xfrm>
            <a:off x="429572" y="143070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/>
              <a:t>The intensifier </a:t>
            </a:r>
            <a:r>
              <a:rPr lang="en-GB" sz="2400" i="1" dirty="0"/>
              <a:t>fucking</a:t>
            </a:r>
            <a:r>
              <a:rPr lang="en-GB" sz="2400" dirty="0"/>
              <a:t> was, and is, the most common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Emphasise an entire clause (</a:t>
            </a:r>
            <a:r>
              <a:rPr lang="en-GB" sz="2400" dirty="0" err="1"/>
              <a:t>EmphAdv</a:t>
            </a:r>
            <a:r>
              <a:rPr lang="en-GB" sz="2400" dirty="0"/>
              <a:t>) = 24%</a:t>
            </a:r>
          </a:p>
          <a:p>
            <a:pPr>
              <a:lnSpc>
                <a:spcPct val="100000"/>
              </a:lnSpc>
            </a:pPr>
            <a:endParaRPr lang="en-GB" sz="2400" dirty="0"/>
          </a:p>
          <a:p>
            <a:pPr lvl="1"/>
            <a:r>
              <a:rPr lang="en-GB" sz="2000" dirty="0"/>
              <a:t>I don’t fucking believe this</a:t>
            </a:r>
          </a:p>
          <a:p>
            <a:pPr lvl="1"/>
            <a:r>
              <a:rPr lang="en-GB" sz="2000" dirty="0"/>
              <a:t>she can get hold of her mum so she can fucking talk to us</a:t>
            </a:r>
          </a:p>
          <a:p>
            <a:pPr lvl="1"/>
            <a:r>
              <a:rPr lang="en-GB" sz="2000" dirty="0"/>
              <a:t>but I was like are you fucking joking</a:t>
            </a:r>
          </a:p>
          <a:p>
            <a:pPr lvl="1"/>
            <a:r>
              <a:rPr lang="en-GB" sz="2000" dirty="0"/>
              <a:t>I do </a:t>
            </a:r>
            <a:r>
              <a:rPr lang="en-GB" sz="2000" dirty="0" err="1"/>
              <a:t>n't</a:t>
            </a:r>
            <a:r>
              <a:rPr lang="en-GB" sz="2000" dirty="0"/>
              <a:t> fucking spend much money</a:t>
            </a:r>
          </a:p>
          <a:p>
            <a:pPr lvl="1"/>
            <a:r>
              <a:rPr lang="en-GB" sz="2000" dirty="0"/>
              <a:t>he 's fucking got them on like odd ones as well like at least fucking put a pair on</a:t>
            </a:r>
          </a:p>
          <a:p>
            <a:pPr lvl="1"/>
            <a:r>
              <a:rPr lang="en-GB" sz="2000" dirty="0"/>
              <a:t>it fucking drives me up the wall </a:t>
            </a:r>
          </a:p>
          <a:p>
            <a:pPr marL="457200" lvl="1" indent="0">
              <a:buNone/>
            </a:pP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9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functions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5ED140-5B3B-452F-AB19-BF420CF06046}"/>
              </a:ext>
            </a:extLst>
          </p:cNvPr>
          <p:cNvSpPr txBox="1">
            <a:spLocks/>
          </p:cNvSpPr>
          <p:nvPr/>
        </p:nvSpPr>
        <p:spPr>
          <a:xfrm>
            <a:off x="429572" y="143070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/>
              <a:t>Negative intensification (</a:t>
            </a:r>
            <a:r>
              <a:rPr lang="en-GB" sz="2400" dirty="0" err="1"/>
              <a:t>PremNeg</a:t>
            </a:r>
            <a:r>
              <a:rPr lang="en-GB" sz="2400" dirty="0"/>
              <a:t>) = 14%</a:t>
            </a:r>
          </a:p>
          <a:p>
            <a:pPr>
              <a:lnSpc>
                <a:spcPct val="100000"/>
              </a:lnSpc>
            </a:pPr>
            <a:endParaRPr lang="en-GB" sz="2400" dirty="0"/>
          </a:p>
          <a:p>
            <a:pPr lvl="1"/>
            <a:r>
              <a:rPr lang="en-GB" sz="2000" dirty="0"/>
              <a:t>the fucking twat</a:t>
            </a:r>
          </a:p>
          <a:p>
            <a:pPr lvl="1"/>
            <a:r>
              <a:rPr lang="en-GB" sz="2000" dirty="0"/>
              <a:t>it 's fucking expensive in there</a:t>
            </a:r>
          </a:p>
        </p:txBody>
      </p:sp>
    </p:spTree>
    <p:extLst>
      <p:ext uri="{BB962C8B-B14F-4D97-AF65-F5344CB8AC3E}">
        <p14:creationId xmlns:p14="http://schemas.microsoft.com/office/powerpoint/2010/main" val="177446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functions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5ED140-5B3B-452F-AB19-BF420CF06046}"/>
              </a:ext>
            </a:extLst>
          </p:cNvPr>
          <p:cNvSpPr txBox="1">
            <a:spLocks/>
          </p:cNvSpPr>
          <p:nvPr/>
        </p:nvSpPr>
        <p:spPr>
          <a:xfrm>
            <a:off x="429572" y="143070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/>
              <a:t>Positive intensification (</a:t>
            </a:r>
            <a:r>
              <a:rPr lang="en-GB" sz="2400" dirty="0" err="1"/>
              <a:t>AdvB</a:t>
            </a:r>
            <a:r>
              <a:rPr lang="en-GB" sz="2400" dirty="0"/>
              <a:t>) = 12%</a:t>
            </a:r>
          </a:p>
          <a:p>
            <a:pPr>
              <a:lnSpc>
                <a:spcPct val="100000"/>
              </a:lnSpc>
            </a:pPr>
            <a:endParaRPr lang="en-GB" sz="2400" dirty="0"/>
          </a:p>
          <a:p>
            <a:pPr lvl="1"/>
            <a:r>
              <a:rPr lang="en-GB" sz="2000" dirty="0"/>
              <a:t>fucking awesome</a:t>
            </a:r>
          </a:p>
          <a:p>
            <a:pPr lvl="1"/>
            <a:r>
              <a:rPr lang="en-GB" sz="2000" dirty="0"/>
              <a:t>you walk in through there and it 's just fucking massive</a:t>
            </a:r>
          </a:p>
          <a:p>
            <a:pPr lvl="1"/>
            <a:r>
              <a:rPr lang="en-GB" sz="2000" dirty="0"/>
              <a:t>that 's fucking still good </a:t>
            </a:r>
          </a:p>
        </p:txBody>
      </p:sp>
    </p:spTree>
    <p:extLst>
      <p:ext uri="{BB962C8B-B14F-4D97-AF65-F5344CB8AC3E}">
        <p14:creationId xmlns:p14="http://schemas.microsoft.com/office/powerpoint/2010/main" val="295322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FUCK: functions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5ED140-5B3B-452F-AB19-BF420CF06046}"/>
              </a:ext>
            </a:extLst>
          </p:cNvPr>
          <p:cNvSpPr txBox="1">
            <a:spLocks/>
          </p:cNvSpPr>
          <p:nvPr/>
        </p:nvSpPr>
        <p:spPr>
          <a:xfrm>
            <a:off x="429572" y="143070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000" dirty="0"/>
              <a:t>Two functions have notably risen; namely cursing (</a:t>
            </a:r>
            <a:r>
              <a:rPr lang="en-GB" sz="2000" i="1" dirty="0"/>
              <a:t>fuck that</a:t>
            </a:r>
            <a:r>
              <a:rPr lang="en-GB" sz="2000" dirty="0"/>
              <a:t>) and the predicative negative adjective (</a:t>
            </a:r>
            <a:r>
              <a:rPr lang="en-GB" sz="2000" i="1" dirty="0"/>
              <a:t>he got absolutely fucked)</a:t>
            </a:r>
            <a:r>
              <a:rPr lang="en-GB" sz="2000" dirty="0"/>
              <a:t> 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Literal meaning – sex – among the least frequent = 0.7%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i="1" dirty="0">
                <a:solidFill>
                  <a:srgbClr val="000000"/>
                </a:solidFill>
              </a:rPr>
              <a:t>he 's a dick he 'll bang someone and then just think oh that 's it I fucked her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i="1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i="1" dirty="0">
                <a:solidFill>
                  <a:srgbClr val="000000"/>
                </a:solidFill>
              </a:rPr>
              <a:t>I would fuck her I would totally fuck her she 's fit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20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 yeah!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E11CD-80B8-497B-8A84-CEFB5EFD8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739301"/>
            <a:ext cx="4419600" cy="373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3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Fuck yeah!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0784BC-A822-4BA6-BC0E-DF0C67338735}"/>
              </a:ext>
            </a:extLst>
          </p:cNvPr>
          <p:cNvSpPr/>
          <p:nvPr/>
        </p:nvSpPr>
        <p:spPr>
          <a:xfrm>
            <a:off x="2550694" y="1613119"/>
            <a:ext cx="4572000" cy="44935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2"/>
              </a:rPr>
              <a:t>S0192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where are the cigarettes ?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3"/>
              </a:rPr>
              <a:t>S0198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 err="1">
                <a:solidFill>
                  <a:srgbClr val="000000"/>
                </a:solidFill>
                <a:latin typeface="verdana" panose="020B0604030504040204" pitchFamily="34" charset="0"/>
              </a:rPr>
              <a:t>er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 that 's your department I think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2"/>
              </a:rPr>
              <a:t>S0192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b="1" dirty="0">
                <a:solidFill>
                  <a:srgbClr val="000000"/>
                </a:solidFill>
                <a:latin typeface="verdana" panose="020B0604030504040204" pitchFamily="34" charset="0"/>
              </a:rPr>
              <a:t>&gt;&gt;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it 's Drum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3"/>
              </a:rPr>
              <a:t>S0198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yeah what how many grams is it ?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2"/>
              </a:rPr>
              <a:t>S0192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it 's not the best tobacco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3"/>
              </a:rPr>
              <a:t>S0198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how many grams is it ?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2"/>
              </a:rPr>
              <a:t>S0192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it 's a fifty gram pouch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3"/>
              </a:rPr>
              <a:t>S0198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oh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2"/>
              </a:rPr>
              <a:t>S0192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so it 's going to last a while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3"/>
              </a:rPr>
              <a:t>S0198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oh how much was that ? oh it 's our pouch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2"/>
              </a:rPr>
              <a:t>S0192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yeah of course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3"/>
              </a:rPr>
              <a:t>S0198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oh </a:t>
            </a:r>
            <a:r>
              <a:rPr lang="en-GB" sz="1100" b="1" dirty="0">
                <a:solidFill>
                  <a:srgbClr val="000000"/>
                </a:solidFill>
                <a:latin typeface="verdana" panose="020B0604030504040204" pitchFamily="34" charset="0"/>
              </a:rPr>
              <a:t>fuck yeah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awesome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br>
              <a:rPr lang="en-GB" sz="1100" dirty="0"/>
            </a:b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  <a:hlinkClick r:id="rId2"/>
              </a:rPr>
              <a:t>S0192</a:t>
            </a:r>
            <a:r>
              <a:rPr lang="en-GB" sz="1100" b="1" dirty="0">
                <a:solidFill>
                  <a:srgbClr val="00008B"/>
                </a:solidFill>
                <a:latin typeface="verdana" panose="020B0604030504040204" pitchFamily="34" charset="0"/>
              </a:rPr>
              <a:t>: </a:t>
            </a: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yeah </a:t>
            </a:r>
            <a:br>
              <a:rPr lang="en-GB" sz="1100" dirty="0"/>
            </a:br>
            <a:r>
              <a:rPr lang="en-GB" sz="11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31378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Bad language: conclusions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B6CFBE-9D0F-4F5C-A1FF-9D6174440BC6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000" dirty="0">
                <a:solidFill>
                  <a:srgbClr val="000000"/>
                </a:solidFill>
              </a:rPr>
              <a:t>BLW use significantly lower in 2010s vs 1990s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solidFill>
                  <a:srgbClr val="000000"/>
                </a:solidFill>
              </a:rPr>
              <a:t>FUCK is much more common than expected given it is rated so strongly</a:t>
            </a:r>
          </a:p>
          <a:p>
            <a:pPr>
              <a:lnSpc>
                <a:spcPct val="100000"/>
              </a:lnSpc>
            </a:pPr>
            <a:r>
              <a:rPr lang="en-GB" sz="2000" i="1" dirty="0">
                <a:solidFill>
                  <a:srgbClr val="000000"/>
                </a:solidFill>
              </a:rPr>
              <a:t>fucking </a:t>
            </a:r>
            <a:r>
              <a:rPr lang="en-GB" sz="2000" dirty="0">
                <a:solidFill>
                  <a:srgbClr val="000000"/>
                </a:solidFill>
              </a:rPr>
              <a:t>is by far the most common &amp; versatile form of </a:t>
            </a:r>
            <a:r>
              <a:rPr lang="en-GB" sz="1800" dirty="0">
                <a:solidFill>
                  <a:srgbClr val="000000"/>
                </a:solidFill>
              </a:rPr>
              <a:t>FUCK</a:t>
            </a:r>
          </a:p>
          <a:p>
            <a:pPr>
              <a:lnSpc>
                <a:spcPct val="100000"/>
              </a:lnSpc>
            </a:pPr>
            <a:endParaRPr lang="en-GB" sz="18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00000"/>
                </a:solidFill>
              </a:rPr>
              <a:t>people swear frequently and in a wide range of contexts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solidFill>
                  <a:srgbClr val="000000"/>
                </a:solidFill>
              </a:rPr>
              <a:t>bad language performs a range of functions in language and social interaction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solidFill>
                  <a:srgbClr val="000000"/>
                </a:solidFill>
              </a:rPr>
              <a:t>‘bad language’ is anything but bad!</a:t>
            </a:r>
          </a:p>
        </p:txBody>
      </p:sp>
    </p:spTree>
    <p:extLst>
      <p:ext uri="{BB962C8B-B14F-4D97-AF65-F5344CB8AC3E}">
        <p14:creationId xmlns:p14="http://schemas.microsoft.com/office/powerpoint/2010/main" val="35856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1669823" y="1752435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Part 2: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My academic story so far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E17E3-6B98-45DC-86BC-45F97CE12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841" y="3747837"/>
            <a:ext cx="2788318" cy="18588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9506F0-8441-4A3A-B042-F22817B64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54" y="3747838"/>
            <a:ext cx="2788318" cy="18588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DF0E3A-26A7-4FC5-8F46-41F83DD55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36" y="3747838"/>
            <a:ext cx="2478504" cy="185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2010-2013: Lancaster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BA (Hons) Linguistics</a:t>
            </a:r>
            <a:endParaRPr lang="en-GB" dirty="0"/>
          </a:p>
        </p:txBody>
      </p:sp>
      <p:pic>
        <p:nvPicPr>
          <p:cNvPr id="6146" name="Picture 2" descr="Image result for lael lancaster">
            <a:extLst>
              <a:ext uri="{FF2B5EF4-FFF2-40B4-BE49-F238E27FC236}">
                <a16:creationId xmlns:a16="http://schemas.microsoft.com/office/drawing/2014/main" id="{3755B5C7-B7CA-4FA6-BCDD-3DFB7E5EA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63" y="3131219"/>
            <a:ext cx="6689558" cy="94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68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2013-2017: Lancaster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MA Language and Linguistics</a:t>
            </a:r>
          </a:p>
          <a:p>
            <a:r>
              <a:rPr lang="en-GB" sz="2400" dirty="0"/>
              <a:t>PhD Linguistics</a:t>
            </a:r>
          </a:p>
          <a:p>
            <a:endParaRPr lang="en-GB" dirty="0"/>
          </a:p>
        </p:txBody>
      </p:sp>
      <p:pic>
        <p:nvPicPr>
          <p:cNvPr id="5122" name="Picture 2" descr="http://cass.lancs.ac.uk/wp-content/themes/CASStwentyeleven/images/CASS-logo-small.png">
            <a:extLst>
              <a:ext uri="{FF2B5EF4-FFF2-40B4-BE49-F238E27FC236}">
                <a16:creationId xmlns:a16="http://schemas.microsoft.com/office/drawing/2014/main" id="{E880DC5C-9186-4191-852A-AE1F1CEE1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832435"/>
            <a:ext cx="14287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2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My PhD: the BNC2014 project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974585FD-A4F3-47B2-8C7E-74C481B0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066" y="1939229"/>
            <a:ext cx="2220655" cy="26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687339B3-BE11-4D4A-B073-EB98999D9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629" y="2224299"/>
            <a:ext cx="3271602" cy="21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3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Spoken BNC2014 team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7EE1BD65-CFC9-48C0-9D7F-2949F78E0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196" y="5163956"/>
            <a:ext cx="852307" cy="103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5EA2BB-5C92-45C4-AE87-21EA383A3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72" y="4138365"/>
            <a:ext cx="1238754" cy="2626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C72D22-8AB4-41A7-8BAA-8C7095457A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9483" y="1704197"/>
            <a:ext cx="1060932" cy="3488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138160-77C4-4B01-95FC-58477F15479C}"/>
              </a:ext>
            </a:extLst>
          </p:cNvPr>
          <p:cNvSpPr txBox="1"/>
          <p:nvPr/>
        </p:nvSpPr>
        <p:spPr>
          <a:xfrm>
            <a:off x="681279" y="3401660"/>
            <a:ext cx="654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Robbie </a:t>
            </a:r>
          </a:p>
          <a:p>
            <a:pPr algn="ctr"/>
            <a:r>
              <a:rPr lang="en-GB" sz="1200" dirty="0"/>
              <a:t>Love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A0FC15-BED7-4FE7-A125-4DB79520CEFB}"/>
              </a:ext>
            </a:extLst>
          </p:cNvPr>
          <p:cNvSpPr txBox="1"/>
          <p:nvPr/>
        </p:nvSpPr>
        <p:spPr>
          <a:xfrm>
            <a:off x="808767" y="5577639"/>
            <a:ext cx="682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Claire </a:t>
            </a:r>
          </a:p>
          <a:p>
            <a:pPr algn="ctr"/>
            <a:r>
              <a:rPr lang="en-GB" sz="1200" dirty="0"/>
              <a:t>Dembry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B88747-E69C-4D25-A9EB-FA2EB60272BA}"/>
              </a:ext>
            </a:extLst>
          </p:cNvPr>
          <p:cNvSpPr txBox="1"/>
          <p:nvPr/>
        </p:nvSpPr>
        <p:spPr>
          <a:xfrm>
            <a:off x="2063302" y="5569281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Olivia </a:t>
            </a:r>
          </a:p>
          <a:p>
            <a:pPr algn="ctr"/>
            <a:r>
              <a:rPr lang="en-GB" sz="1200" dirty="0"/>
              <a:t>Goodman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DBDE05-F1D0-4B11-B460-FA3FCD452E29}"/>
              </a:ext>
            </a:extLst>
          </p:cNvPr>
          <p:cNvSpPr txBox="1"/>
          <p:nvPr/>
        </p:nvSpPr>
        <p:spPr>
          <a:xfrm>
            <a:off x="2088610" y="3401659"/>
            <a:ext cx="73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Tony </a:t>
            </a:r>
          </a:p>
          <a:p>
            <a:pPr algn="ctr"/>
            <a:r>
              <a:rPr lang="en-GB" sz="1200" dirty="0"/>
              <a:t>McEnery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D6FD42-F7A6-410E-BA63-CA6096282B37}"/>
              </a:ext>
            </a:extLst>
          </p:cNvPr>
          <p:cNvSpPr txBox="1"/>
          <p:nvPr/>
        </p:nvSpPr>
        <p:spPr>
          <a:xfrm>
            <a:off x="3587714" y="3401660"/>
            <a:ext cx="707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Andrew </a:t>
            </a:r>
          </a:p>
          <a:p>
            <a:pPr algn="ctr"/>
            <a:r>
              <a:rPr lang="en-GB" sz="1200" dirty="0"/>
              <a:t>Hardie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1900FF-A150-4159-8EA7-C92573057729}"/>
              </a:ext>
            </a:extLst>
          </p:cNvPr>
          <p:cNvSpPr txBox="1"/>
          <p:nvPr/>
        </p:nvSpPr>
        <p:spPr>
          <a:xfrm>
            <a:off x="5055169" y="3430187"/>
            <a:ext cx="644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Vaclav </a:t>
            </a:r>
          </a:p>
          <a:p>
            <a:pPr algn="ctr"/>
            <a:r>
              <a:rPr lang="en-GB" sz="1200" dirty="0"/>
              <a:t>Brezina</a:t>
            </a:r>
          </a:p>
        </p:txBody>
      </p:sp>
      <p:pic>
        <p:nvPicPr>
          <p:cNvPr id="41" name="Picture 40" descr="A close up of a person&#10;&#10;Description generated with very high confidence">
            <a:extLst>
              <a:ext uri="{FF2B5EF4-FFF2-40B4-BE49-F238E27FC236}">
                <a16:creationId xmlns:a16="http://schemas.microsoft.com/office/drawing/2014/main" id="{BBC176E4-ED95-46AC-982E-EB127E954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2" y="4676044"/>
            <a:ext cx="901595" cy="901595"/>
          </a:xfrm>
          <a:prstGeom prst="rect">
            <a:avLst/>
          </a:prstGeom>
        </p:spPr>
      </p:pic>
      <p:pic>
        <p:nvPicPr>
          <p:cNvPr id="49" name="Picture 4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E62FBB21-9372-402A-8FCB-2F06704442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6246" y="4672455"/>
            <a:ext cx="901596" cy="901596"/>
          </a:xfrm>
          <a:prstGeom prst="rect">
            <a:avLst/>
          </a:prstGeom>
        </p:spPr>
      </p:pic>
      <p:pic>
        <p:nvPicPr>
          <p:cNvPr id="51" name="Picture 50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61FD24D9-2B52-4EA8-94CC-CA3527C4984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4753"/>
          <a:stretch/>
        </p:blipFill>
        <p:spPr>
          <a:xfrm>
            <a:off x="619483" y="2367693"/>
            <a:ext cx="778003" cy="912647"/>
          </a:xfrm>
          <a:prstGeom prst="rect">
            <a:avLst/>
          </a:prstGeom>
        </p:spPr>
      </p:pic>
      <p:pic>
        <p:nvPicPr>
          <p:cNvPr id="53" name="Picture 52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C3E703E0-EC90-42C4-9F12-555E4D9051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7780" y="2367140"/>
            <a:ext cx="736868" cy="924436"/>
          </a:xfrm>
          <a:prstGeom prst="rect">
            <a:avLst/>
          </a:prstGeom>
        </p:spPr>
      </p:pic>
      <p:pic>
        <p:nvPicPr>
          <p:cNvPr id="55" name="Picture 54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A3981B1C-C6B0-47EB-A7E8-8483DF881A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6681" y="2373218"/>
            <a:ext cx="718663" cy="901596"/>
          </a:xfrm>
          <a:prstGeom prst="rect">
            <a:avLst/>
          </a:prstGeom>
        </p:spPr>
      </p:pic>
      <p:pic>
        <p:nvPicPr>
          <p:cNvPr id="59" name="Picture 5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4CC503DB-F43A-481D-91DD-8D0B8A1809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2708" y="2367693"/>
            <a:ext cx="736868" cy="92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161B29B7-755F-4059-86C2-CFBAE017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16" y="1533780"/>
            <a:ext cx="1208720" cy="138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B3F2BCE-D6BC-4E8C-9C95-4169F318445A}"/>
              </a:ext>
            </a:extLst>
          </p:cNvPr>
          <p:cNvSpPr txBox="1"/>
          <p:nvPr/>
        </p:nvSpPr>
        <p:spPr>
          <a:xfrm>
            <a:off x="155643" y="582064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A5180E-1423-478F-BE6D-B6B74A2138AC}"/>
              </a:ext>
            </a:extLst>
          </p:cNvPr>
          <p:cNvSpPr txBox="1"/>
          <p:nvPr/>
        </p:nvSpPr>
        <p:spPr>
          <a:xfrm>
            <a:off x="152452" y="5426658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5DD46D-B6E6-4B76-B4AC-9FDD495170A0}"/>
              </a:ext>
            </a:extLst>
          </p:cNvPr>
          <p:cNvSpPr txBox="1"/>
          <p:nvPr/>
        </p:nvSpPr>
        <p:spPr>
          <a:xfrm>
            <a:off x="152452" y="5018035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DF7A37-4189-4759-9E0F-76EF101F57C6}"/>
              </a:ext>
            </a:extLst>
          </p:cNvPr>
          <p:cNvSpPr txBox="1"/>
          <p:nvPr/>
        </p:nvSpPr>
        <p:spPr>
          <a:xfrm>
            <a:off x="152452" y="4609412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99C15A8-D404-4E1C-88DA-0304D78FB775}"/>
              </a:ext>
            </a:extLst>
          </p:cNvPr>
          <p:cNvSpPr txBox="1"/>
          <p:nvPr/>
        </p:nvSpPr>
        <p:spPr>
          <a:xfrm>
            <a:off x="152452" y="4222357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861EBF-52D5-499F-B8A9-0E0A2CAE908E}"/>
              </a:ext>
            </a:extLst>
          </p:cNvPr>
          <p:cNvSpPr txBox="1"/>
          <p:nvPr/>
        </p:nvSpPr>
        <p:spPr>
          <a:xfrm>
            <a:off x="149261" y="3828370"/>
            <a:ext cx="1464160" cy="408623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944E275-E0A5-4FD2-83F8-2702BBD248DF}"/>
              </a:ext>
            </a:extLst>
          </p:cNvPr>
          <p:cNvSpPr txBox="1"/>
          <p:nvPr/>
        </p:nvSpPr>
        <p:spPr>
          <a:xfrm>
            <a:off x="149261" y="3419747"/>
            <a:ext cx="1464160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557FE7A-9831-4A54-ADEC-596F3230D3A4}"/>
              </a:ext>
            </a:extLst>
          </p:cNvPr>
          <p:cNvSpPr txBox="1"/>
          <p:nvPr/>
        </p:nvSpPr>
        <p:spPr>
          <a:xfrm>
            <a:off x="149261" y="3011124"/>
            <a:ext cx="1464160" cy="408623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Building 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A54DF-B338-444C-9634-5D3A9EDC87D8}"/>
              </a:ext>
            </a:extLst>
          </p:cNvPr>
          <p:cNvSpPr txBox="1"/>
          <p:nvPr/>
        </p:nvSpPr>
        <p:spPr>
          <a:xfrm>
            <a:off x="6891720" y="1370382"/>
            <a:ext cx="1464163" cy="715089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Existing corpora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283927-DE30-4DEE-A17D-5CAFDDC2B27A}"/>
              </a:ext>
            </a:extLst>
          </p:cNvPr>
          <p:cNvSpPr txBox="1"/>
          <p:nvPr/>
        </p:nvSpPr>
        <p:spPr>
          <a:xfrm>
            <a:off x="2801345" y="2481404"/>
            <a:ext cx="279326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Who is it for?</a:t>
            </a:r>
          </a:p>
          <a:p>
            <a:endParaRPr lang="en-GB" sz="2000" dirty="0"/>
          </a:p>
          <a:p>
            <a:r>
              <a:rPr lang="en-GB" sz="2000" dirty="0"/>
              <a:t>What do people want?</a:t>
            </a:r>
          </a:p>
          <a:p>
            <a:endParaRPr lang="en-GB" sz="2000" dirty="0"/>
          </a:p>
          <a:p>
            <a:r>
              <a:rPr lang="en-GB" sz="2000" dirty="0"/>
              <a:t>What have people done?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491008-A4B5-4FD9-B8E0-FD98C779C9CA}"/>
              </a:ext>
            </a:extLst>
          </p:cNvPr>
          <p:cNvSpPr txBox="1"/>
          <p:nvPr/>
        </p:nvSpPr>
        <p:spPr>
          <a:xfrm>
            <a:off x="6891721" y="2227701"/>
            <a:ext cx="1464162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Design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62A3FA-0E9E-4D3A-9875-945E0595A66A}"/>
              </a:ext>
            </a:extLst>
          </p:cNvPr>
          <p:cNvSpPr txBox="1"/>
          <p:nvPr/>
        </p:nvSpPr>
        <p:spPr>
          <a:xfrm>
            <a:off x="6891720" y="2777349"/>
            <a:ext cx="1464161" cy="715089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Data collection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0CF88A-C149-4A47-954A-D6FDA5ADEE5F}"/>
              </a:ext>
            </a:extLst>
          </p:cNvPr>
          <p:cNvSpPr txBox="1"/>
          <p:nvPr/>
        </p:nvSpPr>
        <p:spPr>
          <a:xfrm>
            <a:off x="6891721" y="3632960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Transcription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328A33-F337-4D6A-B804-A5752486F834}"/>
              </a:ext>
            </a:extLst>
          </p:cNvPr>
          <p:cNvSpPr txBox="1"/>
          <p:nvPr/>
        </p:nvSpPr>
        <p:spPr>
          <a:xfrm>
            <a:off x="6891723" y="4182105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Processing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0C08FD-FD4D-48DF-B34A-BF91F522A696}"/>
              </a:ext>
            </a:extLst>
          </p:cNvPr>
          <p:cNvSpPr txBox="1"/>
          <p:nvPr/>
        </p:nvSpPr>
        <p:spPr>
          <a:xfrm>
            <a:off x="6891723" y="4728060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Review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24A21E-14FB-4C11-A03B-F95415C02E2F}"/>
              </a:ext>
            </a:extLst>
          </p:cNvPr>
          <p:cNvSpPr txBox="1"/>
          <p:nvPr/>
        </p:nvSpPr>
        <p:spPr>
          <a:xfrm>
            <a:off x="6891726" y="581760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Release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9A65EC-6C81-43BB-AD33-21B1D6B7E19E}"/>
              </a:ext>
            </a:extLst>
          </p:cNvPr>
          <p:cNvSpPr txBox="1"/>
          <p:nvPr/>
        </p:nvSpPr>
        <p:spPr>
          <a:xfrm>
            <a:off x="6891726" y="5268460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Document</a:t>
            </a:r>
          </a:p>
        </p:txBody>
      </p:sp>
      <p:pic>
        <p:nvPicPr>
          <p:cNvPr id="19" name="Picture 1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68D3EAA-1E05-4FA2-9A1C-F816A842E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540" y="2061547"/>
            <a:ext cx="1047180" cy="74092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72E73BA9-097E-4BE0-B4D5-7B7766D88E44}"/>
              </a:ext>
            </a:extLst>
          </p:cNvPr>
          <p:cNvSpPr txBox="1"/>
          <p:nvPr/>
        </p:nvSpPr>
        <p:spPr>
          <a:xfrm>
            <a:off x="2801345" y="2463359"/>
            <a:ext cx="279326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Target population</a:t>
            </a:r>
          </a:p>
          <a:p>
            <a:endParaRPr lang="en-GB" sz="2000" dirty="0"/>
          </a:p>
          <a:p>
            <a:r>
              <a:rPr lang="en-GB" sz="2000" dirty="0"/>
              <a:t>Sampling goals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708EED-6427-40A9-8345-70081EEB7593}"/>
              </a:ext>
            </a:extLst>
          </p:cNvPr>
          <p:cNvSpPr txBox="1"/>
          <p:nvPr/>
        </p:nvSpPr>
        <p:spPr>
          <a:xfrm>
            <a:off x="2806918" y="2481404"/>
            <a:ext cx="242598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Finding participants</a:t>
            </a:r>
          </a:p>
          <a:p>
            <a:endParaRPr lang="en-GB" sz="2000" dirty="0"/>
          </a:p>
          <a:p>
            <a:r>
              <a:rPr lang="en-GB" sz="2000" dirty="0"/>
              <a:t>Recording equipment</a:t>
            </a:r>
          </a:p>
          <a:p>
            <a:endParaRPr lang="en-GB" sz="2000" dirty="0"/>
          </a:p>
          <a:p>
            <a:r>
              <a:rPr lang="en-GB" sz="2000" dirty="0"/>
              <a:t>Metadata collection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30BE03-E356-4E63-A48F-1A441FD3E74B}"/>
              </a:ext>
            </a:extLst>
          </p:cNvPr>
          <p:cNvSpPr txBox="1"/>
          <p:nvPr/>
        </p:nvSpPr>
        <p:spPr>
          <a:xfrm>
            <a:off x="2806918" y="2481449"/>
            <a:ext cx="2450094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Automated? Manual?</a:t>
            </a:r>
          </a:p>
          <a:p>
            <a:endParaRPr lang="en-GB" sz="2000" dirty="0"/>
          </a:p>
          <a:p>
            <a:r>
              <a:rPr lang="en-GB" sz="2000" dirty="0"/>
              <a:t>Conventions</a:t>
            </a:r>
          </a:p>
          <a:p>
            <a:endParaRPr lang="en-GB" sz="2000" dirty="0"/>
          </a:p>
          <a:p>
            <a:r>
              <a:rPr lang="en-GB" sz="2000" dirty="0"/>
              <a:t>Accuracy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55DD63-4B96-45DB-B226-48C67B266ED0}"/>
              </a:ext>
            </a:extLst>
          </p:cNvPr>
          <p:cNvSpPr txBox="1"/>
          <p:nvPr/>
        </p:nvSpPr>
        <p:spPr>
          <a:xfrm>
            <a:off x="2806918" y="2550889"/>
            <a:ext cx="24259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XML conversion</a:t>
            </a:r>
          </a:p>
          <a:p>
            <a:endParaRPr lang="en-GB" sz="2000" dirty="0"/>
          </a:p>
          <a:p>
            <a:r>
              <a:rPr lang="en-GB" sz="2000" dirty="0"/>
              <a:t>Annotation</a:t>
            </a:r>
          </a:p>
          <a:p>
            <a:endParaRPr lang="en-GB" sz="2000" dirty="0"/>
          </a:p>
          <a:p>
            <a:r>
              <a:rPr lang="en-GB" sz="2000" dirty="0"/>
              <a:t>Tool development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6F00AC-4EBE-4D6E-96E1-A99553D2AA43}"/>
              </a:ext>
            </a:extLst>
          </p:cNvPr>
          <p:cNvSpPr txBox="1"/>
          <p:nvPr/>
        </p:nvSpPr>
        <p:spPr>
          <a:xfrm>
            <a:off x="2782808" y="2578814"/>
            <a:ext cx="2215030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What have we got?</a:t>
            </a:r>
          </a:p>
          <a:p>
            <a:endParaRPr lang="en-GB" sz="2000" dirty="0"/>
          </a:p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Pilot research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919C95-BF07-4485-9D43-07132017EABA}"/>
              </a:ext>
            </a:extLst>
          </p:cNvPr>
          <p:cNvSpPr txBox="1"/>
          <p:nvPr/>
        </p:nvSpPr>
        <p:spPr>
          <a:xfrm>
            <a:off x="2758698" y="2578814"/>
            <a:ext cx="223914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User guide</a:t>
            </a:r>
          </a:p>
          <a:p>
            <a:endParaRPr lang="en-GB" sz="2000" dirty="0"/>
          </a:p>
          <a:p>
            <a:r>
              <a:rPr lang="en-GB" sz="2000" dirty="0"/>
              <a:t>Website</a:t>
            </a:r>
          </a:p>
          <a:p>
            <a:endParaRPr lang="en-GB" sz="2000" dirty="0"/>
          </a:p>
          <a:p>
            <a:r>
              <a:rPr lang="en-GB" sz="2000" dirty="0"/>
              <a:t>Publications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5F11209-95B5-4F8C-A7C3-2B44C4B63D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13" t="16476" r="40083" b="8400"/>
          <a:stretch/>
        </p:blipFill>
        <p:spPr>
          <a:xfrm>
            <a:off x="2706332" y="1471803"/>
            <a:ext cx="3086100" cy="4576502"/>
          </a:xfrm>
          <a:prstGeom prst="rect">
            <a:avLst/>
          </a:prstGeom>
        </p:spPr>
      </p:pic>
      <p:pic>
        <p:nvPicPr>
          <p:cNvPr id="1032" name="Picture 8" descr="Image result for audio clipart">
            <a:extLst>
              <a:ext uri="{FF2B5EF4-FFF2-40B4-BE49-F238E27FC236}">
                <a16:creationId xmlns:a16="http://schemas.microsoft.com/office/drawing/2014/main" id="{B218AD45-7FA9-4C5F-909A-936759C4F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396" y="3508608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smartphone clipart">
            <a:extLst>
              <a:ext uri="{FF2B5EF4-FFF2-40B4-BE49-F238E27FC236}">
                <a16:creationId xmlns:a16="http://schemas.microsoft.com/office/drawing/2014/main" id="{2C5BB0FE-3E52-40F9-9280-FC074063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71" y="2808375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papers clipart">
            <a:extLst>
              <a:ext uri="{FF2B5EF4-FFF2-40B4-BE49-F238E27FC236}">
                <a16:creationId xmlns:a16="http://schemas.microsoft.com/office/drawing/2014/main" id="{110045AF-539C-4B4D-8D20-22488CEB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47" y="1370382"/>
            <a:ext cx="681966" cy="67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computer clipart">
            <a:extLst>
              <a:ext uri="{FF2B5EF4-FFF2-40B4-BE49-F238E27FC236}">
                <a16:creationId xmlns:a16="http://schemas.microsoft.com/office/drawing/2014/main" id="{21FF14F9-7BA6-4E4C-8A80-07686578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69" y="4117560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document clipart">
            <a:extLst>
              <a:ext uri="{FF2B5EF4-FFF2-40B4-BE49-F238E27FC236}">
                <a16:creationId xmlns:a16="http://schemas.microsoft.com/office/drawing/2014/main" id="{EE6FD1E7-353D-4429-AE23-6DCE66B77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212" y="5166139"/>
            <a:ext cx="524710" cy="52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lion clipart black and white">
            <a:extLst>
              <a:ext uri="{FF2B5EF4-FFF2-40B4-BE49-F238E27FC236}">
                <a16:creationId xmlns:a16="http://schemas.microsoft.com/office/drawing/2014/main" id="{82F96573-A1CD-420C-A5C6-6E503F22C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16" y="5745269"/>
            <a:ext cx="565050" cy="55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 result for magnifying glass clip art">
            <a:extLst>
              <a:ext uri="{FF2B5EF4-FFF2-40B4-BE49-F238E27FC236}">
                <a16:creationId xmlns:a16="http://schemas.microsoft.com/office/drawing/2014/main" id="{44E57682-F7E2-421D-9DA4-AC7E393BD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17" y="4730780"/>
            <a:ext cx="418222" cy="41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34510D-331E-442B-9FE3-311DBD5213FE}"/>
              </a:ext>
            </a:extLst>
          </p:cNvPr>
          <p:cNvSpPr txBox="1"/>
          <p:nvPr/>
        </p:nvSpPr>
        <p:spPr>
          <a:xfrm>
            <a:off x="293355" y="137038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</a:rPr>
              <a:t>SPOKEN</a:t>
            </a:r>
          </a:p>
        </p:txBody>
      </p:sp>
    </p:spTree>
    <p:extLst>
      <p:ext uri="{BB962C8B-B14F-4D97-AF65-F5344CB8AC3E}">
        <p14:creationId xmlns:p14="http://schemas.microsoft.com/office/powerpoint/2010/main" val="24639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74115 -0.220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49" y="-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73646 -0.1754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877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73785 -0.1324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92" y="-662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7 L 0.73559 -0.08241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71" y="-412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0.7375 -0.06157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307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73681 -0.04305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40" y="-215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0.7375 -0.02129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106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73646 -0.00162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93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9" grpId="0" animBg="1"/>
      <p:bldP spid="4" grpId="0" animBg="1"/>
      <p:bldP spid="4" grpId="1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8" grpId="2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485880"/>
            <a:ext cx="4772646" cy="60436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Engaging with the media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675BE2-E6BD-4A80-B996-E5346A17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14899" r="7549" b="4737"/>
          <a:stretch/>
        </p:blipFill>
        <p:spPr bwMode="auto">
          <a:xfrm>
            <a:off x="1562152" y="1430266"/>
            <a:ext cx="6242504" cy="467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9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36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2203554-C6BA-4E66-BD77-A06F824BC9B8}"/>
              </a:ext>
            </a:extLst>
          </p:cNvPr>
          <p:cNvSpPr txBox="1">
            <a:spLocks/>
          </p:cNvSpPr>
          <p:nvPr/>
        </p:nvSpPr>
        <p:spPr>
          <a:xfrm>
            <a:off x="463096" y="1747612"/>
            <a:ext cx="5107525" cy="12602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Some people think I am: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announcing the death of the English language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actively promoting the changes I am reporting</a:t>
            </a:r>
            <a:endParaRPr lang="en-GB" sz="1800" i="1" dirty="0"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 descr="Image may contain: text">
            <a:extLst>
              <a:ext uri="{FF2B5EF4-FFF2-40B4-BE49-F238E27FC236}">
                <a16:creationId xmlns:a16="http://schemas.microsoft.com/office/drawing/2014/main" id="{B80EF650-42F4-4E12-9667-3B8E461BF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3" y="1402869"/>
            <a:ext cx="6642554" cy="475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3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37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009665-A45E-4C91-BE47-1D2176F4D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84" t="31594" r="31843" b="24977"/>
          <a:stretch/>
        </p:blipFill>
        <p:spPr>
          <a:xfrm>
            <a:off x="1896644" y="1860884"/>
            <a:ext cx="5350711" cy="3437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2F5C4B-5D3B-4129-876C-082A79A02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" t="6812" r="1974" b="5128"/>
          <a:stretch/>
        </p:blipFill>
        <p:spPr>
          <a:xfrm>
            <a:off x="310696" y="1553411"/>
            <a:ext cx="8553904" cy="430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6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2017-2018: Cambridge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Senior Research Manager at Cambridge Assessment English</a:t>
            </a:r>
            <a:endParaRPr lang="en-GB" dirty="0"/>
          </a:p>
        </p:txBody>
      </p:sp>
      <p:pic>
        <p:nvPicPr>
          <p:cNvPr id="7170" name="Picture 2" descr="https://pbs.twimg.com/media/DECz9wkXYAEHaje.jpg">
            <a:extLst>
              <a:ext uri="{FF2B5EF4-FFF2-40B4-BE49-F238E27FC236}">
                <a16:creationId xmlns:a16="http://schemas.microsoft.com/office/drawing/2014/main" id="{29B2F2F0-CD9F-467A-B802-9F2C03E65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258" y="2413084"/>
            <a:ext cx="4006516" cy="30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cambridge english">
            <a:extLst>
              <a:ext uri="{FF2B5EF4-FFF2-40B4-BE49-F238E27FC236}">
                <a16:creationId xmlns:a16="http://schemas.microsoft.com/office/drawing/2014/main" id="{974ED1D5-5D88-4184-84E8-5B73B581B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94" y="2749216"/>
            <a:ext cx="2219826" cy="221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39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2018-present: Leeds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Research Fellow in Applied and Corpus Linguistics at the University of Leeds</a:t>
            </a:r>
            <a:endParaRPr lang="en-GB" dirty="0"/>
          </a:p>
        </p:txBody>
      </p:sp>
      <p:pic>
        <p:nvPicPr>
          <p:cNvPr id="9218" name="Picture 2" descr="Image result for university of leeds logo">
            <a:extLst>
              <a:ext uri="{FF2B5EF4-FFF2-40B4-BE49-F238E27FC236}">
                <a16:creationId xmlns:a16="http://schemas.microsoft.com/office/drawing/2014/main" id="{5172DFD0-8BF2-49BA-BB73-56526603E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25942"/>
            <a:ext cx="45720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97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Opportunities I’ve had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5119437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Publish research</a:t>
            </a:r>
          </a:p>
          <a:p>
            <a:pPr lvl="1"/>
            <a:r>
              <a:rPr lang="en-GB" sz="1800" dirty="0"/>
              <a:t>Journal articles, edited books, a monograph</a:t>
            </a:r>
          </a:p>
          <a:p>
            <a:pPr lvl="1"/>
            <a:r>
              <a:rPr lang="en-GB" sz="1800" dirty="0"/>
              <a:t>swearing…LGBT rights…corpus linguistics…education…discourse analysis</a:t>
            </a:r>
          </a:p>
          <a:p>
            <a:r>
              <a:rPr lang="en-GB" sz="2000" dirty="0"/>
              <a:t>Attend and present at amazing conferences</a:t>
            </a:r>
          </a:p>
          <a:p>
            <a:r>
              <a:rPr lang="en-GB" sz="2000" dirty="0"/>
              <a:t>Learn from incredible colleagues and mentors</a:t>
            </a:r>
          </a:p>
          <a:p>
            <a:r>
              <a:rPr lang="en-GB" sz="2000" dirty="0"/>
              <a:t>Teach UG and PG students</a:t>
            </a:r>
          </a:p>
          <a:p>
            <a:r>
              <a:rPr lang="en-GB" sz="2000" dirty="0"/>
              <a:t>Travel! Where has my work taken me…</a:t>
            </a:r>
          </a:p>
          <a:p>
            <a:pPr lvl="1"/>
            <a:r>
              <a:rPr lang="en-GB" sz="2000" dirty="0"/>
              <a:t>Denmark, France, Germany, Poland, Czech Republic, USA, China, Hong Kong, Japan, Thailand, Malta, Georgia…</a:t>
            </a:r>
          </a:p>
        </p:txBody>
      </p:sp>
      <p:pic>
        <p:nvPicPr>
          <p:cNvPr id="8194" name="Picture 2" descr="https://pbs.twimg.com/media/Dg3dH55U8AEFOxG.jpg">
            <a:extLst>
              <a:ext uri="{FF2B5EF4-FFF2-40B4-BE49-F238E27FC236}">
                <a16:creationId xmlns:a16="http://schemas.microsoft.com/office/drawing/2014/main" id="{F9831589-AF88-4C8F-B532-1B51C4FDC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252" y="1964154"/>
            <a:ext cx="3091772" cy="292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68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Top tips for LAEL undergrads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Success for LAEL undergrads from a successful LAEL undergrad</a:t>
            </a:r>
          </a:p>
          <a:p>
            <a:r>
              <a:rPr lang="en-GB" sz="2400" dirty="0"/>
              <a:t>Increase your luck by working hard</a:t>
            </a:r>
          </a:p>
          <a:p>
            <a:r>
              <a:rPr lang="en-GB" sz="2400" dirty="0"/>
              <a:t>Read…lots!</a:t>
            </a:r>
          </a:p>
          <a:p>
            <a:r>
              <a:rPr lang="en-GB" sz="2400" dirty="0"/>
              <a:t>Read feedback on assignments and act on it in future</a:t>
            </a:r>
          </a:p>
          <a:p>
            <a:r>
              <a:rPr lang="en-GB" sz="2400" dirty="0"/>
              <a:t>Use the day fully</a:t>
            </a:r>
          </a:p>
          <a:p>
            <a:r>
              <a:rPr lang="en-GB" sz="2400" dirty="0"/>
              <a:t>Organise your study, especially when it’s dissertation time</a:t>
            </a:r>
          </a:p>
          <a:p>
            <a:r>
              <a:rPr lang="en-GB" sz="2400" dirty="0"/>
              <a:t>Organise your exam revision</a:t>
            </a:r>
          </a:p>
          <a:p>
            <a:r>
              <a:rPr lang="en-GB" sz="2400" dirty="0"/>
              <a:t>Most importantly, don’t sacrifice your social life and the opportunities being a student affords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63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Top tips for postgrad study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24E694-5D4B-4DC5-A0EF-9B94B94B581A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Seek funding from anywhere that may offer it</a:t>
            </a:r>
          </a:p>
          <a:p>
            <a:r>
              <a:rPr lang="en-GB" sz="2400" dirty="0"/>
              <a:t>If you’re not sure what to specialise in:</a:t>
            </a:r>
          </a:p>
          <a:p>
            <a:pPr lvl="1"/>
            <a:r>
              <a:rPr lang="en-GB" sz="2000" dirty="0"/>
              <a:t>do an MA first – this may help you decide</a:t>
            </a:r>
          </a:p>
          <a:p>
            <a:r>
              <a:rPr lang="en-GB" sz="2400" dirty="0"/>
              <a:t>If you want to stay at Lancaster:</a:t>
            </a:r>
          </a:p>
          <a:p>
            <a:pPr lvl="1"/>
            <a:r>
              <a:rPr lang="en-GB" sz="2000" dirty="0"/>
              <a:t>Speak to staff about research they want to supervise at PhD level</a:t>
            </a:r>
          </a:p>
          <a:p>
            <a:pPr lvl="1"/>
            <a:r>
              <a:rPr lang="en-GB" sz="2000" dirty="0"/>
              <a:t>Be prepared to see your lecturers more as colleagues</a:t>
            </a:r>
          </a:p>
          <a:p>
            <a:r>
              <a:rPr lang="en-GB" sz="2400" dirty="0"/>
              <a:t>Be prepared to commit to an idea for several years</a:t>
            </a:r>
          </a:p>
          <a:p>
            <a:r>
              <a:rPr lang="en-GB" sz="2400" dirty="0"/>
              <a:t>But don’t imagine that it has to become your entire life…</a:t>
            </a:r>
          </a:p>
          <a:p>
            <a:r>
              <a:rPr lang="en-GB" sz="2400" dirty="0"/>
              <a:t>Be prepared to get things wrong and learn from mistakes</a:t>
            </a:r>
          </a:p>
          <a:p>
            <a:r>
              <a:rPr lang="en-GB" sz="2400" dirty="0"/>
              <a:t>Be prepared to </a:t>
            </a:r>
            <a:r>
              <a:rPr lang="en-GB" sz="2400" b="1" dirty="0"/>
              <a:t>feel</a:t>
            </a:r>
            <a:r>
              <a:rPr lang="en-GB" sz="2400" dirty="0"/>
              <a:t> like everyone around you knows what they are doing and you don’t</a:t>
            </a:r>
          </a:p>
        </p:txBody>
      </p:sp>
    </p:spTree>
    <p:extLst>
      <p:ext uri="{BB962C8B-B14F-4D97-AF65-F5344CB8AC3E}">
        <p14:creationId xmlns:p14="http://schemas.microsoft.com/office/powerpoint/2010/main" val="35138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208B7C-6043-4F59-ABAA-E17780585872}"/>
              </a:ext>
            </a:extLst>
          </p:cNvPr>
          <p:cNvSpPr txBox="1"/>
          <p:nvPr/>
        </p:nvSpPr>
        <p:spPr>
          <a:xfrm>
            <a:off x="3600836" y="2845468"/>
            <a:ext cx="19423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hlinkClick r:id="rId2"/>
              </a:rPr>
              <a:t>r.love@leeds.ac.uk</a:t>
            </a:r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@</a:t>
            </a:r>
            <a:r>
              <a:rPr lang="en-GB" dirty="0" err="1"/>
              <a:t>lovermob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30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3408</TotalTime>
  <Words>1827</Words>
  <Application>Microsoft Office PowerPoint</Application>
  <PresentationFormat>On-screen Show (4:3)</PresentationFormat>
  <Paragraphs>336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FontAwesome</vt:lpstr>
      <vt:lpstr>Helvetica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Smith</dc:creator>
  <cp:lastModifiedBy>Robbie Love</cp:lastModifiedBy>
  <cp:revision>447</cp:revision>
  <cp:lastPrinted>2018-05-31T15:20:03Z</cp:lastPrinted>
  <dcterms:created xsi:type="dcterms:W3CDTF">2016-04-21T11:06:06Z</dcterms:created>
  <dcterms:modified xsi:type="dcterms:W3CDTF">2019-01-23T20:57:50Z</dcterms:modified>
</cp:coreProperties>
</file>