
<file path=[Content_Types].xml><?xml version="1.0" encoding="utf-8"?>
<Types xmlns="http://schemas.openxmlformats.org/package/2006/content-types">
  <Default Extension="png" ContentType="image/png"/>
  <Default Extension="png&amp;ehk=fF2MUuzmSTGKoEgfe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6" r:id="rId2"/>
    <p:sldId id="363" r:id="rId3"/>
    <p:sldId id="541" r:id="rId4"/>
    <p:sldId id="540" r:id="rId5"/>
    <p:sldId id="591" r:id="rId6"/>
    <p:sldId id="592" r:id="rId7"/>
    <p:sldId id="593" r:id="rId8"/>
    <p:sldId id="538" r:id="rId9"/>
    <p:sldId id="542" r:id="rId10"/>
    <p:sldId id="522" r:id="rId11"/>
    <p:sldId id="441" r:id="rId12"/>
    <p:sldId id="442" r:id="rId13"/>
    <p:sldId id="568" r:id="rId14"/>
    <p:sldId id="569" r:id="rId15"/>
    <p:sldId id="373" r:id="rId16"/>
    <p:sldId id="570" r:id="rId17"/>
    <p:sldId id="571" r:id="rId18"/>
    <p:sldId id="444" r:id="rId19"/>
    <p:sldId id="445" r:id="rId20"/>
    <p:sldId id="572" r:id="rId21"/>
    <p:sldId id="573" r:id="rId22"/>
    <p:sldId id="574" r:id="rId23"/>
    <p:sldId id="575" r:id="rId24"/>
    <p:sldId id="576" r:id="rId25"/>
    <p:sldId id="577" r:id="rId26"/>
    <p:sldId id="578" r:id="rId27"/>
    <p:sldId id="579" r:id="rId28"/>
    <p:sldId id="580" r:id="rId29"/>
    <p:sldId id="581" r:id="rId30"/>
    <p:sldId id="582" r:id="rId31"/>
    <p:sldId id="583" r:id="rId32"/>
    <p:sldId id="584" r:id="rId33"/>
    <p:sldId id="585" r:id="rId34"/>
    <p:sldId id="543" r:id="rId35"/>
    <p:sldId id="448" r:id="rId36"/>
    <p:sldId id="449" r:id="rId37"/>
    <p:sldId id="459" r:id="rId38"/>
    <p:sldId id="586" r:id="rId39"/>
    <p:sldId id="587" r:id="rId40"/>
    <p:sldId id="519" r:id="rId41"/>
    <p:sldId id="549" r:id="rId42"/>
    <p:sldId id="550" r:id="rId43"/>
    <p:sldId id="551" r:id="rId44"/>
    <p:sldId id="552" r:id="rId45"/>
    <p:sldId id="553" r:id="rId46"/>
    <p:sldId id="554" r:id="rId47"/>
    <p:sldId id="555" r:id="rId48"/>
    <p:sldId id="567" r:id="rId49"/>
    <p:sldId id="589" r:id="rId50"/>
    <p:sldId id="556" r:id="rId51"/>
    <p:sldId id="557" r:id="rId52"/>
    <p:sldId id="558" r:id="rId53"/>
    <p:sldId id="559" r:id="rId54"/>
    <p:sldId id="560" r:id="rId55"/>
    <p:sldId id="561" r:id="rId56"/>
    <p:sldId id="562" r:id="rId57"/>
    <p:sldId id="563" r:id="rId58"/>
    <p:sldId id="564" r:id="rId59"/>
    <p:sldId id="590" r:id="rId60"/>
    <p:sldId id="565" r:id="rId61"/>
    <p:sldId id="566" r:id="rId62"/>
    <p:sldId id="588" r:id="rId63"/>
    <p:sldId id="529" r:id="rId64"/>
    <p:sldId id="339" r:id="rId65"/>
    <p:sldId id="398" r:id="rId6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bie Love" initials="RML" lastIdx="2" clrIdx="0"/>
  <p:cmAuthor id="1" name="Robbie Love" initials="RL" lastIdx="24" clrIdx="1">
    <p:extLst/>
  </p:cmAuthor>
  <p:cmAuthor id="2" name="Claire Dembry" initials="CD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1" autoAdjust="0"/>
    <p:restoredTop sz="88889" autoAdjust="0"/>
  </p:normalViewPr>
  <p:slideViewPr>
    <p:cSldViewPr>
      <p:cViewPr varScale="1">
        <p:scale>
          <a:sx n="58" d="100"/>
          <a:sy n="58" d="100"/>
        </p:scale>
        <p:origin x="17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684" y="-84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verm\Dropbox\University\03%20CASS\Spoken%20BNC2014\PhD%20Draft\07%20Linguistic%20Analysis\BLW%20lis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bbie\Dropbox\University\03%20CASS\Spoken%20BNC2014\PhD%20Draft\07%20Linguistic%20Analysis\Sociolinguistic%20distribut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bbie\Dropbox\University\03%20CASS\Spoken%20BNC2014\PhD%20Draft\07%20Linguistic%20Analysis\Sociolinguistic%20distributio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bbie\Dropbox\University\03%20CASS\Spoken%20BNC2014\PhD%20Draft\07%20Linguistic%20Analysis\Sociolinguistic%20distributi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bbie\Desktop\07%20Linguistic%20Analysis\Sociolinguistic%20distribu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Sheet2!$C$35</c:f>
              <c:strCache>
                <c:ptCount val="1"/>
                <c:pt idx="0">
                  <c:v>Spoken BNC1994DS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Sheet2!$B$36:$B$39</c:f>
              <c:strCache>
                <c:ptCount val="4"/>
                <c:pt idx="0">
                  <c:v>mild</c:v>
                </c:pt>
                <c:pt idx="1">
                  <c:v>medium</c:v>
                </c:pt>
                <c:pt idx="2">
                  <c:v>strong</c:v>
                </c:pt>
                <c:pt idx="3">
                  <c:v>strongest</c:v>
                </c:pt>
              </c:strCache>
            </c:strRef>
          </c:cat>
          <c:val>
            <c:numRef>
              <c:f>Sheet2!$C$36:$C$39</c:f>
              <c:numCache>
                <c:formatCode>General</c:formatCode>
                <c:ptCount val="4"/>
                <c:pt idx="0">
                  <c:v>1551.6521076724121</c:v>
                </c:pt>
                <c:pt idx="1">
                  <c:v>465.43580764778437</c:v>
                </c:pt>
                <c:pt idx="2">
                  <c:v>274.99399260766694</c:v>
                </c:pt>
                <c:pt idx="3">
                  <c:v>606.02374440514859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7A-4454-96F7-BDB8BB6E8671}"/>
            </c:ext>
          </c:extLst>
        </c:ser>
        <c:ser>
          <c:idx val="1"/>
          <c:order val="1"/>
          <c:tx>
            <c:strRef>
              <c:f>Sheet2!$D$35</c:f>
              <c:strCache>
                <c:ptCount val="1"/>
                <c:pt idx="0">
                  <c:v>Spoken BNC2014S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Sheet2!$B$36:$B$39</c:f>
              <c:strCache>
                <c:ptCount val="4"/>
                <c:pt idx="0">
                  <c:v>mild</c:v>
                </c:pt>
                <c:pt idx="1">
                  <c:v>medium</c:v>
                </c:pt>
                <c:pt idx="2">
                  <c:v>strong</c:v>
                </c:pt>
                <c:pt idx="3">
                  <c:v>strongest</c:v>
                </c:pt>
              </c:strCache>
            </c:strRef>
          </c:cat>
          <c:val>
            <c:numRef>
              <c:f>Sheet2!$D$36:$D$39</c:f>
              <c:numCache>
                <c:formatCode>General</c:formatCode>
                <c:ptCount val="4"/>
                <c:pt idx="0">
                  <c:v>1067.8226044723683</c:v>
                </c:pt>
                <c:pt idx="1">
                  <c:v>660.44640163201052</c:v>
                </c:pt>
                <c:pt idx="2">
                  <c:v>175.18638348696072</c:v>
                </c:pt>
                <c:pt idx="3">
                  <c:v>585.48583944867448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A7A-4454-96F7-BDB8BB6E8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089008"/>
        <c:axId val="232087440"/>
      </c:barChart>
      <c:catAx>
        <c:axId val="23208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87440"/>
        <c:crosses val="autoZero"/>
        <c:auto val="1"/>
        <c:lblAlgn val="ctr"/>
        <c:lblOffset val="100"/>
        <c:noMultiLvlLbl val="0"/>
      </c:catAx>
      <c:valAx>
        <c:axId val="23208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8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'total soc'!$P$43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'total soc'!$Q$42:$R$42</c:f>
              <c:strCache>
                <c:ptCount val="2"/>
                <c:pt idx="0">
                  <c:v>Spoken BNC1994DS</c:v>
                </c:pt>
                <c:pt idx="1">
                  <c:v>Spoken BNC2014S</c:v>
                </c:pt>
              </c:strCache>
            </c:strRef>
          </c:cat>
          <c:val>
            <c:numRef>
              <c:f>'total soc'!$Q$43:$R$43</c:f>
              <c:numCache>
                <c:formatCode>General</c:formatCode>
                <c:ptCount val="2"/>
                <c:pt idx="0">
                  <c:v>1808.9946503780789</c:v>
                </c:pt>
                <c:pt idx="1">
                  <c:v>2134.8822281584457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82-4B4D-B04B-C7DA0E9F4B9D}"/>
            </c:ext>
          </c:extLst>
        </c:ser>
        <c:ser>
          <c:idx val="1"/>
          <c:order val="1"/>
          <c:tx>
            <c:strRef>
              <c:f>'total soc'!$P$44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'total soc'!$Q$42:$R$42</c:f>
              <c:strCache>
                <c:ptCount val="2"/>
                <c:pt idx="0">
                  <c:v>Spoken BNC1994DS</c:v>
                </c:pt>
                <c:pt idx="1">
                  <c:v>Spoken BNC2014S</c:v>
                </c:pt>
              </c:strCache>
            </c:strRef>
          </c:cat>
          <c:val>
            <c:numRef>
              <c:f>'total soc'!$Q$44:$R$44</c:f>
              <c:numCache>
                <c:formatCode>General</c:formatCode>
                <c:ptCount val="2"/>
                <c:pt idx="0">
                  <c:v>3048.07257470065</c:v>
                </c:pt>
                <c:pt idx="1">
                  <c:v>1881.437529160451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082-4B4D-B04B-C7DA0E9F4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090576"/>
        <c:axId val="232090184"/>
      </c:barChart>
      <c:catAx>
        <c:axId val="23209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90184"/>
        <c:crosses val="autoZero"/>
        <c:auto val="1"/>
        <c:lblAlgn val="ctr"/>
        <c:lblOffset val="100"/>
        <c:noMultiLvlLbl val="0"/>
      </c:catAx>
      <c:valAx>
        <c:axId val="23209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9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'total soc'!$Q$33</c:f>
              <c:strCache>
                <c:ptCount val="1"/>
                <c:pt idx="0">
                  <c:v>Spoken BNC1994DS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'total soc'!$P$34:$P$39</c:f>
              <c:strCache>
                <c:ptCount val="6"/>
                <c:pt idx="0">
                  <c:v>0-14</c:v>
                </c:pt>
                <c:pt idx="1">
                  <c:v>15-24</c:v>
                </c:pt>
                <c:pt idx="2">
                  <c:v>25-34</c:v>
                </c:pt>
                <c:pt idx="3">
                  <c:v>35-44</c:v>
                </c:pt>
                <c:pt idx="4">
                  <c:v>45-59</c:v>
                </c:pt>
                <c:pt idx="5">
                  <c:v>60+</c:v>
                </c:pt>
              </c:strCache>
            </c:strRef>
          </c:cat>
          <c:val>
            <c:numRef>
              <c:f>'total soc'!$Q$34:$Q$39</c:f>
              <c:numCache>
                <c:formatCode>General</c:formatCode>
                <c:ptCount val="6"/>
                <c:pt idx="0">
                  <c:v>2205.4465340029315</c:v>
                </c:pt>
                <c:pt idx="1">
                  <c:v>4606.5091685636789</c:v>
                </c:pt>
                <c:pt idx="2">
                  <c:v>2764.6245698655921</c:v>
                </c:pt>
                <c:pt idx="3">
                  <c:v>1354.9561243653561</c:v>
                </c:pt>
                <c:pt idx="4">
                  <c:v>2107.6237356583883</c:v>
                </c:pt>
                <c:pt idx="5">
                  <c:v>1250.6476568222829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D4-40B8-BF92-56448097F91C}"/>
            </c:ext>
          </c:extLst>
        </c:ser>
        <c:ser>
          <c:idx val="1"/>
          <c:order val="1"/>
          <c:tx>
            <c:strRef>
              <c:f>'total soc'!$R$33</c:f>
              <c:strCache>
                <c:ptCount val="1"/>
                <c:pt idx="0">
                  <c:v>Spoken BNC2014S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'total soc'!$P$34:$P$39</c:f>
              <c:strCache>
                <c:ptCount val="6"/>
                <c:pt idx="0">
                  <c:v>0-14</c:v>
                </c:pt>
                <c:pt idx="1">
                  <c:v>15-24</c:v>
                </c:pt>
                <c:pt idx="2">
                  <c:v>25-34</c:v>
                </c:pt>
                <c:pt idx="3">
                  <c:v>35-44</c:v>
                </c:pt>
                <c:pt idx="4">
                  <c:v>45-59</c:v>
                </c:pt>
                <c:pt idx="5">
                  <c:v>60+</c:v>
                </c:pt>
              </c:strCache>
            </c:strRef>
          </c:cat>
          <c:val>
            <c:numRef>
              <c:f>'total soc'!$R$34:$R$39</c:f>
              <c:numCache>
                <c:formatCode>General</c:formatCode>
                <c:ptCount val="6"/>
                <c:pt idx="0">
                  <c:v>1167.7863960093423</c:v>
                </c:pt>
                <c:pt idx="1">
                  <c:v>3095.2351125976593</c:v>
                </c:pt>
                <c:pt idx="2">
                  <c:v>2529.828472069531</c:v>
                </c:pt>
                <c:pt idx="3">
                  <c:v>1980.1950035110378</c:v>
                </c:pt>
                <c:pt idx="4">
                  <c:v>1041.8620157946282</c:v>
                </c:pt>
                <c:pt idx="5">
                  <c:v>921.1833381098395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D4-40B8-BF92-56448097F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087832"/>
        <c:axId val="232088224"/>
      </c:barChart>
      <c:catAx>
        <c:axId val="232087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88224"/>
        <c:crosses val="autoZero"/>
        <c:auto val="1"/>
        <c:lblAlgn val="ctr"/>
        <c:lblOffset val="100"/>
        <c:noMultiLvlLbl val="0"/>
      </c:catAx>
      <c:valAx>
        <c:axId val="23208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8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'total soc'!$Q$47</c:f>
              <c:strCache>
                <c:ptCount val="1"/>
                <c:pt idx="0">
                  <c:v>Spoken BNC1994DS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'total soc'!$P$48:$P$51</c:f>
              <c:strCache>
                <c:ptCount val="4"/>
                <c:pt idx="0">
                  <c:v>AB</c:v>
                </c:pt>
                <c:pt idx="1">
                  <c:v>C1</c:v>
                </c:pt>
                <c:pt idx="2">
                  <c:v>C2</c:v>
                </c:pt>
                <c:pt idx="3">
                  <c:v>DE</c:v>
                </c:pt>
              </c:strCache>
            </c:strRef>
          </c:cat>
          <c:val>
            <c:numRef>
              <c:f>'total soc'!$Q$48:$Q$51</c:f>
              <c:numCache>
                <c:formatCode>General</c:formatCode>
                <c:ptCount val="4"/>
                <c:pt idx="0">
                  <c:v>1039.7840629034151</c:v>
                </c:pt>
                <c:pt idx="1">
                  <c:v>1980.8814110886083</c:v>
                </c:pt>
                <c:pt idx="2">
                  <c:v>2542.3054590102224</c:v>
                </c:pt>
                <c:pt idx="3">
                  <c:v>3952.3899801350162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9C-4F8D-B4D8-125DA1719D08}"/>
            </c:ext>
          </c:extLst>
        </c:ser>
        <c:ser>
          <c:idx val="1"/>
          <c:order val="1"/>
          <c:tx>
            <c:strRef>
              <c:f>'total soc'!$R$47</c:f>
              <c:strCache>
                <c:ptCount val="1"/>
                <c:pt idx="0">
                  <c:v>Spoken BNC2014S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'total soc'!$P$48:$P$51</c:f>
              <c:strCache>
                <c:ptCount val="4"/>
                <c:pt idx="0">
                  <c:v>AB</c:v>
                </c:pt>
                <c:pt idx="1">
                  <c:v>C1</c:v>
                </c:pt>
                <c:pt idx="2">
                  <c:v>C2</c:v>
                </c:pt>
                <c:pt idx="3">
                  <c:v>DE</c:v>
                </c:pt>
              </c:strCache>
            </c:strRef>
          </c:cat>
          <c:val>
            <c:numRef>
              <c:f>'total soc'!$R$48:$R$51</c:f>
              <c:numCache>
                <c:formatCode>General</c:formatCode>
                <c:ptCount val="4"/>
                <c:pt idx="0">
                  <c:v>2039.6062995703462</c:v>
                </c:pt>
                <c:pt idx="1">
                  <c:v>1448.1631447296172</c:v>
                </c:pt>
                <c:pt idx="2">
                  <c:v>3064.3843275558038</c:v>
                </c:pt>
                <c:pt idx="3">
                  <c:v>2143.4491770724408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9C-4F8D-B4D8-125DA1719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910688"/>
        <c:axId val="269910296"/>
      </c:barChart>
      <c:catAx>
        <c:axId val="26991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10296"/>
        <c:crosses val="autoZero"/>
        <c:auto val="1"/>
        <c:lblAlgn val="ctr"/>
        <c:lblOffset val="100"/>
        <c:noMultiLvlLbl val="0"/>
      </c:catAx>
      <c:valAx>
        <c:axId val="26991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1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'total soc'!$R$77</c:f>
              <c:strCache>
                <c:ptCount val="1"/>
                <c:pt idx="0">
                  <c:v>Relative frequency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'total soc'!$Q$78:$Q$87</c:f>
              <c:strCache>
                <c:ptCount val="10"/>
                <c:pt idx="0">
                  <c:v>1.1</c:v>
                </c:pt>
                <c:pt idx="1">
                  <c:v>1.2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uncat</c:v>
                </c:pt>
              </c:strCache>
            </c:strRef>
          </c:cat>
          <c:val>
            <c:numRef>
              <c:f>'total soc'!$R$78:$R$87</c:f>
              <c:numCache>
                <c:formatCode>General</c:formatCode>
                <c:ptCount val="10"/>
                <c:pt idx="0">
                  <c:v>367.07126076742367</c:v>
                </c:pt>
                <c:pt idx="1">
                  <c:v>1461.3115412499965</c:v>
                </c:pt>
                <c:pt idx="2">
                  <c:v>2506.0432606051468</c:v>
                </c:pt>
                <c:pt idx="3">
                  <c:v>1198.4791451354452</c:v>
                </c:pt>
                <c:pt idx="4">
                  <c:v>3203.4169781099836</c:v>
                </c:pt>
                <c:pt idx="5">
                  <c:v>3053.6321018450822</c:v>
                </c:pt>
                <c:pt idx="6">
                  <c:v>2364.9123704091935</c:v>
                </c:pt>
                <c:pt idx="7">
                  <c:v>2401.5845506313444</c:v>
                </c:pt>
                <c:pt idx="8">
                  <c:v>1172.585431224275</c:v>
                </c:pt>
                <c:pt idx="9">
                  <c:v>3095.7133398728856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FD8-4441-9F57-F0C415249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908728"/>
        <c:axId val="269909120"/>
      </c:barChart>
      <c:catAx>
        <c:axId val="26990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09120"/>
        <c:crosses val="autoZero"/>
        <c:auto val="1"/>
        <c:lblAlgn val="ctr"/>
        <c:lblOffset val="100"/>
        <c:noMultiLvlLbl val="0"/>
      </c:catAx>
      <c:valAx>
        <c:axId val="26990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08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6-12T22:37:46.221" idx="10">
    <p:pos x="10" y="10"/>
    <p:text>RL</p:text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15182-4390-4C31-B8B1-EEE902A3C94A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A39DD-F5E2-4C86-8631-D4EDCAFAAD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133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17587-270B-4B0B-9AA6-494533B79328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0BF07-330C-4C66-8D28-351072260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6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56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</a:t>
            </a:r>
            <a:r>
              <a:rPr lang="en-GB" dirty="0"/>
              <a:t>we teach vs. what we do – e.g. oughtn’t too; mustn’t; sentence medial restrictive</a:t>
            </a:r>
            <a:r>
              <a:rPr lang="en-GB" baseline="0" dirty="0"/>
              <a:t> relative clauses (my brother, who is a teacher, likes cheese). All things we teach regularly in ELT books, but things we never say – I think this needs to change, but to do this we need evidence</a:t>
            </a:r>
            <a:endParaRPr lang="en-GB" dirty="0"/>
          </a:p>
          <a:p>
            <a:r>
              <a:rPr lang="en-GB" dirty="0" smtClean="0"/>
              <a:t>What </a:t>
            </a:r>
            <a:r>
              <a:rPr lang="en-GB" dirty="0"/>
              <a:t>are we talking about? – topics for</a:t>
            </a:r>
            <a:r>
              <a:rPr lang="en-GB" baseline="0" dirty="0"/>
              <a:t> </a:t>
            </a:r>
            <a:r>
              <a:rPr lang="en-GB" baseline="0" dirty="0" err="1"/>
              <a:t>elt</a:t>
            </a:r>
            <a:r>
              <a:rPr lang="en-GB" baseline="0" dirty="0"/>
              <a:t>. Motivation and learning</a:t>
            </a:r>
            <a:endParaRPr lang="en-GB" dirty="0"/>
          </a:p>
          <a:p>
            <a:r>
              <a:rPr lang="en-GB" dirty="0"/>
              <a:t>Speaking and ELT teaching – the paradox: learners measure progress through speaking, but teaching speaking</a:t>
            </a:r>
            <a:r>
              <a:rPr lang="en-GB" baseline="0" dirty="0"/>
              <a:t> is difficult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622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79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064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0BF07-330C-4C66-8D28-35107226021F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08426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90BF07-330C-4C66-8D28-35107226021F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37835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[word=".*fuck.*"%c]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BF07-330C-4C66-8D28-35107226021F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256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82763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C418-EA86-4A63-87D2-B3DB2664B933}" type="datetime1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16632"/>
            <a:ext cx="1296144" cy="12895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 b="21654"/>
          <a:stretch/>
        </p:blipFill>
        <p:spPr>
          <a:xfrm>
            <a:off x="6118673" y="5805264"/>
            <a:ext cx="2780731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673" y="260648"/>
            <a:ext cx="1377260" cy="114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79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E490-7422-4B8E-84B1-3517028C7DB0}" type="datetime1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32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EA2B3-76FC-4342-B53B-F0D23C399CAD}" type="datetime1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331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D79A-1B31-4BCF-B6BF-ED151839920E}" type="datetime1">
              <a:rPr lang="en-GB" smtClean="0"/>
              <a:t>30/11/2017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9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5CC5-6650-47FF-A19C-806F3E253713}" type="datetime1">
              <a:rPr lang="en-GB" smtClean="0"/>
              <a:t>30/11/2017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76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FBB3C-35D2-4E6C-BC7D-8F89CA79F9C4}" type="datetime1">
              <a:rPr lang="en-GB" smtClean="0"/>
              <a:t>30/11/2017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5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D1358-7591-4373-A97F-2F13ED4E802E}" type="datetime1">
              <a:rPr lang="en-GB" smtClean="0"/>
              <a:t>30/11/2017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85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1AB8-65A3-4497-8279-D719375D0BDB}" type="datetime1">
              <a:rPr lang="en-GB" smtClean="0"/>
              <a:t>30/11/2017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416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F09AF-1204-4EA5-AFAF-FA17FE581CD1}" type="datetime1">
              <a:rPr lang="en-GB" smtClean="0"/>
              <a:t>30/11/2017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31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1A1F1-074F-4E51-981F-2FDCC1668C63}" type="datetime1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5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24128" y="26064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22912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53191-14E9-464D-95A8-CBEF36E2D4FD}" type="datetime1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ABD74-F192-44F0-9B3A-8F91286EA3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67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CF8E0DE-DC3F-4A9A-BBC4-ED032BE74E1D}" type="datetime1">
              <a:rPr lang="en-GB" smtClean="0"/>
              <a:t>30/11/2017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8" name="Rectangle 7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57654"/>
            <a:ext cx="1116756" cy="111110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1CABD74-F192-44F0-9B3A-8F91286EA36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57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&amp;ehk=fF2MUuzmSTGKoEgfe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sv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270576" cy="1827634"/>
          </a:xfrm>
        </p:spPr>
        <p:txBody>
          <a:bodyPr>
            <a:noAutofit/>
          </a:bodyPr>
          <a:lstStyle/>
          <a:p>
            <a:r>
              <a:rPr lang="en-GB" dirty="0" smtClean="0"/>
              <a:t>The Spoken BNC2014: design, compilation and…bad language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Robbie Love </a:t>
            </a:r>
          </a:p>
          <a:p>
            <a:r>
              <a:rPr lang="en-GB" sz="2800" dirty="0" smtClean="0"/>
              <a:t>Lancaster University / Cambridge English</a:t>
            </a:r>
            <a:endParaRPr lang="en-GB" sz="2800" dirty="0"/>
          </a:p>
          <a:p>
            <a:r>
              <a:rPr lang="en-GB" sz="2800" dirty="0"/>
              <a:t>r.m.love@lancaster.ac.uk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</p:txBody>
      </p:sp>
      <p:pic>
        <p:nvPicPr>
          <p:cNvPr id="7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17" y="3068960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074094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56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Today’s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Background – the first BNC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Why build a new Spoken BNC?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Data collection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Metadata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Transcription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Case study: bad language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Forthcoming publications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3184469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Centre for Corpus Approaches to Social Science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2060848"/>
            <a:ext cx="8229600" cy="4071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>
              <a:defRPr/>
            </a:pPr>
            <a:r>
              <a:rPr lang="en-GB" sz="2400" dirty="0"/>
              <a:t>Facilitating the uptake of corpus techniques in the social sciences:</a:t>
            </a:r>
          </a:p>
          <a:p>
            <a:pPr marL="457200">
              <a:defRPr/>
            </a:pPr>
            <a:r>
              <a:rPr lang="en-GB" sz="2400" b="1" dirty="0"/>
              <a:t>Healthcare, aviation, climate change, immigration, translation, online aggression, distressed communities, genetically modified food, hate speech, language disorders, poverty, religion, history, learner language, language change, corporate communication…</a:t>
            </a:r>
          </a:p>
          <a:p>
            <a:pPr marL="457200">
              <a:defRPr/>
            </a:pPr>
            <a:r>
              <a:rPr lang="en-GB" sz="2400" dirty="0"/>
              <a:t>All of this work requires </a:t>
            </a:r>
            <a:r>
              <a:rPr lang="en-GB" sz="2400" dirty="0" smtClean="0"/>
              <a:t>DATA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63087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Corpus linguistics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60636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Computer-assisted methods for the analysis of (usually large amounts of) language data</a:t>
            </a:r>
          </a:p>
          <a:p>
            <a:r>
              <a:rPr lang="en-GB" sz="2400" dirty="0"/>
              <a:t>‘Corpus’ = body of texts under investigation</a:t>
            </a:r>
          </a:p>
          <a:p>
            <a:r>
              <a:rPr lang="en-GB" sz="2400" dirty="0"/>
              <a:t>Unearthing patterns impossible to detect manually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7050" t="51455" r="12448" b="10746"/>
          <a:stretch/>
        </p:blipFill>
        <p:spPr>
          <a:xfrm>
            <a:off x="453262" y="3645024"/>
            <a:ext cx="8295503" cy="240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02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Language is everywhere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5" name="Picture 2" descr="C:\Users\loverm\Dropbox\University\03 CASS\Work\20151112 ESRC Language Matters Event\P41_TOURIST_WANT_TO__69360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753" y="1556792"/>
            <a:ext cx="6401599" cy="425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35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Language is everywhere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2050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017" y="2246230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682" y="3676717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33" y="1625390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503" y="1346572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53" y="1346572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084" y="3678314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270" y="3234903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965946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653" y="1277919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31" y="2008963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557" y="3692103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834" y="1277919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3539703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362" y="4771922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324" y="4743515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396" y="1781814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499" y="4423146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92" y="4606503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139" y="4886631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378" y="2534816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loverm\Dropbox\University\03 CASS\Work\20151112 ESRC Language Matters Event\paper-clip-art-paper-clip-art-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682" y="2356433"/>
            <a:ext cx="1127125" cy="146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62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Language is everywhere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 smtClean="0"/>
              <a:t>http://</a:t>
            </a:r>
            <a:r>
              <a:rPr lang="en-GB" b="1" dirty="0" smtClean="0"/>
              <a:t>cass.lancs.ac.uk</a:t>
            </a:r>
          </a:p>
        </p:txBody>
      </p:sp>
      <p:pic>
        <p:nvPicPr>
          <p:cNvPr id="11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216" y="2871610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37" y="2907923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759" y="2560228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056" y="1359578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834" y="3855851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055644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314" y="5055645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827" y="3028382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55201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313" y="1264605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76" y="5145774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63" y="1556792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395" y="4077072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705" y="4658732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2" y="4274840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991" y="1264605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43207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loverm\Dropbox\University\03 CASS\Work\20151112 ESRC Language Matters Event\speaking-clipart-speaking-man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1556791"/>
            <a:ext cx="1500679" cy="12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1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British National Corpus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“a corpus of 100 million words of written texts and spoken transcriptions of modern British English, to be stored on the computer in machine-readable form”</a:t>
            </a:r>
          </a:p>
          <a:p>
            <a:pPr marL="0" indent="0" algn="r">
              <a:buNone/>
            </a:pPr>
            <a:r>
              <a:rPr lang="en-GB" dirty="0"/>
              <a:t>Leech (1993: 9)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13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88" y="4077072"/>
            <a:ext cx="3054114" cy="198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924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2770528" y="3950889"/>
            <a:ext cx="2771853" cy="24515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5324925" y="1363521"/>
            <a:ext cx="3466728" cy="308429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157584" y="1297984"/>
            <a:ext cx="3466728" cy="308429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British National Corpus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10" name="Picture 2" descr="http://dictionary.cambridge.org/external/images/book-essential-english-dictionary.jpg?version=2017-03-20-16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7" y="2139788"/>
            <a:ext cx="1390957" cy="213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-na.ssl-images-amazon.com/images/I/51Fhz2Ko29L._SX258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581" y="1572842"/>
            <a:ext cx="1623704" cy="212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futureoflife.org/wp-content/uploads/2015/11/artificial_intelligence_benefits_ris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907" y="1256193"/>
            <a:ext cx="2268094" cy="170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adebearden.com/wp-content/uploads/2014/02/liam-neeson-taken-will-find-yo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230" y="3060996"/>
            <a:ext cx="2879249" cy="179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img.wonderhowto.com/img/31/64/63522275154784/0/hack-like-pro-digital-forensics-for-aspiring-hacker-part-1-tools-techniques.1280x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112" y="4460371"/>
            <a:ext cx="3157327" cy="147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133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build a new Spoken BNC?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2" descr="C:\Users\Robbie\Dropbox\University\03 CASS\Spoken BNC2014\Spoken BNC2014 PR Campaign\Logo\Web\Large\BNC - British National Corpus 2014 - colour - web - on wh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74" y="1854582"/>
            <a:ext cx="2665382" cy="323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410879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670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Why build a new Spoken BNC?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 Spoken BNC1994 is getting old</a:t>
            </a:r>
          </a:p>
          <a:p>
            <a:r>
              <a:rPr lang="en-GB" dirty="0"/>
              <a:t>Can no longer be used as a proxy for present day British English</a:t>
            </a:r>
          </a:p>
          <a:p>
            <a:endParaRPr lang="en-GB" dirty="0"/>
          </a:p>
          <a:p>
            <a:r>
              <a:rPr lang="en-GB" dirty="0"/>
              <a:t>Nothing since the Spoken BNC1994:</a:t>
            </a:r>
          </a:p>
          <a:p>
            <a:pPr marL="0" indent="0">
              <a:buNone/>
            </a:pPr>
            <a:r>
              <a:rPr lang="en-GB" dirty="0"/>
              <a:t>	- orthographically transcribed</a:t>
            </a:r>
          </a:p>
          <a:p>
            <a:pPr marL="0" indent="0">
              <a:buNone/>
            </a:pPr>
            <a:r>
              <a:rPr lang="en-GB" dirty="0"/>
              <a:t>	- large size</a:t>
            </a:r>
          </a:p>
          <a:p>
            <a:pPr marL="0" indent="0">
              <a:buNone/>
            </a:pPr>
            <a:r>
              <a:rPr lang="en-GB" dirty="0"/>
              <a:t>	- general coverage of spoken British English</a:t>
            </a:r>
          </a:p>
          <a:p>
            <a:pPr marL="0" indent="0">
              <a:buNone/>
            </a:pPr>
            <a:r>
              <a:rPr lang="en-GB" dirty="0"/>
              <a:t>	- (low or no cost) public access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747552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make a new one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Language has very likely changed during this time – lexical innovations, perhaps grammatical change etc.</a:t>
            </a:r>
          </a:p>
          <a:p>
            <a:r>
              <a:rPr lang="en-GB" dirty="0"/>
              <a:t>Two decade comparison (1990s-2010s) never been done before</a:t>
            </a:r>
          </a:p>
          <a:p>
            <a:r>
              <a:rPr lang="en-GB" dirty="0"/>
              <a:t>Build towards a set of sampling points for diachronic analysis of spoken British English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906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make a new one? ELT 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</a:t>
            </a:r>
            <a:r>
              <a:rPr lang="en-GB" sz="4000" dirty="0"/>
              <a:t>we teach vs. what we do</a:t>
            </a:r>
          </a:p>
          <a:p>
            <a:r>
              <a:rPr lang="en-GB" sz="4000" dirty="0" smtClean="0"/>
              <a:t>What </a:t>
            </a:r>
            <a:r>
              <a:rPr lang="en-GB" sz="4000" dirty="0"/>
              <a:t>are we talking about?</a:t>
            </a:r>
          </a:p>
          <a:p>
            <a:r>
              <a:rPr lang="en-GB" sz="4000" dirty="0"/>
              <a:t>Speaking and ELT teaching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13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941168"/>
            <a:ext cx="4666940" cy="98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5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The Spoken BNC2014</a:t>
            </a:r>
            <a:br>
              <a:rPr lang="en-GB" sz="2400" dirty="0"/>
            </a:br>
            <a:r>
              <a:rPr lang="en-GB" sz="2400" dirty="0"/>
              <a:t>Lancaster University + Cambridge University Press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5338936" cy="50105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b="1" dirty="0"/>
              <a:t>Both parties</a:t>
            </a:r>
          </a:p>
          <a:p>
            <a:r>
              <a:rPr lang="en-GB" dirty="0"/>
              <a:t>Plan &amp; design</a:t>
            </a:r>
          </a:p>
          <a:p>
            <a:r>
              <a:rPr lang="en-GB" dirty="0"/>
              <a:t>Encourage participation – media campaigns</a:t>
            </a:r>
          </a:p>
          <a:p>
            <a:r>
              <a:rPr lang="en-GB" dirty="0"/>
              <a:t>Disseminate information</a:t>
            </a:r>
          </a:p>
          <a:p>
            <a:r>
              <a:rPr lang="en-GB" dirty="0"/>
              <a:t>Fund project equally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CUP – </a:t>
            </a:r>
            <a:r>
              <a:rPr lang="en-GB" b="1" i="1" dirty="0"/>
              <a:t>Claire Dembry</a:t>
            </a:r>
          </a:p>
          <a:p>
            <a:r>
              <a:rPr lang="en-GB" dirty="0"/>
              <a:t>Corresponds with contributors</a:t>
            </a:r>
          </a:p>
          <a:p>
            <a:r>
              <a:rPr lang="en-GB" dirty="0"/>
              <a:t>Collects &amp; transcribes recordings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Lancaster – </a:t>
            </a:r>
            <a:r>
              <a:rPr lang="en-GB" b="1" i="1" dirty="0"/>
              <a:t>Robbie Love, Andrew Hardie, Vaclav Brezina, Tony McEnery</a:t>
            </a:r>
          </a:p>
          <a:p>
            <a:r>
              <a:rPr lang="en-GB" dirty="0"/>
              <a:t>Documents the compilation of the corpus</a:t>
            </a:r>
          </a:p>
          <a:p>
            <a:r>
              <a:rPr lang="en-GB" dirty="0"/>
              <a:t>Carries out methodological investigations</a:t>
            </a:r>
          </a:p>
          <a:p>
            <a:r>
              <a:rPr lang="en-GB" dirty="0"/>
              <a:t>Converts transcripts to XML, encoding</a:t>
            </a:r>
          </a:p>
          <a:p>
            <a:r>
              <a:rPr lang="en-GB" dirty="0"/>
              <a:t>Annotates corpus</a:t>
            </a:r>
          </a:p>
          <a:p>
            <a:r>
              <a:rPr lang="en-GB" dirty="0"/>
              <a:t>Initial analysis</a:t>
            </a:r>
          </a:p>
          <a:p>
            <a:r>
              <a:rPr lang="en-GB" dirty="0"/>
              <a:t>Prepares for public release/hosts corpus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14</a:t>
            </a:fld>
            <a:endParaRPr lang="en-GB"/>
          </a:p>
        </p:txBody>
      </p:sp>
      <p:pic>
        <p:nvPicPr>
          <p:cNvPr id="8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60848"/>
            <a:ext cx="26967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16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corpus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1,000 </a:t>
            </a:r>
            <a:r>
              <a:rPr lang="en-GB" dirty="0"/>
              <a:t>hours of recordings </a:t>
            </a:r>
            <a:r>
              <a:rPr lang="en-GB" dirty="0" smtClean="0"/>
              <a:t>(</a:t>
            </a:r>
            <a:r>
              <a:rPr lang="en-GB" dirty="0"/>
              <a:t>1,300 recordings)</a:t>
            </a:r>
          </a:p>
          <a:p>
            <a:r>
              <a:rPr lang="en-GB" dirty="0" smtClean="0"/>
              <a:t>More than 650 unique </a:t>
            </a:r>
            <a:r>
              <a:rPr lang="en-GB" dirty="0"/>
              <a:t>speakers</a:t>
            </a:r>
          </a:p>
          <a:p>
            <a:r>
              <a:rPr lang="en-GB" dirty="0"/>
              <a:t>More than 11 million </a:t>
            </a:r>
            <a:r>
              <a:rPr lang="en-GB" dirty="0" smtClean="0"/>
              <a:t>words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10" name="Picture 9"/>
          <p:cNvPicPr/>
          <p:nvPr/>
        </p:nvPicPr>
        <p:blipFill>
          <a:blip r:embed="rId2"/>
          <a:stretch/>
        </p:blipFill>
        <p:spPr>
          <a:xfrm>
            <a:off x="1331640" y="3501007"/>
            <a:ext cx="4248472" cy="267350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7788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 collection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418" y="1916832"/>
            <a:ext cx="269671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2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Getting started &amp; scaling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can we recruit &amp; motivate participants?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Money!</a:t>
            </a:r>
          </a:p>
          <a:p>
            <a:r>
              <a:rPr lang="en-GB" dirty="0"/>
              <a:t>How can we gather </a:t>
            </a:r>
            <a:r>
              <a:rPr lang="en-GB" b="1" dirty="0"/>
              <a:t>good quality</a:t>
            </a:r>
            <a:r>
              <a:rPr lang="en-GB" dirty="0"/>
              <a:t> recordings?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Smartphones!</a:t>
            </a:r>
          </a:p>
          <a:p>
            <a:r>
              <a:rPr lang="en-GB" dirty="0"/>
              <a:t>How can we gather </a:t>
            </a:r>
            <a:r>
              <a:rPr lang="en-GB" b="1" dirty="0"/>
              <a:t>good quality</a:t>
            </a:r>
            <a:r>
              <a:rPr lang="en-GB" dirty="0"/>
              <a:t> metadata?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Condition of payment; careful data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316932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 txBox="1">
            <a:spLocks/>
          </p:cNvSpPr>
          <p:nvPr/>
        </p:nvSpPr>
        <p:spPr>
          <a:xfrm>
            <a:off x="865294" y="6351268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026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5" y="640240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2389294" y="6333807"/>
            <a:ext cx="1892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latin typeface="Gotham"/>
              </a:rPr>
              <a:t>@</a:t>
            </a:r>
            <a:r>
              <a:rPr lang="en-GB" dirty="0" err="1">
                <a:latin typeface="Gotham"/>
              </a:rPr>
              <a:t>lovermob</a:t>
            </a:r>
            <a:endParaRPr lang="en-GB" dirty="0">
              <a:latin typeface="Gotham"/>
            </a:endParaRPr>
          </a:p>
        </p:txBody>
      </p:sp>
      <p:pic>
        <p:nvPicPr>
          <p:cNvPr id="11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665" y="6384947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7" t="6738" r="10422" b="21700"/>
          <a:stretch>
            <a:fillRect/>
          </a:stretch>
        </p:blipFill>
        <p:spPr bwMode="auto">
          <a:xfrm>
            <a:off x="0" y="-17462"/>
            <a:ext cx="3455988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50" b="32800"/>
          <a:stretch>
            <a:fillRect/>
          </a:stretch>
        </p:blipFill>
        <p:spPr>
          <a:xfrm>
            <a:off x="0" y="1971676"/>
            <a:ext cx="9144000" cy="2403475"/>
          </a:xfrm>
          <a:prstGeom prst="rect">
            <a:avLst/>
          </a:prstGeom>
        </p:spPr>
      </p:pic>
      <p:pic>
        <p:nvPicPr>
          <p:cNvPr id="14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t="3801" r="49213" b="8002"/>
          <a:stretch>
            <a:fillRect/>
          </a:stretch>
        </p:blipFill>
        <p:spPr bwMode="auto">
          <a:xfrm>
            <a:off x="0" y="2879726"/>
            <a:ext cx="1979613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8002" r="6689" b="74146"/>
          <a:stretch>
            <a:fillRect/>
          </a:stretch>
        </p:blipFill>
        <p:spPr bwMode="auto">
          <a:xfrm>
            <a:off x="1187450" y="3556001"/>
            <a:ext cx="35925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35707" r="6689" b="24785"/>
          <a:stretch>
            <a:fillRect/>
          </a:stretch>
        </p:blipFill>
        <p:spPr bwMode="auto">
          <a:xfrm>
            <a:off x="1187450" y="4132263"/>
            <a:ext cx="76327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Content Placeholder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5" t="2969" r="14279" b="5002"/>
          <a:stretch>
            <a:fillRect/>
          </a:stretch>
        </p:blipFill>
        <p:spPr bwMode="auto">
          <a:xfrm>
            <a:off x="6969125" y="3843338"/>
            <a:ext cx="217487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t="5901" r="14563" b="39500"/>
          <a:stretch>
            <a:fillRect/>
          </a:stretch>
        </p:blipFill>
        <p:spPr bwMode="auto">
          <a:xfrm>
            <a:off x="2843213" y="-17462"/>
            <a:ext cx="2881312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Content Placeholder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" t="4134" r="17422" b="37479"/>
          <a:stretch>
            <a:fillRect/>
          </a:stretch>
        </p:blipFill>
        <p:spPr bwMode="auto">
          <a:xfrm>
            <a:off x="5622925" y="-17462"/>
            <a:ext cx="3521075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Content Placeholder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4" t="7495" r="29234" b="75127"/>
          <a:stretch>
            <a:fillRect/>
          </a:stretch>
        </p:blipFill>
        <p:spPr bwMode="auto">
          <a:xfrm>
            <a:off x="5364163" y="1250951"/>
            <a:ext cx="1871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lide Number Placeholder 1"/>
          <p:cNvSpPr txBox="1">
            <a:spLocks/>
          </p:cNvSpPr>
          <p:nvPr/>
        </p:nvSpPr>
        <p:spPr>
          <a:xfrm>
            <a:off x="6553200" y="63388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1CABD74-F192-44F0-9B3A-8F91286EA363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211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19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2"/>
          <p:cNvPicPr/>
          <p:nvPr/>
        </p:nvPicPr>
        <p:blipFill>
          <a:blip r:embed="rId2"/>
          <a:stretch/>
        </p:blipFill>
        <p:spPr>
          <a:xfrm>
            <a:off x="4496040" y="332656"/>
            <a:ext cx="2944800" cy="1899000"/>
          </a:xfrm>
          <a:prstGeom prst="rect">
            <a:avLst/>
          </a:prstGeom>
          <a:ln>
            <a:noFill/>
          </a:ln>
        </p:spPr>
      </p:pic>
      <p:pic>
        <p:nvPicPr>
          <p:cNvPr id="11" name="Picture 12"/>
          <p:cNvPicPr/>
          <p:nvPr/>
        </p:nvPicPr>
        <p:blipFill>
          <a:blip r:embed="rId3"/>
          <a:stretch/>
        </p:blipFill>
        <p:spPr>
          <a:xfrm>
            <a:off x="385160" y="4205880"/>
            <a:ext cx="2647800" cy="1743120"/>
          </a:xfrm>
          <a:prstGeom prst="rect">
            <a:avLst/>
          </a:prstGeom>
          <a:ln>
            <a:noFill/>
          </a:ln>
        </p:spPr>
      </p:pic>
      <p:pic>
        <p:nvPicPr>
          <p:cNvPr id="12" name="Picture 24"/>
          <p:cNvPicPr/>
          <p:nvPr/>
        </p:nvPicPr>
        <p:blipFill>
          <a:blip r:embed="rId4"/>
          <a:stretch/>
        </p:blipFill>
        <p:spPr>
          <a:xfrm>
            <a:off x="5627520" y="4320000"/>
            <a:ext cx="2723760" cy="1633320"/>
          </a:xfrm>
          <a:prstGeom prst="rect">
            <a:avLst/>
          </a:prstGeom>
          <a:ln>
            <a:noFill/>
          </a:ln>
        </p:spPr>
      </p:pic>
      <p:sp>
        <p:nvSpPr>
          <p:cNvPr id="13" name="CustomShape 1"/>
          <p:cNvSpPr/>
          <p:nvPr/>
        </p:nvSpPr>
        <p:spPr>
          <a:xfrm>
            <a:off x="5857920" y="3386520"/>
            <a:ext cx="316584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CustomShape 2"/>
          <p:cNvSpPr/>
          <p:nvPr/>
        </p:nvSpPr>
        <p:spPr>
          <a:xfrm>
            <a:off x="2354760" y="1019880"/>
            <a:ext cx="385488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3"/>
          <p:cNvSpPr/>
          <p:nvPr/>
        </p:nvSpPr>
        <p:spPr>
          <a:xfrm>
            <a:off x="394560" y="3901680"/>
            <a:ext cx="1886040" cy="81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" name="Picture 10"/>
          <p:cNvPicPr/>
          <p:nvPr/>
        </p:nvPicPr>
        <p:blipFill>
          <a:blip r:embed="rId5"/>
          <a:stretch/>
        </p:blipFill>
        <p:spPr>
          <a:xfrm>
            <a:off x="326321" y="770340"/>
            <a:ext cx="2970360" cy="2661840"/>
          </a:xfrm>
          <a:prstGeom prst="rect">
            <a:avLst/>
          </a:prstGeom>
          <a:ln>
            <a:noFill/>
          </a:ln>
        </p:spPr>
      </p:pic>
      <p:pic>
        <p:nvPicPr>
          <p:cNvPr id="17" name="Picture 2"/>
          <p:cNvPicPr/>
          <p:nvPr/>
        </p:nvPicPr>
        <p:blipFill>
          <a:blip r:embed="rId6"/>
          <a:stretch/>
        </p:blipFill>
        <p:spPr>
          <a:xfrm>
            <a:off x="3485520" y="4280040"/>
            <a:ext cx="1506240" cy="1506240"/>
          </a:xfrm>
          <a:prstGeom prst="rect">
            <a:avLst/>
          </a:prstGeom>
          <a:ln>
            <a:noFill/>
          </a:ln>
        </p:spPr>
      </p:pic>
      <p:pic>
        <p:nvPicPr>
          <p:cNvPr id="18" name="Picture 6"/>
          <p:cNvPicPr/>
          <p:nvPr/>
        </p:nvPicPr>
        <p:blipFill>
          <a:blip r:embed="rId7"/>
          <a:stretch/>
        </p:blipFill>
        <p:spPr>
          <a:xfrm>
            <a:off x="5832000" y="2783520"/>
            <a:ext cx="2879280" cy="1247760"/>
          </a:xfrm>
          <a:prstGeom prst="rect">
            <a:avLst/>
          </a:prstGeom>
          <a:ln>
            <a:noFill/>
          </a:ln>
        </p:spPr>
      </p:pic>
      <p:pic>
        <p:nvPicPr>
          <p:cNvPr id="19" name="Picture 4"/>
          <p:cNvPicPr/>
          <p:nvPr/>
        </p:nvPicPr>
        <p:blipFill>
          <a:blip r:embed="rId8"/>
          <a:stretch/>
        </p:blipFill>
        <p:spPr>
          <a:xfrm>
            <a:off x="3528000" y="2058480"/>
            <a:ext cx="1828800" cy="18288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302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graphicFrame>
        <p:nvGraphicFramePr>
          <p:cNvPr id="10" name="Table 1"/>
          <p:cNvGraphicFramePr/>
          <p:nvPr>
            <p:extLst>
              <p:ext uri="{D42A27DB-BD31-4B8C-83A1-F6EECF244321}">
                <p14:modId xmlns:p14="http://schemas.microsoft.com/office/powerpoint/2010/main" val="3576891118"/>
              </p:ext>
            </p:extLst>
          </p:nvPr>
        </p:nvGraphicFramePr>
        <p:xfrm>
          <a:off x="456828" y="1412331"/>
          <a:ext cx="8228880" cy="4392935"/>
        </p:xfrm>
        <a:graphic>
          <a:graphicData uri="http://schemas.openxmlformats.org/drawingml/2006/table">
            <a:tbl>
              <a:tblPr/>
              <a:tblGrid>
                <a:gridCol w="1821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522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554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95121"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BNC1994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BNC2014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Interaction type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Demographic (40%);</a:t>
                      </a:r>
                      <a:endParaRPr sz="1600" dirty="0"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Context-governed (60%)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Demographic (100%)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Who?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“Carefully sampled individuals” (Leech 1993:6)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Open call for participation;</a:t>
                      </a:r>
                      <a:endParaRPr sz="1600"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Some targeting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290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How?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Tape recorders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Smartphone MP3 recordings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What?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All interactions in a given period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Conversations; some task-based interactions.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When?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latin typeface="+mn-lt"/>
                        </a:rPr>
                        <a:t>Continuously over a 2-7 day period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strike="noStrike">
                          <a:latin typeface="+mn-lt"/>
                        </a:rPr>
                        <a:t>As determined by participant</a:t>
                      </a:r>
                      <a:endParaRPr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175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How many speakers?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124 adults making recordings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Over 1000 speakers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700 unique speakers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5701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Total data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~10m words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600" strike="noStrike" dirty="0">
                          <a:latin typeface="+mn-lt"/>
                        </a:rPr>
                        <a:t>11+m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</p:spPr>
        <p:txBody>
          <a:bodyPr>
            <a:normAutofit/>
          </a:bodyPr>
          <a:lstStyle/>
          <a:p>
            <a:r>
              <a:rPr lang="en-GB" dirty="0"/>
              <a:t>Recordings</a:t>
            </a:r>
          </a:p>
        </p:txBody>
      </p:sp>
    </p:spTree>
    <p:extLst>
      <p:ext uri="{BB962C8B-B14F-4D97-AF65-F5344CB8AC3E}">
        <p14:creationId xmlns:p14="http://schemas.microsoft.com/office/powerpoint/2010/main" val="2379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5536" y="32296"/>
            <a:ext cx="7283152" cy="724942"/>
          </a:xfrm>
        </p:spPr>
        <p:txBody>
          <a:bodyPr>
            <a:normAutofit fontScale="90000"/>
          </a:bodyPr>
          <a:lstStyle/>
          <a:p>
            <a:r>
              <a:rPr lang="en-GB" dirty="0"/>
              <a:t>Metadata</a:t>
            </a:r>
          </a:p>
        </p:txBody>
      </p:sp>
      <p:graphicFrame>
        <p:nvGraphicFramePr>
          <p:cNvPr id="9" name="Table 2"/>
          <p:cNvGraphicFramePr/>
          <p:nvPr>
            <p:extLst>
              <p:ext uri="{D42A27DB-BD31-4B8C-83A1-F6EECF244321}">
                <p14:modId xmlns:p14="http://schemas.microsoft.com/office/powerpoint/2010/main" val="2698826136"/>
              </p:ext>
            </p:extLst>
          </p:nvPr>
        </p:nvGraphicFramePr>
        <p:xfrm>
          <a:off x="395537" y="804697"/>
          <a:ext cx="7056784" cy="4965603"/>
        </p:xfrm>
        <a:graphic>
          <a:graphicData uri="http://schemas.openxmlformats.org/drawingml/2006/table">
            <a:tbl>
              <a:tblPr/>
              <a:tblGrid>
                <a:gridCol w="11950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732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884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93603">
                <a:tc>
                  <a:txBody>
                    <a:bodyPr/>
                    <a:lstStyle/>
                    <a:p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strike="noStrike">
                          <a:solidFill>
                            <a:srgbClr val="C00000"/>
                          </a:solidFill>
                          <a:latin typeface="+mn-lt"/>
                        </a:rPr>
                        <a:t>Spoken BNC 1994</a:t>
                      </a:r>
                      <a:endParaRPr sz="1600" b="1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Spoken BNC 2014</a:t>
                      </a:r>
                      <a:endParaRPr sz="1600" b="1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09648">
                <a:tc>
                  <a:txBody>
                    <a:bodyPr/>
                    <a:lstStyle/>
                    <a:p>
                      <a:r>
                        <a:rPr lang="en-GB" sz="1600" strike="noStrike">
                          <a:solidFill>
                            <a:srgbClr val="C00000"/>
                          </a:solidFill>
                          <a:latin typeface="+mn-lt"/>
                        </a:rPr>
                        <a:t>Speaker</a:t>
                      </a:r>
                      <a:endParaRPr sz="160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trike="noStrike" dirty="0">
                          <a:latin typeface="+mn-lt"/>
                        </a:rPr>
                        <a:t>Age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Gender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Education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Occupation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Accent/dialect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Socio-economic category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trike="noStrike" dirty="0">
                          <a:latin typeface="+mn-lt"/>
                        </a:rPr>
                        <a:t>Age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Gender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Education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Occupation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Accent/dialect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Birthplace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Linguistic origin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Where do you currently live?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How long have you lived there?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Nationality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Do you speak other languages?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53301">
                <a:tc>
                  <a:txBody>
                    <a:bodyPr/>
                    <a:lstStyle/>
                    <a:p>
                      <a:r>
                        <a:rPr lang="en-GB" sz="1600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Recording</a:t>
                      </a:r>
                      <a:endParaRPr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trike="noStrike" dirty="0">
                          <a:latin typeface="+mn-lt"/>
                        </a:rPr>
                        <a:t>Title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Date</a:t>
                      </a: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Recording location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trike="noStrike" dirty="0">
                          <a:latin typeface="+mn-lt"/>
                        </a:rPr>
                        <a:t>Title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Date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File name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Recording length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Recording location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Speaker relationship</a:t>
                      </a:r>
                      <a:endParaRPr sz="1600" dirty="0">
                        <a:latin typeface="+mn-lt"/>
                      </a:endParaRPr>
                    </a:p>
                    <a:p>
                      <a:r>
                        <a:rPr lang="en-GB" sz="1600" strike="noStrike" dirty="0">
                          <a:latin typeface="+mn-lt"/>
                        </a:rPr>
                        <a:t>Topics covered</a:t>
                      </a:r>
                      <a:endParaRPr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01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Metadata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Accent/dialect -&gt; region</a:t>
            </a:r>
          </a:p>
          <a:p>
            <a:r>
              <a:rPr lang="en-GB" dirty="0"/>
              <a:t>Occupation -&gt; socio-economic status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22</a:t>
            </a:fld>
            <a:endParaRPr lang="en-GB"/>
          </a:p>
        </p:txBody>
      </p:sp>
      <p:pic>
        <p:nvPicPr>
          <p:cNvPr id="2050" name="Picture 2" descr="http://www.essentialtravelguide.com/wp-content/uploads/2011/02/UK-Regional-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94358"/>
            <a:ext cx="3459857" cy="34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43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is </a:t>
            </a:r>
            <a:r>
              <a:rPr lang="en-GB" u="sng" dirty="0"/>
              <a:t>region</a:t>
            </a:r>
            <a:r>
              <a:rPr lang="en-GB" dirty="0"/>
              <a:t> anyway? What are we trying to represent here?</a:t>
            </a:r>
          </a:p>
          <a:p>
            <a:pPr marL="0" indent="0">
              <a:buNone/>
            </a:pPr>
            <a:endParaRPr lang="en-GB" i="1" dirty="0"/>
          </a:p>
          <a:p>
            <a:r>
              <a:rPr lang="en-GB" dirty="0"/>
              <a:t>Birthplace?</a:t>
            </a:r>
          </a:p>
          <a:p>
            <a:r>
              <a:rPr lang="en-GB" dirty="0"/>
              <a:t>Recording location?</a:t>
            </a:r>
          </a:p>
          <a:p>
            <a:r>
              <a:rPr lang="en-GB" dirty="0"/>
              <a:t>Location of current residence?</a:t>
            </a:r>
          </a:p>
          <a:p>
            <a:r>
              <a:rPr lang="en-GB" dirty="0"/>
              <a:t>Location during acquisition?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ABD74-F192-44F0-9B3A-8F91286EA363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http://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246120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Purely objective metadata seems insufficient</a:t>
            </a:r>
          </a:p>
          <a:p>
            <a:r>
              <a:rPr lang="en-GB" dirty="0"/>
              <a:t>Subjective metadata offers an imperfect solution:</a:t>
            </a:r>
          </a:p>
          <a:p>
            <a:pPr marL="0" indent="0">
              <a:buNone/>
            </a:pPr>
            <a:r>
              <a:rPr lang="en-GB" b="1" dirty="0"/>
              <a:t>Self-reported dialect</a:t>
            </a:r>
          </a:p>
          <a:p>
            <a:r>
              <a:rPr lang="en-GB" dirty="0"/>
              <a:t>British Library’s Evolving English </a:t>
            </a:r>
            <a:r>
              <a:rPr lang="en-GB" dirty="0" err="1"/>
              <a:t>WordBank</a:t>
            </a:r>
            <a:r>
              <a:rPr lang="en-GB" dirty="0"/>
              <a:t> (2011)</a:t>
            </a:r>
          </a:p>
          <a:p>
            <a:r>
              <a:rPr lang="en-GB" dirty="0"/>
              <a:t>E.g. “Geordie” = north east England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ABD74-F192-44F0-9B3A-8F91286EA363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http://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93818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Self-reported dialect categorisation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Central midlands, north-east midlands, midlands, south midlands, north-west midlands…</a:t>
            </a:r>
          </a:p>
          <a:p>
            <a:endParaRPr lang="en-GB" dirty="0"/>
          </a:p>
          <a:p>
            <a:r>
              <a:rPr lang="en-GB" i="1" dirty="0"/>
              <a:t>“southern”</a:t>
            </a:r>
          </a:p>
          <a:p>
            <a:r>
              <a:rPr lang="en-GB" i="1" dirty="0"/>
              <a:t>“normal with a </a:t>
            </a:r>
            <a:r>
              <a:rPr lang="en-GB" i="1" dirty="0" err="1"/>
              <a:t>brummy</a:t>
            </a:r>
            <a:r>
              <a:rPr lang="en-GB" i="1" dirty="0"/>
              <a:t> twang”</a:t>
            </a:r>
          </a:p>
          <a:p>
            <a:r>
              <a:rPr lang="en-GB" i="1" dirty="0"/>
              <a:t>“mixed northern/</a:t>
            </a:r>
            <a:r>
              <a:rPr lang="en-GB" i="1" dirty="0" err="1"/>
              <a:t>somerset</a:t>
            </a:r>
            <a:r>
              <a:rPr lang="en-GB" i="1" dirty="0"/>
              <a:t>/</a:t>
            </a:r>
            <a:r>
              <a:rPr lang="en-GB" i="1" dirty="0" err="1"/>
              <a:t>rp</a:t>
            </a:r>
            <a:r>
              <a:rPr lang="en-GB" i="1" dirty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ABD74-F192-44F0-9B3A-8F91286EA363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http://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268101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Dialect categorisation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 fontScale="92500"/>
          </a:bodyPr>
          <a:lstStyle/>
          <a:p>
            <a:r>
              <a:rPr lang="en-GB" sz="3000" dirty="0"/>
              <a:t>Office for National Statistics’ scheme:</a:t>
            </a:r>
          </a:p>
          <a:p>
            <a:r>
              <a:rPr lang="en-GB" sz="3000" i="1" dirty="0"/>
              <a:t>Nomenclature of Territorial Units for Statistics (NUTS)</a:t>
            </a:r>
          </a:p>
          <a:p>
            <a:r>
              <a:rPr lang="en-GB" sz="3000" dirty="0"/>
              <a:t>Used in the census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ABD74-F192-44F0-9B3A-8F91286EA363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http://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cass.lancs.ac.uk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01743" y="3861048"/>
            <a:ext cx="2880320" cy="207701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(1) North East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(2) North West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(3) Merseyside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(4) Yorkshire &amp; Humberside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(5) East Midlands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(6) West Midlands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(7) Eastern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995936" y="3861048"/>
            <a:ext cx="2880320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(8) London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(9) South East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(10) South West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(11) Wales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(12) Scotland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(13) Northern Ireland  </a:t>
            </a:r>
          </a:p>
        </p:txBody>
      </p:sp>
    </p:spTree>
    <p:extLst>
      <p:ext uri="{BB962C8B-B14F-4D97-AF65-F5344CB8AC3E}">
        <p14:creationId xmlns:p14="http://schemas.microsoft.com/office/powerpoint/2010/main" val="99363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Dialect in the Spoken BNC2014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ABD74-F192-44F0-9B3A-8F91286EA363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http://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cass.lancs.ac.uk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49217" y="2708920"/>
            <a:ext cx="224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Comparable with the Spoken BNC1994 too!</a:t>
            </a:r>
          </a:p>
        </p:txBody>
      </p:sp>
    </p:spTree>
    <p:extLst>
      <p:ext uri="{BB962C8B-B14F-4D97-AF65-F5344CB8AC3E}">
        <p14:creationId xmlns:p14="http://schemas.microsoft.com/office/powerpoint/2010/main" val="362455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“Geordie”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ABD74-F192-44F0-9B3A-8F91286EA363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http://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cass.lancs.ac.uk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57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“Southern”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ABD74-F192-44F0-9B3A-8F91286EA363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http://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cass.lancs.ac.uk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/>
          </p:nvPr>
        </p:nvGraphicFramePr>
        <p:xfrm>
          <a:off x="739771" y="1268760"/>
          <a:ext cx="5676900" cy="4274820"/>
        </p:xfrm>
        <a:graphic>
          <a:graphicData uri="http://schemas.openxmlformats.org/drawingml/2006/table">
            <a:tbl>
              <a:tblPr firstRow="1" firstCol="1" bandRow="1"/>
              <a:tblGrid>
                <a:gridCol w="863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79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(1) Global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(2) Country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(3) Supra-region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(4) Region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England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East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Yorkshire &amp; Humberside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 West (not Merseyside)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Merseyside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West Midlands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Eastern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West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South East (not London)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London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Scotland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Wales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Northern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Non-UK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Republic of Ireland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Other non-UK variety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Unspecified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738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Evaluating this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Montgomery (2012) – we aren’t very good at judging dialect boundaries reliably – perceptual dialectology</a:t>
            </a:r>
          </a:p>
          <a:p>
            <a:pPr lvl="1"/>
            <a:r>
              <a:rPr lang="en-GB" dirty="0"/>
              <a:t>One speaker’s “southern” might be another speaker’s “midlands”</a:t>
            </a:r>
          </a:p>
          <a:p>
            <a:r>
              <a:rPr lang="en-GB" dirty="0"/>
              <a:t>Requires some inference – i.e. a subjective metadata set</a:t>
            </a:r>
          </a:p>
          <a:p>
            <a:r>
              <a:rPr lang="en-GB" dirty="0"/>
              <a:t>Contradictions in speaker reports</a:t>
            </a:r>
          </a:p>
          <a:p>
            <a:pPr marL="0" indent="0">
              <a:buNone/>
            </a:pPr>
            <a:r>
              <a:rPr lang="en-GB" b="1" dirty="0"/>
              <a:t>But…</a:t>
            </a:r>
          </a:p>
          <a:p>
            <a:r>
              <a:rPr lang="en-GB" dirty="0"/>
              <a:t>More reliable method than BNC1994 – speak for yourself!</a:t>
            </a:r>
          </a:p>
          <a:p>
            <a:r>
              <a:rPr lang="en-GB" dirty="0"/>
              <a:t>The best we can get for a top-down scheme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ABD74-F192-44F0-9B3A-8F91286EA363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http://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25281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Socio-economic status</a:t>
            </a:r>
            <a:br>
              <a:rPr lang="en-GB" sz="2800" dirty="0"/>
            </a:br>
            <a:r>
              <a:rPr lang="en-GB" sz="2800" dirty="0"/>
              <a:t>BNC1994: Social Grade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1017284"/>
              </p:ext>
            </p:extLst>
          </p:nvPr>
        </p:nvGraphicFramePr>
        <p:xfrm>
          <a:off x="546665" y="1469471"/>
          <a:ext cx="7265695" cy="4291668"/>
        </p:xfrm>
        <a:graphic>
          <a:graphicData uri="http://schemas.openxmlformats.org/drawingml/2006/table">
            <a:tbl>
              <a:tblPr firstRow="1" firstCol="1" bandRow="1"/>
              <a:tblGrid>
                <a:gridCol w="6645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011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76852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Code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6852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Higher managerial, administrative and professional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6852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Intermediate managerial, administrative and professional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53704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C1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Supervisory, clerical and junior managerial, administrative and professional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6852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C2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Skilled manual workers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6852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Semi-skilled and unskilled manual workers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53704"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E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State pensioners, casual and lowest grade workers, unemployed with state benefits only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ABD74-F192-44F0-9B3A-8F91286EA363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http://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339800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19" y="0"/>
            <a:ext cx="7499176" cy="1143000"/>
          </a:xfrm>
        </p:spPr>
        <p:txBody>
          <a:bodyPr>
            <a:normAutofit/>
          </a:bodyPr>
          <a:lstStyle/>
          <a:p>
            <a:r>
              <a:rPr lang="en-GB" dirty="0"/>
              <a:t>NS-SEC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ABD74-F192-44F0-9B3A-8F91286EA363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http://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cass.lancs.ac.uk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037587"/>
              </p:ext>
            </p:extLst>
          </p:nvPr>
        </p:nvGraphicFramePr>
        <p:xfrm>
          <a:off x="739771" y="1194140"/>
          <a:ext cx="7504637" cy="4677373"/>
        </p:xfrm>
        <a:graphic>
          <a:graphicData uri="http://schemas.openxmlformats.org/drawingml/2006/table">
            <a:tbl>
              <a:tblPr firstRow="1" firstCol="1" bandRow="1"/>
              <a:tblGrid>
                <a:gridCol w="9164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881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70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Class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Analytic class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Higher managerial, administrative and professional occupations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4013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1.1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Large employers and higher managerial and administrative occupations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1.2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Higher professional occupations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Lower managerial, administrative and professional occupations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Intermediate occupations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Small employers and own account workers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Lower supervisory and technical occupations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Semi-routine occupations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7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Routine occupations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Never worked and long-term unemployed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70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*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Students/unclassifiable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17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19" y="0"/>
            <a:ext cx="7499176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Mapping NS-SEC onto Social Grade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CABD74-F192-44F0-9B3A-8F91286EA363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http://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cass.lancs.ac.uk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458695"/>
              </p:ext>
            </p:extLst>
          </p:nvPr>
        </p:nvGraphicFramePr>
        <p:xfrm>
          <a:off x="400224" y="964496"/>
          <a:ext cx="7076826" cy="4639058"/>
        </p:xfrm>
        <a:graphic>
          <a:graphicData uri="http://schemas.openxmlformats.org/drawingml/2006/table">
            <a:tbl>
              <a:tblPr firstRow="1" firstCol="1" bandRow="1"/>
              <a:tblGrid>
                <a:gridCol w="7422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578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509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850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6065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NS-SEC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MAPS ON TO…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SG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Higher managerial, administrative and professional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Higher managerial, administrative and professional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037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Large employers and higher managerial and administrative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520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1.2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Higher professional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Lower managerial, administrative and professional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Intermediate managerial, administrative and professional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5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Intermediate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Supervisory, clerical and junior managerial, administrative and professional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Small employers and own account workers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Lower supervisory and technical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C2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Skilled manual workers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5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Semi-routine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Semi-skilled and unskilled manual workers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5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Routine occupations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Never worked and long-term unemployed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State pensioners, casual and lowest grade workers, unemployed with state benefits only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602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Students/unclassifiable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520825" y="1890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/>
            </a:r>
            <a:br>
              <a: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74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Transcription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547" y="2356039"/>
            <a:ext cx="1800200" cy="1800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34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345270"/>
            <a:ext cx="1899199" cy="1777678"/>
          </a:xfrm>
          <a:prstGeom prst="rect">
            <a:avLst/>
          </a:prstGeom>
        </p:spPr>
      </p:pic>
      <p:pic>
        <p:nvPicPr>
          <p:cNvPr id="10" name="Graphic 9" descr="Two M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4952" y="2356039"/>
            <a:ext cx="1766909" cy="1766909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2555776" y="3212976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24128" y="3231470"/>
            <a:ext cx="57606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7649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not simply reuse the original transcription scheme?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err="1"/>
              <a:t>Crowdy</a:t>
            </a:r>
            <a:r>
              <a:rPr lang="en-GB" dirty="0"/>
              <a:t> </a:t>
            </a:r>
            <a:r>
              <a:rPr lang="en-GB" sz="2600" dirty="0"/>
              <a:t>(1994) </a:t>
            </a:r>
            <a:r>
              <a:rPr lang="en-GB" dirty="0"/>
              <a:t>“Spoken Corpus Transcription”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Generally, it’s pretty good, but:</a:t>
            </a:r>
          </a:p>
          <a:p>
            <a:r>
              <a:rPr lang="en-GB" dirty="0"/>
              <a:t>16 features identified in the </a:t>
            </a:r>
            <a:r>
              <a:rPr lang="en-GB" b="1" dirty="0"/>
              <a:t>1,900</a:t>
            </a:r>
            <a:r>
              <a:rPr lang="en-GB" dirty="0"/>
              <a:t> word scheme – very few examples</a:t>
            </a:r>
          </a:p>
          <a:p>
            <a:r>
              <a:rPr lang="en-GB" dirty="0"/>
              <a:t>Not enough clarity in some areas, leading to ambiguity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4594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not simply reuse the original?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EXAMPLE</a:t>
            </a:r>
          </a:p>
          <a:p>
            <a:r>
              <a:rPr lang="en-GB" dirty="0"/>
              <a:t>using full stops and commas to “approximate to use in written text”, but also indicating pauses with ellipses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&lt;2&gt; I think it’s always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deceptive on days like this because its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overcast and [</a:t>
            </a:r>
            <a:r>
              <a:rPr lang="en-GB" dirty="0" err="1"/>
              <a:t>er</a:t>
            </a:r>
            <a:r>
              <a:rPr lang="en-GB" dirty="0"/>
              <a:t>]</a:t>
            </a:r>
          </a:p>
          <a:p>
            <a:pPr marL="0" indent="0">
              <a:buNone/>
            </a:pPr>
            <a:r>
              <a:rPr lang="en-GB" dirty="0"/>
              <a:t>[…]</a:t>
            </a:r>
          </a:p>
          <a:p>
            <a:pPr marL="0" indent="0">
              <a:buNone/>
            </a:pPr>
            <a:r>
              <a:rPr lang="en-GB" dirty="0"/>
              <a:t>&lt;2&gt; But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but </a:t>
            </a:r>
            <a:r>
              <a:rPr lang="en-GB" dirty="0" err="1"/>
              <a:t>er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he’s</a:t>
            </a:r>
            <a:r>
              <a:rPr lang="en-GB" dirty="0">
                <a:solidFill>
                  <a:srgbClr val="FF0000"/>
                </a:solidFill>
              </a:rPr>
              <a:t>…</a:t>
            </a:r>
            <a:r>
              <a:rPr lang="en-GB" dirty="0"/>
              <a:t>just broken away from his </a:t>
            </a:r>
            <a:r>
              <a:rPr lang="en-GB" dirty="0" smtClean="0"/>
              <a:t>girlfriend </a:t>
            </a:r>
            <a:r>
              <a:rPr lang="en-GB" dirty="0"/>
              <a:t>and [&lt;unclear&gt;]</a:t>
            </a:r>
          </a:p>
          <a:p>
            <a:pPr marL="0" indent="0">
              <a:buNone/>
            </a:pPr>
            <a:r>
              <a:rPr lang="en-GB" dirty="0"/>
              <a:t>&lt;1&gt; [Oh has] he</a:t>
            </a:r>
            <a:r>
              <a:rPr lang="en-GB" dirty="0">
                <a:solidFill>
                  <a:srgbClr val="FF0000"/>
                </a:solidFill>
              </a:rPr>
              <a:t>,</a:t>
            </a:r>
            <a:r>
              <a:rPr lang="en-GB" dirty="0"/>
              <a:t> oh</a:t>
            </a:r>
            <a:r>
              <a:rPr lang="en-GB" dirty="0">
                <a:solidFill>
                  <a:srgbClr val="FF0000"/>
                </a:solidFill>
              </a:rPr>
              <a:t>.</a:t>
            </a:r>
            <a:r>
              <a:rPr lang="en-GB" dirty="0"/>
              <a:t> Well he seemed happy enough when he called.</a:t>
            </a:r>
          </a:p>
          <a:p>
            <a:pPr marL="0" indent="0" algn="r">
              <a:buNone/>
            </a:pPr>
            <a:r>
              <a:rPr lang="en-GB" dirty="0" err="1"/>
              <a:t>Crowdy</a:t>
            </a:r>
            <a:r>
              <a:rPr lang="en-GB" dirty="0"/>
              <a:t> (1994: 28)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6402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Resulting scheme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From 1,900 words to </a:t>
            </a:r>
            <a:r>
              <a:rPr lang="en-GB" sz="2800" b="1" dirty="0"/>
              <a:t>5,000 words!</a:t>
            </a:r>
            <a:endParaRPr lang="en-GB" sz="2800" dirty="0"/>
          </a:p>
          <a:p>
            <a:r>
              <a:rPr lang="en-GB" sz="2800" dirty="0"/>
              <a:t>Lots of examples</a:t>
            </a:r>
          </a:p>
          <a:p>
            <a:r>
              <a:rPr lang="en-GB" sz="2800" dirty="0"/>
              <a:t>Minimal room for ambiguity = maximal room for inter-rater consistency</a:t>
            </a:r>
          </a:p>
          <a:p>
            <a:r>
              <a:rPr lang="en-GB" sz="2800" dirty="0"/>
              <a:t>Delicate balance sought between </a:t>
            </a:r>
          </a:p>
          <a:p>
            <a:pPr lvl="1"/>
            <a:r>
              <a:rPr lang="en-GB" dirty="0"/>
              <a:t>backwards compatibility, and</a:t>
            </a:r>
          </a:p>
          <a:p>
            <a:pPr lvl="1"/>
            <a:r>
              <a:rPr lang="en-GB" dirty="0"/>
              <a:t>optimal practice</a:t>
            </a:r>
          </a:p>
          <a:p>
            <a:r>
              <a:rPr lang="en-GB" sz="2800" dirty="0" smtClean="0"/>
              <a:t>Now available as </a:t>
            </a:r>
            <a:r>
              <a:rPr lang="en-GB" sz="2800" dirty="0"/>
              <a:t>part of corpus </a:t>
            </a:r>
            <a:r>
              <a:rPr lang="en-GB" sz="2800" dirty="0" smtClean="0"/>
              <a:t>documentation</a:t>
            </a:r>
            <a:endParaRPr lang="en-GB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6863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Transcription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Audio recording &amp; signed consent forms received</a:t>
            </a:r>
          </a:p>
          <a:p>
            <a:r>
              <a:rPr lang="en-GB" sz="2800" dirty="0"/>
              <a:t>Metadata recorded from consent forms</a:t>
            </a:r>
          </a:p>
          <a:p>
            <a:r>
              <a:rPr lang="en-GB" sz="2800" dirty="0"/>
              <a:t>Audio recording assigned to transcriber</a:t>
            </a:r>
          </a:p>
          <a:p>
            <a:r>
              <a:rPr lang="en-GB" sz="2800" dirty="0"/>
              <a:t>Transcript produced</a:t>
            </a:r>
          </a:p>
          <a:p>
            <a:r>
              <a:rPr lang="en-GB" sz="2800" dirty="0"/>
              <a:t>Check #1: Audio checking</a:t>
            </a:r>
          </a:p>
          <a:p>
            <a:r>
              <a:rPr lang="en-GB" sz="2800" dirty="0"/>
              <a:t>Check #2: Proofreading</a:t>
            </a:r>
          </a:p>
          <a:p>
            <a:r>
              <a:rPr lang="en-GB" sz="2800" dirty="0"/>
              <a:t>Proofread word doc sent to Lancaster</a:t>
            </a:r>
          </a:p>
          <a:p>
            <a:endParaRPr lang="en-GB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8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Corpus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678"/>
            <a:ext cx="8229600" cy="4525963"/>
          </a:xfrm>
        </p:spPr>
        <p:txBody>
          <a:bodyPr>
            <a:normAutofit/>
          </a:bodyPr>
          <a:lstStyle/>
          <a:p>
            <a:r>
              <a:rPr lang="en-GB" sz="2800" dirty="0"/>
              <a:t>Word docs -&gt; text</a:t>
            </a:r>
          </a:p>
          <a:p>
            <a:r>
              <a:rPr lang="en-GB" sz="2800" dirty="0"/>
              <a:t>Text -&gt; XML, automatic conversion scripts to (a) translate transcripts into XML, (b) check &amp; correct transcription convention errors</a:t>
            </a:r>
          </a:p>
          <a:p>
            <a:r>
              <a:rPr lang="en-GB" sz="2800" dirty="0"/>
              <a:t>Used “modest” XML (Hardie 2014), a simpler derivative of TEI</a:t>
            </a:r>
          </a:p>
          <a:p>
            <a:r>
              <a:rPr lang="en-GB" sz="2800" dirty="0"/>
              <a:t>Tagged for POS and lemma, CLAWS (Garside &amp; Smith 1997)</a:t>
            </a:r>
          </a:p>
          <a:p>
            <a:r>
              <a:rPr lang="en-GB" sz="2800" dirty="0"/>
              <a:t>Lancaster University’s </a:t>
            </a:r>
            <a:r>
              <a:rPr lang="en-GB" sz="2800" dirty="0" err="1"/>
              <a:t>CQPweb</a:t>
            </a:r>
            <a:r>
              <a:rPr lang="en-GB" sz="2800" dirty="0"/>
              <a:t> server (Hardie 2012)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9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study: bad language*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40</a:t>
            </a:fld>
            <a:endParaRPr lang="en-GB"/>
          </a:p>
        </p:txBody>
      </p:sp>
      <p:pic>
        <p:nvPicPr>
          <p:cNvPr id="2050" name="Picture 2" descr="https://howwerollfitness.files.wordpress.com/2013/04/curs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63498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70898" y="6008561"/>
            <a:ext cx="8229600" cy="35266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*Contains bad language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852" y="5300625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969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Swearing is fascinating…a “marker of distinction” between social groups (McEnery 2005: 24)</a:t>
            </a:r>
          </a:p>
          <a:p>
            <a:r>
              <a:rPr lang="en-GB" sz="2800" dirty="0"/>
              <a:t>“a rich emotional, psychological, and sociocultural phenomenon” (Jay 2009: 153) 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2800" dirty="0"/>
              <a:t>More psychologically arousing (</a:t>
            </a:r>
            <a:r>
              <a:rPr lang="en-GB" sz="2800" dirty="0" err="1"/>
              <a:t>Janschewitz</a:t>
            </a:r>
            <a:r>
              <a:rPr lang="en-GB" sz="2800" dirty="0"/>
              <a:t> 2008)</a:t>
            </a:r>
          </a:p>
          <a:p>
            <a:r>
              <a:rPr lang="en-GB" sz="2800" dirty="0"/>
              <a:t>More memorable (Jay et al. 2008)</a:t>
            </a:r>
          </a:p>
          <a:p>
            <a:r>
              <a:rPr lang="en-GB" sz="2800" dirty="0"/>
              <a:t>More stressful to produce (Bowers &amp; </a:t>
            </a:r>
            <a:r>
              <a:rPr lang="en-GB" sz="2800" dirty="0" err="1"/>
              <a:t>Pleydell</a:t>
            </a:r>
            <a:r>
              <a:rPr lang="en-GB" sz="2800" dirty="0"/>
              <a:t>-Pearce 2011)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073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People care about it – one way or another</a:t>
            </a:r>
          </a:p>
          <a:p>
            <a:r>
              <a:rPr lang="en-GB" sz="2800" dirty="0"/>
              <a:t>e.g. links to anti-social behaviour</a:t>
            </a:r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42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-1" t="27950" r="1439" b="50000"/>
          <a:stretch/>
        </p:blipFill>
        <p:spPr>
          <a:xfrm>
            <a:off x="683568" y="2924944"/>
            <a:ext cx="7651347" cy="213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6268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McEnery (2005):</a:t>
            </a:r>
          </a:p>
          <a:p>
            <a:r>
              <a:rPr lang="en-GB" dirty="0"/>
              <a:t>Bad language words = BLWs</a:t>
            </a:r>
          </a:p>
          <a:p>
            <a:pPr lvl="1"/>
            <a:r>
              <a:rPr lang="en-GB" dirty="0"/>
              <a:t>swear words, always taboo</a:t>
            </a:r>
          </a:p>
          <a:p>
            <a:pPr marL="457200" lvl="1" indent="0">
              <a:buNone/>
            </a:pPr>
            <a:r>
              <a:rPr lang="en-GB" i="1" dirty="0"/>
              <a:t>cunt, fuck, shit, twat</a:t>
            </a:r>
            <a:endParaRPr lang="en-GB" dirty="0"/>
          </a:p>
          <a:p>
            <a:pPr lvl="1"/>
            <a:r>
              <a:rPr lang="en-GB" dirty="0"/>
              <a:t>words which are not inherently taboo but can be used to offend</a:t>
            </a:r>
          </a:p>
          <a:p>
            <a:pPr marL="457200" lvl="1" indent="0">
              <a:buNone/>
            </a:pPr>
            <a:r>
              <a:rPr lang="en-GB" i="1" dirty="0"/>
              <a:t>tart, pig, god, gay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86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 revisited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GB" sz="5100" dirty="0"/>
              <a:t>Replication of McEnery (2005) on the new data</a:t>
            </a:r>
          </a:p>
          <a:p>
            <a:r>
              <a:rPr lang="en-GB" sz="5100" dirty="0"/>
              <a:t>Over 150 BLWs, drawn from:</a:t>
            </a:r>
          </a:p>
          <a:p>
            <a:r>
              <a:rPr lang="en-GB" sz="5100" dirty="0"/>
              <a:t>McEnery (2005)</a:t>
            </a:r>
          </a:p>
          <a:p>
            <a:pPr marL="0" indent="0">
              <a:buNone/>
            </a:pPr>
            <a:r>
              <a:rPr lang="en-US" sz="2400" dirty="0"/>
              <a:t>ARSE, ARSEHOLE, BALLS, BASTARD, BIRD, BITCH, BLOODY, BOLLOCKS, BUGGER, CHRIST, COW, CRAP, CUNT, DAMN, DICKHEAD, FUCK, GAY, GIT, GOD, HELL, HUSSY, IDIOT, JESUS, JEW, MORON, MOTHERFUCKER, NIGGER, PAKI, PIG, PILLOCK, PISS, PISSED OFF, POOFTER, PRICK, SCREW, SHAG, SHIT, SLAG, SLUT, SOD, SON-OF-A-BITCH, SPASTIC, TART, TIT, TITS, TOSSER, TWAT, WANKER, WHORE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5100" dirty="0"/>
              <a:t>Ofcom (2016) </a:t>
            </a:r>
          </a:p>
          <a:p>
            <a:pPr marL="0" indent="0">
              <a:buNone/>
            </a:pPr>
            <a:r>
              <a:rPr lang="en-GB" sz="2300" dirty="0"/>
              <a:t>BATTY BOY, BEAVER, BEEF CURTAINS, BELLEND, BENDER, BINT, BLOODCLAAT, BONK, BUKKAKE, BULLSHIT, BUM BOY, BUMCLAT, BUMMER, CHI-CHI MAN, CHICK WITH A DICK, CHINKY, CHOC ICE, CLUNGE, COCK, COCKSUCKER, COFFIN DODGER, COLOURED, COON, CRETIN, CRIPPLE, DAGO, DARKY, DICK, DILDO, DIV, DYKE, FAGGOT, FAIRY, FANNY, FECK/EFFING, FENIAN, FLAPS, FOP (FUCKING OLD PERSON) , FUDGE-PACKER, GASH, GENDER BENDER, GINGER, GIPPO, GODDAM, GOLLIWOG, GOOK, HE-SHE, HO, HOMO, HONKY, HUN, JAP, JESUS CHRIST, JIZZ, JOCK, KAFIR/KUFAAR, KIKE*, KNOB, KRAUT, LEZZA/LESBO, LOONY, MENTAL, MIDGET, MINGE, MINGER, MONG, MUFF DIVER, MUNTER, NANCY, NAZI, NEGRO, NIG-NOG, NONCE, NUTTER, OLD BAG, PANSY, PAPIST, PIKEY, PISSED / PISSED OFF, POLACK, POOF, PRICKTEASER, PROD, PSYCHO, PUNANI, PUSSY, QUEER, RAGHEAD, RAPEY, RETARD, RUGMUNCHER/ CARPETMUNCHER, SAMBO, SCHIZO, SHIRT LIFTER, SKANK, SLAPPER, SLOPE, SNATCH, SOD-OFF, SON OF A BITCH, SPADE, SPASTIC/SPAKKA/SPAZ, SPECIAL, SPIC, TAFF, TAIG, TRANNY, VEGETABLE, WINDOW LICKER, WOG, WOP</a:t>
            </a:r>
          </a:p>
          <a:p>
            <a:pPr marL="0" indent="0">
              <a:buNone/>
            </a:pPr>
            <a:endParaRPr lang="en-GB" sz="2300" dirty="0"/>
          </a:p>
          <a:p>
            <a:r>
              <a:rPr lang="en-GB" sz="5100" dirty="0" err="1"/>
              <a:t>Lutsky</a:t>
            </a:r>
            <a:r>
              <a:rPr lang="en-GB" sz="5100" dirty="0"/>
              <a:t> &amp; Kehoe (2015)</a:t>
            </a:r>
          </a:p>
          <a:p>
            <a:pPr marL="0" indent="0">
              <a:buNone/>
            </a:pPr>
            <a:r>
              <a:rPr lang="en-US" sz="2300" dirty="0"/>
              <a:t>BIMBO, BOLLOCK, BOOB, BUTT, CHAV, DORK, DOUCHE, DUMB, FAG, FART, FATASS, FFS, IMBECILE, JEEZ, JERK, OMG, PIMP, PRAT, SONOFABITCH, SUCK, SWINE, TURD, WANK, WTF, WUSS</a:t>
            </a:r>
            <a:endParaRPr lang="en-GB" sz="2300" dirty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6751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RQ1. </a:t>
            </a:r>
            <a:r>
              <a:rPr lang="en-GB" sz="2400" dirty="0"/>
              <a:t>(How) does the </a:t>
            </a:r>
            <a:r>
              <a:rPr lang="en-GB" sz="2400" u="sng" dirty="0"/>
              <a:t>frequency</a:t>
            </a:r>
            <a:r>
              <a:rPr lang="en-GB" sz="2400" dirty="0"/>
              <a:t> of BLWs differ between the corpora?</a:t>
            </a:r>
          </a:p>
          <a:p>
            <a:pPr marL="0" indent="0">
              <a:buNone/>
            </a:pPr>
            <a:r>
              <a:rPr lang="en-GB" sz="2400" b="1" dirty="0"/>
              <a:t>RQ2. </a:t>
            </a:r>
            <a:r>
              <a:rPr lang="en-GB" sz="2400" dirty="0"/>
              <a:t>(How) does the distribution of BLW </a:t>
            </a:r>
            <a:r>
              <a:rPr lang="en-GB" sz="2400" u="sng" dirty="0"/>
              <a:t>strength</a:t>
            </a:r>
            <a:r>
              <a:rPr lang="en-GB" sz="2400" dirty="0"/>
              <a:t> differ between the corpora?</a:t>
            </a:r>
          </a:p>
          <a:p>
            <a:pPr marL="0" indent="0">
              <a:buNone/>
            </a:pPr>
            <a:r>
              <a:rPr lang="en-GB" sz="2400" b="1" dirty="0"/>
              <a:t>RQ3. </a:t>
            </a:r>
            <a:r>
              <a:rPr lang="en-GB" sz="2400" dirty="0"/>
              <a:t>(How) does the </a:t>
            </a:r>
            <a:r>
              <a:rPr lang="en-GB" sz="2400" u="sng" dirty="0"/>
              <a:t>social distribution</a:t>
            </a:r>
            <a:r>
              <a:rPr lang="en-GB" sz="2400" dirty="0"/>
              <a:t> of a sample of BLWs differ between the corpora?</a:t>
            </a:r>
          </a:p>
          <a:p>
            <a:pPr marL="0" indent="0">
              <a:buNone/>
            </a:pPr>
            <a:r>
              <a:rPr lang="en-GB" sz="2400" b="1" dirty="0"/>
              <a:t>RQ4. </a:t>
            </a:r>
            <a:r>
              <a:rPr lang="en-GB" sz="2400" dirty="0"/>
              <a:t>Using FUCK as an appropriate case study, what can manual annotation of the ‘category of insult’ reveal about possible </a:t>
            </a:r>
            <a:r>
              <a:rPr lang="en-GB" sz="2400" u="sng" dirty="0"/>
              <a:t>differences in the meaning</a:t>
            </a:r>
            <a:r>
              <a:rPr lang="en-GB" sz="2400" dirty="0"/>
              <a:t> of this BLW between the two corpora?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13166886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/>
              <a:t>BNC (XML edition) – </a:t>
            </a:r>
            <a:r>
              <a:rPr lang="en-GB" sz="2800" dirty="0" err="1" smtClean="0"/>
              <a:t>CQPweb</a:t>
            </a:r>
            <a:r>
              <a:rPr lang="en-GB" sz="2800" dirty="0" smtClean="0"/>
              <a:t> </a:t>
            </a:r>
          </a:p>
          <a:p>
            <a:pPr marL="0" indent="0">
              <a:buNone/>
            </a:pPr>
            <a:r>
              <a:rPr lang="en-GB" sz="2800" dirty="0" smtClean="0"/>
              <a:t>Spoken </a:t>
            </a:r>
            <a:r>
              <a:rPr lang="en-GB" sz="2800" dirty="0"/>
              <a:t>BNC1994DS (demographically-sampled)</a:t>
            </a:r>
          </a:p>
          <a:p>
            <a:r>
              <a:rPr lang="en-GB" sz="2800" b="1" dirty="0"/>
              <a:t>5,014,655 </a:t>
            </a:r>
            <a:r>
              <a:rPr lang="en-GB" sz="2800" dirty="0"/>
              <a:t>words</a:t>
            </a:r>
          </a:p>
          <a:p>
            <a:r>
              <a:rPr lang="en-GB" sz="2800" b="1" dirty="0" smtClean="0"/>
              <a:t>1408 </a:t>
            </a:r>
            <a:r>
              <a:rPr lang="en-GB" sz="2800" dirty="0" smtClean="0"/>
              <a:t>speakers </a:t>
            </a:r>
            <a:r>
              <a:rPr lang="en-GB" sz="2800" dirty="0"/>
              <a:t>of British English</a:t>
            </a:r>
          </a:p>
          <a:p>
            <a:r>
              <a:rPr lang="en-GB" sz="2800" b="1" dirty="0"/>
              <a:t>153</a:t>
            </a:r>
            <a:r>
              <a:rPr lang="en-GB" sz="2800" dirty="0"/>
              <a:t> texts</a:t>
            </a:r>
          </a:p>
          <a:p>
            <a:r>
              <a:rPr lang="en-GB" sz="2800" dirty="0"/>
              <a:t>Date range: </a:t>
            </a:r>
            <a:r>
              <a:rPr lang="en-GB" sz="2800" b="1" dirty="0"/>
              <a:t>1985-1993</a:t>
            </a:r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11" name="Picture 2" descr="C:\Users\loverm\Dropbox\University\03 CASS\Work\20141024 Cambridge Festival of Ideas\bnclogo_s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623" y="2618551"/>
            <a:ext cx="2998309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2051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10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324" y="2289887"/>
            <a:ext cx="2443351" cy="280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57062"/>
              </p:ext>
            </p:extLst>
          </p:nvPr>
        </p:nvGraphicFramePr>
        <p:xfrm>
          <a:off x="457200" y="2369885"/>
          <a:ext cx="5562600" cy="2725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1170"/>
                <a:gridCol w="2100289"/>
                <a:gridCol w="2251141"/>
              </a:tblGrid>
              <a:tr h="545087">
                <a:tc>
                  <a:txBody>
                    <a:bodyPr/>
                    <a:lstStyle/>
                    <a:p>
                      <a:pPr algn="l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effectLst/>
                        </a:rPr>
                        <a:t>Spoken BNC2014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effectLst/>
                        </a:rPr>
                        <a:t>Spoken </a:t>
                      </a:r>
                      <a:r>
                        <a:rPr lang="en-GB" sz="2000" b="1" u="none" strike="noStrike" dirty="0" smtClean="0">
                          <a:effectLst/>
                        </a:rPr>
                        <a:t>BNC2014S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45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effectLst/>
                        </a:rPr>
                        <a:t>Tokens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>
                          <a:effectLst/>
                        </a:rPr>
                        <a:t>11,422,622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dirty="0">
                          <a:effectLst/>
                        </a:rPr>
                        <a:t>4,789,185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45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effectLst/>
                        </a:rPr>
                        <a:t>Speakers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dirty="0">
                          <a:effectLst/>
                        </a:rPr>
                        <a:t>627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>
                          <a:effectLst/>
                        </a:rPr>
                        <a:t>376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45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>
                          <a:effectLst/>
                        </a:rPr>
                        <a:t>Texts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>
                          <a:effectLst/>
                        </a:rPr>
                        <a:t>1,251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dirty="0">
                          <a:effectLst/>
                        </a:rPr>
                        <a:t>567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45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u="none" strike="noStrike" dirty="0">
                          <a:effectLst/>
                        </a:rPr>
                        <a:t>Date range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dirty="0">
                          <a:effectLst/>
                        </a:rPr>
                        <a:t>2012-2016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dirty="0">
                          <a:effectLst/>
                        </a:rPr>
                        <a:t>2012-2015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1592152"/>
            <a:ext cx="42158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Spoken BNC2014S (Sample</a:t>
            </a:r>
            <a:r>
              <a:rPr lang="en-GB" sz="2800" dirty="0" smtClean="0"/>
              <a:t>)</a:t>
            </a:r>
            <a:endParaRPr lang="en-GB" sz="2800" dirty="0"/>
          </a:p>
        </p:txBody>
      </p:sp>
      <p:sp>
        <p:nvSpPr>
          <p:cNvPr id="13" name="Up Arrow 12"/>
          <p:cNvSpPr/>
          <p:nvPr/>
        </p:nvSpPr>
        <p:spPr>
          <a:xfrm>
            <a:off x="4673098" y="5327250"/>
            <a:ext cx="546974" cy="7920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6777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‘Dead’ &amp; ‘new’ BLWs?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‘Dead’ BLWs:</a:t>
            </a:r>
          </a:p>
          <a:p>
            <a:r>
              <a:rPr lang="en-GB" i="1" dirty="0" err="1"/>
              <a:t>jizz</a:t>
            </a:r>
            <a:r>
              <a:rPr lang="en-GB" i="1" dirty="0"/>
              <a:t>, </a:t>
            </a:r>
            <a:r>
              <a:rPr lang="en-GB" i="1" dirty="0" err="1"/>
              <a:t>nig</a:t>
            </a:r>
            <a:r>
              <a:rPr lang="en-GB" i="1" dirty="0"/>
              <a:t>-nog, snatch, wog, gender bender, wop, son of a bitch, golliwog, </a:t>
            </a:r>
            <a:r>
              <a:rPr lang="en-GB" i="1" dirty="0" err="1"/>
              <a:t>chinky</a:t>
            </a:r>
            <a:r>
              <a:rPr lang="en-GB" i="1" dirty="0"/>
              <a:t>, slapper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dirty="0"/>
              <a:t>‘New’ BLWs:</a:t>
            </a:r>
          </a:p>
          <a:p>
            <a:r>
              <a:rPr lang="en-GB" i="1" dirty="0"/>
              <a:t>beaver, </a:t>
            </a:r>
            <a:r>
              <a:rPr lang="en-GB" i="1" dirty="0" err="1"/>
              <a:t>bellend</a:t>
            </a:r>
            <a:r>
              <a:rPr lang="en-GB" i="1" dirty="0"/>
              <a:t>, bint, chav, </a:t>
            </a:r>
            <a:r>
              <a:rPr lang="en-GB" i="1" dirty="0" err="1"/>
              <a:t>clunge</a:t>
            </a:r>
            <a:r>
              <a:rPr lang="en-GB" i="1" dirty="0"/>
              <a:t>, douche, fop, </a:t>
            </a:r>
            <a:r>
              <a:rPr lang="en-GB" i="1" dirty="0" err="1"/>
              <a:t>gippo</a:t>
            </a:r>
            <a:r>
              <a:rPr lang="en-GB" i="1" dirty="0"/>
              <a:t>, gook, minger, </a:t>
            </a:r>
            <a:r>
              <a:rPr lang="en-GB" i="1" dirty="0" err="1"/>
              <a:t>munter</a:t>
            </a:r>
            <a:r>
              <a:rPr lang="en-GB" i="1" dirty="0"/>
              <a:t>, papist, prod, </a:t>
            </a:r>
            <a:r>
              <a:rPr lang="en-GB" i="1" dirty="0" err="1"/>
              <a:t>rapey</a:t>
            </a:r>
            <a:r>
              <a:rPr lang="en-GB" i="1" dirty="0"/>
              <a:t>, wuss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38067597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Fallers, risers, stable BLWS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Fallers:</a:t>
            </a:r>
          </a:p>
          <a:p>
            <a:r>
              <a:rPr lang="en-GB" i="1" dirty="0"/>
              <a:t>bastard, bloody, bollock, bugger, Christ, cow, cunt, damn, fag, git, hell, </a:t>
            </a:r>
            <a:r>
              <a:rPr lang="en-GB" i="1" dirty="0" err="1"/>
              <a:t>ho</a:t>
            </a:r>
            <a:r>
              <a:rPr lang="en-GB" i="1" dirty="0"/>
              <a:t>, jock, prat, pussy, sod, spastic, </a:t>
            </a:r>
            <a:r>
              <a:rPr lang="en-GB" i="1" dirty="0" err="1"/>
              <a:t>taff</a:t>
            </a:r>
            <a:r>
              <a:rPr lang="en-GB" i="1" dirty="0"/>
              <a:t>, </a:t>
            </a:r>
            <a:r>
              <a:rPr lang="en-GB" i="1" dirty="0" err="1"/>
              <a:t>wank</a:t>
            </a:r>
            <a:endParaRPr lang="en-GB" i="1" dirty="0"/>
          </a:p>
          <a:p>
            <a:pPr marL="0" indent="0">
              <a:buNone/>
            </a:pPr>
            <a:r>
              <a:rPr lang="en-GB" dirty="0"/>
              <a:t>Risers:</a:t>
            </a:r>
          </a:p>
          <a:p>
            <a:r>
              <a:rPr lang="en-GB" i="1" dirty="0"/>
              <a:t>boob, bullshit, chav, douche, dyke, gay, god, idiot, jeez, </a:t>
            </a:r>
            <a:r>
              <a:rPr lang="en-GB" i="1" dirty="0" err="1"/>
              <a:t>jew</a:t>
            </a:r>
            <a:r>
              <a:rPr lang="en-GB" i="1" dirty="0"/>
              <a:t>, mental, </a:t>
            </a:r>
            <a:r>
              <a:rPr lang="en-GB" i="1" dirty="0" err="1"/>
              <a:t>nazi</a:t>
            </a:r>
            <a:r>
              <a:rPr lang="en-GB" i="1" dirty="0"/>
              <a:t>, psycho, retard, shit, wuss</a:t>
            </a:r>
          </a:p>
          <a:p>
            <a:pPr marL="0" indent="0">
              <a:buNone/>
            </a:pPr>
            <a:r>
              <a:rPr lang="en-GB" dirty="0"/>
              <a:t>Stable:</a:t>
            </a:r>
          </a:p>
          <a:p>
            <a:r>
              <a:rPr lang="en-GB" i="1" dirty="0"/>
              <a:t>arse, bitch, crap, dick, fuck, Jesus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49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8022753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Overall frequency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8778"/>
            <a:ext cx="8229600" cy="4657385"/>
          </a:xfrm>
        </p:spPr>
        <p:txBody>
          <a:bodyPr>
            <a:normAutofit/>
          </a:bodyPr>
          <a:lstStyle/>
          <a:p>
            <a:r>
              <a:rPr lang="en-GB" sz="2800" dirty="0"/>
              <a:t>1990s: 3,433 per million</a:t>
            </a:r>
          </a:p>
          <a:p>
            <a:r>
              <a:rPr lang="en-GB" sz="2800" dirty="0"/>
              <a:t>2010s: 2,967 per million (*)</a:t>
            </a:r>
          </a:p>
          <a:p>
            <a:endParaRPr lang="en-GB" sz="2800" dirty="0" smtClean="0"/>
          </a:p>
          <a:p>
            <a:r>
              <a:rPr lang="en-GB" sz="2800" dirty="0" smtClean="0"/>
              <a:t>Some </a:t>
            </a:r>
            <a:r>
              <a:rPr lang="en-GB" sz="2800" dirty="0"/>
              <a:t>BLWs </a:t>
            </a:r>
            <a:r>
              <a:rPr lang="en-GB" sz="2800" dirty="0" smtClean="0"/>
              <a:t>= zero </a:t>
            </a:r>
            <a:r>
              <a:rPr lang="en-GB" sz="2800" dirty="0"/>
              <a:t>in both corpora:</a:t>
            </a:r>
          </a:p>
          <a:p>
            <a:pPr marL="0" indent="0">
              <a:buNone/>
            </a:pPr>
            <a:r>
              <a:rPr lang="en-GB" sz="2000" dirty="0"/>
              <a:t>BATTY BOY, BEEF CURTAINS, BLOODCLAAT, BUKKAKE, BUM BOY, BUMCLAT, CHI-CHI MAN, CHICK WITH A DICK, COCKSUCKER, COFFIN DODGER, COON, DAGO, FATASS, FENIAN, FFS, FUDGE-PACKER, KAFIR/KUFAAR, KIKE, KRAUT, LEZZA/LESBO, MUFF DIVER, OMG, PRICKTEASER, PUNANI, RAGMUNCHER/CARPETMUNCHER, SCHIZO, SHIRT LIFTER, SPIC, TAIG, WINDOW LICKER, WTF</a:t>
            </a:r>
            <a:endParaRPr lang="en-GB" sz="18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</p:spTree>
    <p:extLst>
      <p:ext uri="{BB962C8B-B14F-4D97-AF65-F5344CB8AC3E}">
        <p14:creationId xmlns:p14="http://schemas.microsoft.com/office/powerpoint/2010/main" val="10181527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xmlns="" id="{342AE53B-C7F1-4640-B165-8AA6377268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5342736"/>
              </p:ext>
            </p:extLst>
          </p:nvPr>
        </p:nvGraphicFramePr>
        <p:xfrm>
          <a:off x="865294" y="1417638"/>
          <a:ext cx="7595138" cy="4099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Strength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Oval 9"/>
          <p:cNvSpPr/>
          <p:nvPr/>
        </p:nvSpPr>
        <p:spPr>
          <a:xfrm>
            <a:off x="6553200" y="3467434"/>
            <a:ext cx="1835224" cy="17617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68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Strength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7D70877-D02B-4EE5-8D63-3A01B00B0E81}"/>
              </a:ext>
            </a:extLst>
          </p:cNvPr>
          <p:cNvSpPr/>
          <p:nvPr/>
        </p:nvSpPr>
        <p:spPr>
          <a:xfrm>
            <a:off x="323528" y="1628800"/>
            <a:ext cx="836327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FUCK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Considered </a:t>
            </a:r>
            <a:r>
              <a:rPr lang="en-GB" sz="2800" dirty="0"/>
              <a:t>‘strongest’ (Ofcom 2016), in the company of only 15 other BLWs including </a:t>
            </a:r>
            <a:r>
              <a:rPr lang="en-GB" sz="2400" dirty="0"/>
              <a:t>CUNT, FAGGOT, GOLLIWOG, MOTHERFUCKER, NIGGER, RETARD, </a:t>
            </a:r>
            <a:r>
              <a:rPr lang="en-GB" sz="2400" dirty="0" smtClean="0"/>
              <a:t>SPASTIC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r>
              <a:rPr lang="en-GB" sz="2800" dirty="0" smtClean="0"/>
              <a:t>BUT</a:t>
            </a: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2</a:t>
            </a:r>
            <a:r>
              <a:rPr lang="en-GB" sz="2800" baseline="30000" dirty="0"/>
              <a:t>nd</a:t>
            </a:r>
            <a:r>
              <a:rPr lang="en-GB" sz="2800" dirty="0"/>
              <a:t> most frequent BLW in both corpora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/>
              <a:t>Behind </a:t>
            </a:r>
            <a:r>
              <a:rPr lang="en-GB" sz="2000" dirty="0"/>
              <a:t>BLOODY</a:t>
            </a:r>
            <a:r>
              <a:rPr lang="en-GB" sz="2400" dirty="0"/>
              <a:t> (1990s)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/>
              <a:t>Behind </a:t>
            </a:r>
            <a:r>
              <a:rPr lang="en-GB" sz="2000" dirty="0"/>
              <a:t>GOD</a:t>
            </a:r>
            <a:r>
              <a:rPr lang="en-GB" sz="2400" dirty="0"/>
              <a:t> (2010s)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9877855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Sociolinguistic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8778"/>
            <a:ext cx="8229600" cy="4657385"/>
          </a:xfrm>
        </p:spPr>
        <p:txBody>
          <a:bodyPr>
            <a:normAutofit/>
          </a:bodyPr>
          <a:lstStyle/>
          <a:p>
            <a:r>
              <a:rPr lang="en-GB" sz="2800" dirty="0"/>
              <a:t>Subset of 12 high frequency BLWs selected based on frequency similarity/differences</a:t>
            </a:r>
            <a:r>
              <a:rPr lang="en-GB" sz="2800" dirty="0" smtClean="0"/>
              <a:t>:</a:t>
            </a:r>
          </a:p>
          <a:p>
            <a:endParaRPr lang="en-GB" sz="2800" dirty="0"/>
          </a:p>
          <a:p>
            <a:r>
              <a:rPr lang="en-GB" dirty="0"/>
              <a:t>BASTARD, BLOODY, DAMN, HELL</a:t>
            </a:r>
          </a:p>
          <a:p>
            <a:r>
              <a:rPr lang="en-GB" dirty="0"/>
              <a:t>GOD, SHIT</a:t>
            </a:r>
          </a:p>
          <a:p>
            <a:r>
              <a:rPr lang="en-GB" dirty="0"/>
              <a:t>ARSE, BITCH, CRAP, DICK, FUCK, JESUS</a:t>
            </a:r>
          </a:p>
          <a:p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xmlns="" id="{95DDF52B-8B61-4F06-B5E4-D1E216CF5B4B}"/>
              </a:ext>
            </a:extLst>
          </p:cNvPr>
          <p:cNvSpPr/>
          <p:nvPr/>
        </p:nvSpPr>
        <p:spPr>
          <a:xfrm>
            <a:off x="6391672" y="2996952"/>
            <a:ext cx="323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xmlns="" id="{D3C4953F-37DE-44C8-84CF-D88DB3022333}"/>
              </a:ext>
            </a:extLst>
          </p:cNvPr>
          <p:cNvSpPr/>
          <p:nvPr/>
        </p:nvSpPr>
        <p:spPr>
          <a:xfrm rot="10800000">
            <a:off x="2818159" y="3527888"/>
            <a:ext cx="323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xmlns="" id="{F08B9825-367B-4C90-B29A-FD661C84B4A1}"/>
              </a:ext>
            </a:extLst>
          </p:cNvPr>
          <p:cNvSpPr/>
          <p:nvPr/>
        </p:nvSpPr>
        <p:spPr>
          <a:xfrm>
            <a:off x="7307796" y="4221088"/>
            <a:ext cx="624408" cy="35161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4256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Gender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54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xmlns="" id="{A033000B-874D-4AB2-9538-C0B2987549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9069595"/>
              </p:ext>
            </p:extLst>
          </p:nvPr>
        </p:nvGraphicFramePr>
        <p:xfrm>
          <a:off x="703521" y="1417638"/>
          <a:ext cx="7396871" cy="3883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35785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55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xmlns="" id="{33939C01-46FE-4AD0-B4E5-6410D61439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9106730"/>
              </p:ext>
            </p:extLst>
          </p:nvPr>
        </p:nvGraphicFramePr>
        <p:xfrm>
          <a:off x="546665" y="1449444"/>
          <a:ext cx="7625735" cy="4139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92521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Socio-economic status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56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xmlns="" id="{913763BA-05F1-4296-9113-2FE401E6BA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951292"/>
              </p:ext>
            </p:extLst>
          </p:nvPr>
        </p:nvGraphicFramePr>
        <p:xfrm>
          <a:off x="546664" y="1417638"/>
          <a:ext cx="7841759" cy="4243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93444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Socio-economic status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57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xmlns="" id="{3D919550-DB60-4BB7-A0EF-7D43950C1F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0083271"/>
              </p:ext>
            </p:extLst>
          </p:nvPr>
        </p:nvGraphicFramePr>
        <p:xfrm>
          <a:off x="611560" y="1306101"/>
          <a:ext cx="7704856" cy="3976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6AB6921B-86E4-42D4-9F69-7453BF189388}"/>
              </a:ext>
            </a:extLst>
          </p:cNvPr>
          <p:cNvCxnSpPr>
            <a:cxnSpLocks/>
          </p:cNvCxnSpPr>
          <p:nvPr/>
        </p:nvCxnSpPr>
        <p:spPr>
          <a:xfrm>
            <a:off x="1259632" y="5282547"/>
            <a:ext cx="936104" cy="0"/>
          </a:xfrm>
          <a:prstGeom prst="line">
            <a:avLst/>
          </a:prstGeom>
          <a:ln w="762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7AC885A2-3C3D-4F63-8B7A-616E41D906C1}"/>
              </a:ext>
            </a:extLst>
          </p:cNvPr>
          <p:cNvCxnSpPr>
            <a:cxnSpLocks/>
          </p:cNvCxnSpPr>
          <p:nvPr/>
        </p:nvCxnSpPr>
        <p:spPr>
          <a:xfrm>
            <a:off x="3419872" y="5282547"/>
            <a:ext cx="936104" cy="0"/>
          </a:xfrm>
          <a:prstGeom prst="line">
            <a:avLst/>
          </a:prstGeom>
          <a:ln w="762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76068AA8-9841-473C-9C8A-6232F20876A6}"/>
              </a:ext>
            </a:extLst>
          </p:cNvPr>
          <p:cNvCxnSpPr>
            <a:cxnSpLocks/>
          </p:cNvCxnSpPr>
          <p:nvPr/>
        </p:nvCxnSpPr>
        <p:spPr>
          <a:xfrm>
            <a:off x="5551748" y="5282547"/>
            <a:ext cx="936104" cy="0"/>
          </a:xfrm>
          <a:prstGeom prst="line">
            <a:avLst/>
          </a:prstGeom>
          <a:ln w="762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637B3AD4-3F30-40BF-B953-7492A1D6A39C}"/>
              </a:ext>
            </a:extLst>
          </p:cNvPr>
          <p:cNvCxnSpPr>
            <a:cxnSpLocks/>
          </p:cNvCxnSpPr>
          <p:nvPr/>
        </p:nvCxnSpPr>
        <p:spPr>
          <a:xfrm>
            <a:off x="7038590" y="5282547"/>
            <a:ext cx="936104" cy="0"/>
          </a:xfrm>
          <a:prstGeom prst="line">
            <a:avLst/>
          </a:prstGeom>
          <a:ln w="762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796EAAD4-0F10-4C94-9C56-98D397970DB5}"/>
              </a:ext>
            </a:extLst>
          </p:cNvPr>
          <p:cNvCxnSpPr>
            <a:cxnSpLocks/>
          </p:cNvCxnSpPr>
          <p:nvPr/>
        </p:nvCxnSpPr>
        <p:spPr>
          <a:xfrm>
            <a:off x="2656148" y="5282547"/>
            <a:ext cx="331676" cy="0"/>
          </a:xfrm>
          <a:prstGeom prst="line">
            <a:avLst/>
          </a:prstGeom>
          <a:ln w="762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BFCF91C5-BCD9-42D9-8D62-2849331A447E}"/>
              </a:ext>
            </a:extLst>
          </p:cNvPr>
          <p:cNvCxnSpPr>
            <a:cxnSpLocks/>
          </p:cNvCxnSpPr>
          <p:nvPr/>
        </p:nvCxnSpPr>
        <p:spPr>
          <a:xfrm>
            <a:off x="4788024" y="5282547"/>
            <a:ext cx="331676" cy="0"/>
          </a:xfrm>
          <a:prstGeom prst="line">
            <a:avLst/>
          </a:prstGeom>
          <a:ln w="762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6FDE31E-A509-43B1-BC28-ABC1D6B27876}"/>
              </a:ext>
            </a:extLst>
          </p:cNvPr>
          <p:cNvSpPr txBox="1"/>
          <p:nvPr/>
        </p:nvSpPr>
        <p:spPr>
          <a:xfrm>
            <a:off x="1568826" y="536715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046A545-2F04-428F-A322-3FFA819E06EF}"/>
              </a:ext>
            </a:extLst>
          </p:cNvPr>
          <p:cNvSpPr txBox="1"/>
          <p:nvPr/>
        </p:nvSpPr>
        <p:spPr>
          <a:xfrm>
            <a:off x="2663128" y="536978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26C2734-D71D-4AC4-8159-D2F5700B71A1}"/>
              </a:ext>
            </a:extLst>
          </p:cNvPr>
          <p:cNvSpPr txBox="1"/>
          <p:nvPr/>
        </p:nvSpPr>
        <p:spPr>
          <a:xfrm>
            <a:off x="3675366" y="536715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00B2F4D-9586-423E-AB74-A3C4C84AF23A}"/>
              </a:ext>
            </a:extLst>
          </p:cNvPr>
          <p:cNvSpPr txBox="1"/>
          <p:nvPr/>
        </p:nvSpPr>
        <p:spPr>
          <a:xfrm>
            <a:off x="4741304" y="536978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590D425-7069-4EF8-89DA-DA5EDE00F4C8}"/>
              </a:ext>
            </a:extLst>
          </p:cNvPr>
          <p:cNvSpPr txBox="1"/>
          <p:nvPr/>
        </p:nvSpPr>
        <p:spPr>
          <a:xfrm>
            <a:off x="5856133" y="536715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66D6D48B-89C7-4ABB-9806-BC2D0B090EAA}"/>
              </a:ext>
            </a:extLst>
          </p:cNvPr>
          <p:cNvSpPr txBox="1"/>
          <p:nvPr/>
        </p:nvSpPr>
        <p:spPr>
          <a:xfrm>
            <a:off x="7342975" y="536715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8738568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FUCK</a:t>
            </a:r>
            <a:r>
              <a:rPr lang="en-GB" dirty="0"/>
              <a:t>: annotation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58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29572" y="1430702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dirty="0"/>
              <a:t>The intensifier </a:t>
            </a:r>
            <a:r>
              <a:rPr lang="en-GB" sz="2400" i="1" dirty="0"/>
              <a:t>fucking</a:t>
            </a:r>
            <a:r>
              <a:rPr lang="en-GB" sz="2400" dirty="0"/>
              <a:t> was, and is, the most common 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Negative intensification (</a:t>
            </a:r>
            <a:r>
              <a:rPr lang="en-GB" sz="2400" dirty="0" err="1"/>
              <a:t>PremNeg</a:t>
            </a:r>
            <a:r>
              <a:rPr lang="en-GB" sz="2400" dirty="0" smtClean="0"/>
              <a:t>) = 14%</a:t>
            </a:r>
            <a:endParaRPr lang="en-GB" sz="2400" dirty="0"/>
          </a:p>
          <a:p>
            <a:pPr lvl="1"/>
            <a:r>
              <a:rPr lang="en-GB" sz="2000" dirty="0"/>
              <a:t>the fucking twat 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Positive intensification (</a:t>
            </a:r>
            <a:r>
              <a:rPr lang="en-GB" sz="2400" dirty="0" err="1"/>
              <a:t>AdvB</a:t>
            </a:r>
            <a:r>
              <a:rPr lang="en-GB" sz="2400" dirty="0" smtClean="0"/>
              <a:t>) = 12%</a:t>
            </a:r>
            <a:endParaRPr lang="en-GB" sz="2400" dirty="0"/>
          </a:p>
          <a:p>
            <a:pPr lvl="1"/>
            <a:r>
              <a:rPr lang="en-GB" sz="2000" dirty="0"/>
              <a:t>fucking awesome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Emphasise an entire clause (</a:t>
            </a:r>
            <a:r>
              <a:rPr lang="en-GB" sz="2400" dirty="0" err="1"/>
              <a:t>EmphAdv</a:t>
            </a:r>
            <a:r>
              <a:rPr lang="en-GB" sz="2400" dirty="0" smtClean="0"/>
              <a:t>) = 24%</a:t>
            </a:r>
            <a:endParaRPr lang="en-GB" sz="2400" dirty="0"/>
          </a:p>
          <a:p>
            <a:pPr lvl="1"/>
            <a:r>
              <a:rPr lang="en-GB" sz="2000" dirty="0"/>
              <a:t>I don’t fucking believe this 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Two have notably risen; namely cursing (</a:t>
            </a:r>
            <a:r>
              <a:rPr lang="en-GB" sz="2400" i="1" dirty="0"/>
              <a:t>fuck that</a:t>
            </a:r>
            <a:r>
              <a:rPr lang="en-GB" sz="2400" dirty="0"/>
              <a:t>) and the predicative negative adjective (</a:t>
            </a:r>
            <a:r>
              <a:rPr lang="en-GB" sz="2400" i="1" dirty="0"/>
              <a:t>he got absolutely fucked)</a:t>
            </a:r>
            <a:r>
              <a:rPr lang="en-GB" sz="2400" dirty="0"/>
              <a:t> 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Literal meaning among the least </a:t>
            </a:r>
            <a:r>
              <a:rPr lang="en-GB" sz="2400" dirty="0" smtClean="0"/>
              <a:t>frequent = 0.7%</a:t>
            </a:r>
            <a:endParaRPr lang="en-GB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1584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i="1" dirty="0" smtClean="0"/>
              <a:t>fuck</a:t>
            </a:r>
            <a:r>
              <a:rPr lang="en-GB" dirty="0" smtClean="0"/>
              <a:t>: live demo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59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1026" name="Picture 2" descr="C:\Users\lovero\Dropbox\University\03 CASS\Work\20171129 Prague Charles University visit\Maybe-swearing-will-hel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44824"/>
            <a:ext cx="552450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7660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Bad language: 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60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BLW use significantly lower in 2010s vs 1990s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FUCK is much more common than expected given it is rated so strongly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Interesting social changes among 12 high frequency BLWs</a:t>
            </a:r>
          </a:p>
          <a:p>
            <a:pPr>
              <a:lnSpc>
                <a:spcPct val="100000"/>
              </a:lnSpc>
            </a:pPr>
            <a:r>
              <a:rPr lang="en-GB" sz="2800" i="1" dirty="0" smtClean="0">
                <a:solidFill>
                  <a:srgbClr val="000000"/>
                </a:solidFill>
              </a:rPr>
              <a:t>fucking </a:t>
            </a:r>
            <a:r>
              <a:rPr lang="en-GB" sz="2800" dirty="0">
                <a:solidFill>
                  <a:srgbClr val="000000"/>
                </a:solidFill>
              </a:rPr>
              <a:t>is by far the most common &amp; versatile form of </a:t>
            </a:r>
            <a:r>
              <a:rPr lang="en-GB" sz="2400" dirty="0" smtClean="0">
                <a:solidFill>
                  <a:srgbClr val="000000"/>
                </a:solidFill>
              </a:rPr>
              <a:t>FUCK</a:t>
            </a:r>
          </a:p>
          <a:p>
            <a:pPr>
              <a:lnSpc>
                <a:spcPct val="100000"/>
              </a:lnSpc>
            </a:pPr>
            <a:r>
              <a:rPr lang="en-GB" sz="2800" dirty="0" smtClean="0">
                <a:solidFill>
                  <a:srgbClr val="000000"/>
                </a:solidFill>
              </a:rPr>
              <a:t>Methodological: awareness of corpus compilation is important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8347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Limitations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61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Only two sampling points </a:t>
            </a:r>
            <a:r>
              <a:rPr lang="en-GB" sz="2800" dirty="0"/>
              <a:t>≈ ‘change over time’</a:t>
            </a:r>
            <a:endParaRPr lang="en-GB" sz="280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Some non-taboo uses included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Speaker </a:t>
            </a:r>
            <a:r>
              <a:rPr lang="en-GB" sz="2800" dirty="0" smtClean="0">
                <a:solidFill>
                  <a:srgbClr val="000000"/>
                </a:solidFill>
              </a:rPr>
              <a:t>awareness – frequency but not form?</a:t>
            </a:r>
            <a:endParaRPr lang="en-GB" sz="280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Didn’t consider role of recipient/target of BLW</a:t>
            </a: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Need to look at all BLWs re: social </a:t>
            </a:r>
            <a:r>
              <a:rPr lang="en-GB" sz="2800" dirty="0" smtClean="0">
                <a:solidFill>
                  <a:srgbClr val="000000"/>
                </a:solidFill>
              </a:rPr>
              <a:t>distribution – </a:t>
            </a:r>
            <a:r>
              <a:rPr lang="en-GB" sz="2800" b="1" dirty="0" smtClean="0">
                <a:solidFill>
                  <a:srgbClr val="000000"/>
                </a:solidFill>
              </a:rPr>
              <a:t>this is now possible with fancy new search features in </a:t>
            </a:r>
            <a:r>
              <a:rPr lang="en-GB" sz="2800" b="1" dirty="0" err="1" smtClean="0">
                <a:solidFill>
                  <a:srgbClr val="000000"/>
                </a:solidFill>
              </a:rPr>
              <a:t>CQPweb</a:t>
            </a:r>
            <a:endParaRPr lang="en-GB" sz="2800" b="1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2800" dirty="0">
                <a:solidFill>
                  <a:srgbClr val="000000"/>
                </a:solidFill>
              </a:rPr>
              <a:t>Individual speaker </a:t>
            </a:r>
            <a:r>
              <a:rPr lang="en-GB" sz="2800" dirty="0" smtClean="0">
                <a:solidFill>
                  <a:srgbClr val="000000"/>
                </a:solidFill>
              </a:rPr>
              <a:t>variation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97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13487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</a:rPr>
              <a:t>International Journal of Corpus Linguistics</a:t>
            </a: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Spoken BNC2014 special issue, eds. McEnery, Love &amp; Brezina </a:t>
            </a: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Love, Dembry, Hardie, Brezina &amp; McEnery</a:t>
            </a: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Fuchs; Laws et al.; </a:t>
            </a:r>
            <a:r>
              <a:rPr lang="en-GB" sz="2400" dirty="0" err="1">
                <a:solidFill>
                  <a:srgbClr val="000000"/>
                </a:solidFill>
              </a:rPr>
              <a:t>Hessner</a:t>
            </a:r>
            <a:r>
              <a:rPr lang="en-GB" sz="2400" dirty="0">
                <a:solidFill>
                  <a:srgbClr val="000000"/>
                </a:solidFill>
              </a:rPr>
              <a:t> &amp; </a:t>
            </a:r>
            <a:r>
              <a:rPr lang="en-GB" sz="2400" dirty="0" err="1">
                <a:solidFill>
                  <a:srgbClr val="000000"/>
                </a:solidFill>
              </a:rPr>
              <a:t>Gawlitzek</a:t>
            </a:r>
            <a:r>
              <a:rPr lang="en-GB" sz="2400" dirty="0">
                <a:solidFill>
                  <a:srgbClr val="000000"/>
                </a:solidFill>
              </a:rPr>
              <a:t>; </a:t>
            </a:r>
            <a:r>
              <a:rPr lang="en-GB" sz="2400" dirty="0" err="1">
                <a:solidFill>
                  <a:srgbClr val="000000"/>
                </a:solidFill>
              </a:rPr>
              <a:t>Calude</a:t>
            </a:r>
            <a:endParaRPr lang="en-GB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000000"/>
                </a:solidFill>
              </a:rPr>
              <a:t>Routledge Advances in Corpus Linguistics book</a:t>
            </a:r>
          </a:p>
          <a:p>
            <a:pPr lvl="1"/>
            <a:r>
              <a:rPr lang="en-GB" sz="2400" i="1" dirty="0">
                <a:solidFill>
                  <a:srgbClr val="000000"/>
                </a:solidFill>
              </a:rPr>
              <a:t>Corpus Approaches to Contemporary British Speech </a:t>
            </a:r>
            <a:r>
              <a:rPr lang="en-GB" sz="2400" dirty="0">
                <a:solidFill>
                  <a:srgbClr val="000000"/>
                </a:solidFill>
              </a:rPr>
              <a:t>eds. Brezina, Love &amp; </a:t>
            </a:r>
            <a:r>
              <a:rPr lang="en-GB" sz="2400" dirty="0" err="1">
                <a:solidFill>
                  <a:srgbClr val="000000"/>
                </a:solidFill>
              </a:rPr>
              <a:t>Aijmer</a:t>
            </a:r>
            <a:endParaRPr lang="en-GB" sz="2400" dirty="0">
              <a:solidFill>
                <a:srgbClr val="000000"/>
              </a:solidFill>
            </a:endParaRPr>
          </a:p>
          <a:p>
            <a:pPr lvl="1"/>
            <a:r>
              <a:rPr lang="en-GB" sz="2400" dirty="0">
                <a:solidFill>
                  <a:srgbClr val="000000"/>
                </a:solidFill>
              </a:rPr>
              <a:t>Wong &amp; Kruger; Culpeper &amp; </a:t>
            </a:r>
            <a:r>
              <a:rPr lang="en-GB" sz="2400" dirty="0" err="1">
                <a:solidFill>
                  <a:srgbClr val="000000"/>
                </a:solidFill>
              </a:rPr>
              <a:t>Gillings</a:t>
            </a:r>
            <a:r>
              <a:rPr lang="en-GB" sz="2400" dirty="0">
                <a:solidFill>
                  <a:srgbClr val="000000"/>
                </a:solidFill>
              </a:rPr>
              <a:t>; </a:t>
            </a:r>
            <a:r>
              <a:rPr lang="en-GB" sz="2400" dirty="0" err="1">
                <a:solidFill>
                  <a:srgbClr val="000000"/>
                </a:solidFill>
              </a:rPr>
              <a:t>Aijmer</a:t>
            </a:r>
            <a:r>
              <a:rPr lang="en-GB" sz="2400" dirty="0">
                <a:solidFill>
                  <a:srgbClr val="000000"/>
                </a:solidFill>
              </a:rPr>
              <a:t>; </a:t>
            </a:r>
            <a:r>
              <a:rPr lang="en-GB" sz="2400" dirty="0" err="1">
                <a:solidFill>
                  <a:srgbClr val="000000"/>
                </a:solidFill>
              </a:rPr>
              <a:t>Jenset</a:t>
            </a:r>
            <a:r>
              <a:rPr lang="en-GB" sz="2400" dirty="0">
                <a:solidFill>
                  <a:srgbClr val="000000"/>
                </a:solidFill>
              </a:rPr>
              <a:t> et al.; Caines et al.; Paterson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62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0" y="5763680"/>
            <a:ext cx="2771404" cy="5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330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Spoken BNC2014: 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63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GB" dirty="0"/>
              <a:t>http://</a:t>
            </a:r>
            <a:r>
              <a:rPr lang="en-GB" b="1" dirty="0"/>
              <a:t>cass.lancs.ac.uk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Maximize efficiency of corpus construction in view of practical constraints: especially time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There is no one ‘right’ way to do this – e.g. data collection, metadata, transcription, processing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Decisions made = justified &amp; transparent, including weaknesses e.g. imbalance, speaker identification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Ideal: (Spoken) BNC should be recollected more regularly – it’s getting easi</a:t>
            </a:r>
            <a:r>
              <a:rPr lang="en-GB" sz="2400" u="sng" dirty="0">
                <a:solidFill>
                  <a:srgbClr val="000000"/>
                </a:solidFill>
              </a:rPr>
              <a:t>er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0000"/>
                </a:solidFill>
              </a:rPr>
              <a:t>But, the issue of comparability versus improvement is unlikely to go away, e.g. Brown sampling frame</a:t>
            </a:r>
          </a:p>
        </p:txBody>
      </p:sp>
    </p:spTree>
    <p:extLst>
      <p:ext uri="{BB962C8B-B14F-4D97-AF65-F5344CB8AC3E}">
        <p14:creationId xmlns:p14="http://schemas.microsoft.com/office/powerpoint/2010/main" val="21735278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231771"/>
          </a:xfrm>
        </p:spPr>
        <p:txBody>
          <a:bodyPr/>
          <a:lstStyle/>
          <a:p>
            <a:pPr marL="0" indent="0" algn="ctr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b="1" dirty="0" smtClean="0"/>
              <a:t>r.m.love@lancaster.ac.uk</a:t>
            </a:r>
            <a:endParaRPr lang="en-GB" b="1" dirty="0"/>
          </a:p>
          <a:p>
            <a:pPr marL="0" indent="0" algn="ctr">
              <a:buNone/>
            </a:pPr>
            <a:r>
              <a:rPr lang="en-GB" b="1" dirty="0"/>
              <a:t>@</a:t>
            </a:r>
            <a:r>
              <a:rPr lang="en-GB" b="1" dirty="0" err="1"/>
              <a:t>lovermob</a:t>
            </a:r>
            <a:endParaRPr lang="en-GB" b="1" dirty="0"/>
          </a:p>
          <a:p>
            <a:pPr marL="0" indent="0" algn="ctr">
              <a:buNone/>
            </a:pPr>
            <a:r>
              <a:rPr lang="en-GB" b="1" dirty="0"/>
              <a:t>@BNC_2014</a:t>
            </a:r>
          </a:p>
          <a:p>
            <a:pPr marL="0" indent="0" algn="ctr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64</a:t>
            </a:fld>
            <a:endParaRPr lang="en-GB"/>
          </a:p>
        </p:txBody>
      </p:sp>
      <p:pic>
        <p:nvPicPr>
          <p:cNvPr id="8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9" y="2492896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overm\Dropbox\University\03 CASS\Spoken BNC2014\Spoken BNC2014 Shared Folder (Lancaster-Cambridge)\PR Campaign\Logo\Print\Large\BNC - British National Corpus 2014 - colour - print - on 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655" y="3573016"/>
            <a:ext cx="1616027" cy="18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loverm\Dropbox\University\03 CASS\Work\20150320 UCREL CRS Talk\Twitter_logo_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59" y="3140968"/>
            <a:ext cx="386212" cy="3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Thank you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2722294" y="5762610"/>
            <a:ext cx="3699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http://corpora.lancs.ac.uk/bnc2014/</a:t>
            </a:r>
          </a:p>
        </p:txBody>
      </p:sp>
      <p:sp>
        <p:nvSpPr>
          <p:cNvPr id="5" name="Rectangle 4"/>
          <p:cNvSpPr/>
          <p:nvPr/>
        </p:nvSpPr>
        <p:spPr>
          <a:xfrm>
            <a:off x="2555776" y="5517232"/>
            <a:ext cx="3997424" cy="83911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6669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pPr lvl="0" hangingPunct="0"/>
            <a:r>
              <a:rPr lang="en-GB" sz="1300" dirty="0"/>
              <a:t>Brezina, V., R. Love and K. Aijmer (eds.). (2018 fc). Corpus Approaches to Sociolinguistic Variation in Contemporary British English: An Exploration of the Spoken BNC2014. New York: Routledge.</a:t>
            </a:r>
          </a:p>
          <a:p>
            <a:pPr lvl="0" hangingPunct="0"/>
            <a:r>
              <a:rPr lang="en-GB" sz="1300" dirty="0"/>
              <a:t>Crowdy, S. (1993). Spoken Corpus Design. Literary and Linguistic Computing, 8(4), 259-265.</a:t>
            </a:r>
          </a:p>
          <a:p>
            <a:pPr lvl="0" hangingPunct="0"/>
            <a:r>
              <a:rPr lang="en-GB" sz="1300" dirty="0"/>
              <a:t>Crowdy, S. (1994). Spoken Corpus Transcription. Literary and Linguistic Computing, 9(1), 25-28.</a:t>
            </a:r>
          </a:p>
          <a:p>
            <a:pPr lvl="0" hangingPunct="0"/>
            <a:r>
              <a:rPr lang="en-GB" sz="1300" dirty="0"/>
              <a:t>Hardie, A. (2012). </a:t>
            </a:r>
            <a:r>
              <a:rPr lang="en-GB" sz="1300" dirty="0" err="1"/>
              <a:t>CQPweb</a:t>
            </a:r>
            <a:r>
              <a:rPr lang="en-GB" sz="1300" dirty="0"/>
              <a:t> – combining power, flexibility and usability in a corpus analysis tool. International Journal of Corpus Linguistics 17 (3): 380-409.</a:t>
            </a:r>
          </a:p>
          <a:p>
            <a:pPr lvl="0" hangingPunct="0"/>
            <a:r>
              <a:rPr lang="en-GB" sz="1300" dirty="0"/>
              <a:t>Hardie, A. (2014). Modest XML for corpora: not a standard, but a suggestion. ICAME Journal, 38, 73-103.</a:t>
            </a:r>
          </a:p>
          <a:p>
            <a:pPr lvl="0" hangingPunct="0"/>
            <a:r>
              <a:rPr lang="en-GB" sz="1300" dirty="0"/>
              <a:t>Leech, G. (1993). 100 million words of English. English Today, 9-15. doi:10.1017/S0266078400006854</a:t>
            </a:r>
          </a:p>
          <a:p>
            <a:pPr lvl="0" hangingPunct="0"/>
            <a:r>
              <a:rPr lang="en-GB" sz="1300" dirty="0"/>
              <a:t>Love, R., Dembry, C., Hardie, A., Brezina, V. and McEnery, T. (2017 fc). The Spoken BNC2014: designing and building a spoken corpus of everyday conversations. In International Journal of Corpus Linguistics, 22:3.</a:t>
            </a:r>
          </a:p>
          <a:p>
            <a:pPr lvl="0" hangingPunct="0"/>
            <a:r>
              <a:rPr lang="en-GB" sz="1300" dirty="0"/>
              <a:t>McEnery, T. (2005). Swearing in English: Bad language, purity and power from 1586 to the present. New York: Routledge.</a:t>
            </a:r>
          </a:p>
          <a:p>
            <a:pPr lvl="0" hangingPunct="0"/>
            <a:r>
              <a:rPr lang="en-GB" sz="1300" dirty="0"/>
              <a:t>McEnery, T.,  Baker, P. &amp; Hardie, A. (2000). Swearing and abuse in modern British English. In: PALC ’99: Practical Applications in Language Corpora. Peter Lang, Frankfurt am Main, pp. 37-48.</a:t>
            </a:r>
          </a:p>
          <a:p>
            <a:pPr lvl="0" hangingPunct="0"/>
            <a:r>
              <a:rPr lang="en-GB" sz="1300" dirty="0"/>
              <a:t>McEnery, T., Love, R. and Brezina, V. (eds.). (2017 fc). International Journal of Corpus Linguistics, 22:3, Special Issue.</a:t>
            </a:r>
          </a:p>
          <a:p>
            <a:pPr lvl="0" hangingPunct="0"/>
            <a:r>
              <a:rPr lang="en-GB" sz="1300" dirty="0"/>
              <a:t>McEnery, T. and Love, R. (fc). Bad Language. In Culpeper, J., F. </a:t>
            </a:r>
            <a:r>
              <a:rPr lang="en-GB" sz="1300" dirty="0" err="1"/>
              <a:t>Katamba</a:t>
            </a:r>
            <a:r>
              <a:rPr lang="en-GB" sz="1300" dirty="0"/>
              <a:t>, P. </a:t>
            </a:r>
            <a:r>
              <a:rPr lang="en-GB" sz="1300" dirty="0" err="1"/>
              <a:t>Kerswill</a:t>
            </a:r>
            <a:r>
              <a:rPr lang="en-GB" sz="1300" dirty="0"/>
              <a:t>, R. </a:t>
            </a:r>
            <a:r>
              <a:rPr lang="en-GB" sz="1300" dirty="0" err="1"/>
              <a:t>Wodak</a:t>
            </a:r>
            <a:r>
              <a:rPr lang="en-GB" sz="1300" dirty="0"/>
              <a:t> and T. McEnery (eds.). (fc). English Language: Description, Variation and Context (2nd ed.). London: Palgrave.</a:t>
            </a:r>
          </a:p>
          <a:p>
            <a:pPr lvl="0" hangingPunct="0"/>
            <a:r>
              <a:rPr lang="en-GB" sz="1300" dirty="0"/>
              <a:t>McEnery, T. &amp; Xiao, Z. (2004). Swearing in modern British English: the case of fuck in the BNC. In Language and Literature, 13(3). doi:10.1177/0963947004044873.</a:t>
            </a:r>
          </a:p>
          <a:p>
            <a:pPr marL="0" lvl="0" indent="0" hangingPunct="0">
              <a:buNone/>
            </a:pPr>
            <a:endParaRPr lang="en-GB" sz="13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http://</a:t>
            </a:r>
            <a:r>
              <a:rPr lang="en-GB" b="1"/>
              <a:t>cass.lancs.ac.uk</a:t>
            </a:r>
            <a:endParaRPr lang="en-GB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ABD74-F192-44F0-9B3A-8F91286EA363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14033"/>
      </p:ext>
    </p:extLst>
  </p:cSld>
  <p:clrMapOvr>
    <a:masterClrMapping/>
  </p:clrMapOvr>
</p:sld>
</file>

<file path=ppt/theme/theme1.xml><?xml version="1.0" encoding="utf-8"?>
<a:theme xmlns:a="http://schemas.openxmlformats.org/drawingml/2006/main" name="Robbie Love - UCREL CRS March 20th 2015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Robbie Love - UCREL CRS March 20th 2015</Template>
  <TotalTime>0</TotalTime>
  <Words>3790</Words>
  <Application>Microsoft Office PowerPoint</Application>
  <PresentationFormat>On-screen Show (4:3)</PresentationFormat>
  <Paragraphs>815</Paragraphs>
  <Slides>65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0" baseType="lpstr">
      <vt:lpstr>Arial</vt:lpstr>
      <vt:lpstr>Calibri</vt:lpstr>
      <vt:lpstr>Gotham</vt:lpstr>
      <vt:lpstr>Times New Roman</vt:lpstr>
      <vt:lpstr>Robbie Love - UCREL CRS March 20th 2015</vt:lpstr>
      <vt:lpstr>The Spoken BNC2014: design, compilation and…bad language</vt:lpstr>
      <vt:lpstr>Today’s talk</vt:lpstr>
      <vt:lpstr>Centre for Corpus Approaches to Social Science</vt:lpstr>
      <vt:lpstr>Corpus linguistics</vt:lpstr>
      <vt:lpstr>Language is everywhere</vt:lpstr>
      <vt:lpstr>Language is everywhere</vt:lpstr>
      <vt:lpstr>Language is everywhere</vt:lpstr>
      <vt:lpstr>British National Corpus</vt:lpstr>
      <vt:lpstr>British National Corpus</vt:lpstr>
      <vt:lpstr>Why build a new Spoken BNC?</vt:lpstr>
      <vt:lpstr>Why build a new Spoken BNC?</vt:lpstr>
      <vt:lpstr>Why make a new one now?</vt:lpstr>
      <vt:lpstr>Why make a new one? ELT perspective</vt:lpstr>
      <vt:lpstr>The Spoken BNC2014 Lancaster University + Cambridge University Press</vt:lpstr>
      <vt:lpstr>The corpus</vt:lpstr>
      <vt:lpstr>Data collection</vt:lpstr>
      <vt:lpstr>Getting started &amp; scaling up</vt:lpstr>
      <vt:lpstr>PowerPoint Presentation</vt:lpstr>
      <vt:lpstr>PowerPoint Presentation</vt:lpstr>
      <vt:lpstr>Recordings</vt:lpstr>
      <vt:lpstr>Metadata</vt:lpstr>
      <vt:lpstr>Metadata issues</vt:lpstr>
      <vt:lpstr>Region</vt:lpstr>
      <vt:lpstr>Region</vt:lpstr>
      <vt:lpstr>Self-reported dialect categorisation</vt:lpstr>
      <vt:lpstr>Dialect categorisation</vt:lpstr>
      <vt:lpstr>Dialect in the Spoken BNC2014</vt:lpstr>
      <vt:lpstr>“Geordie”</vt:lpstr>
      <vt:lpstr>“Southern”</vt:lpstr>
      <vt:lpstr>Evaluating this approach</vt:lpstr>
      <vt:lpstr>Socio-economic status BNC1994: Social Grade</vt:lpstr>
      <vt:lpstr>NS-SEC</vt:lpstr>
      <vt:lpstr>Mapping NS-SEC onto Social Grade</vt:lpstr>
      <vt:lpstr>Transcription</vt:lpstr>
      <vt:lpstr>Why not simply reuse the original transcription scheme?</vt:lpstr>
      <vt:lpstr>Why not simply reuse the original?</vt:lpstr>
      <vt:lpstr>Resulting scheme</vt:lpstr>
      <vt:lpstr>Transcription process</vt:lpstr>
      <vt:lpstr>Corpus processing</vt:lpstr>
      <vt:lpstr>Case study: bad language*</vt:lpstr>
      <vt:lpstr>Bad language</vt:lpstr>
      <vt:lpstr>Bad language</vt:lpstr>
      <vt:lpstr>Bad language</vt:lpstr>
      <vt:lpstr>Bad language revisited</vt:lpstr>
      <vt:lpstr>Research questions</vt:lpstr>
      <vt:lpstr>Data</vt:lpstr>
      <vt:lpstr>Data</vt:lpstr>
      <vt:lpstr>‘Dead’ &amp; ‘new’ BLWs?</vt:lpstr>
      <vt:lpstr>Fallers, risers, stable BLWS</vt:lpstr>
      <vt:lpstr>Overall frequency</vt:lpstr>
      <vt:lpstr>Strength</vt:lpstr>
      <vt:lpstr>Strength</vt:lpstr>
      <vt:lpstr>Sociolinguistic distribution</vt:lpstr>
      <vt:lpstr>Gender</vt:lpstr>
      <vt:lpstr>Age</vt:lpstr>
      <vt:lpstr>Socio-economic status</vt:lpstr>
      <vt:lpstr>Socio-economic status</vt:lpstr>
      <vt:lpstr>FUCK: annotation</vt:lpstr>
      <vt:lpstr>fuck: live demo</vt:lpstr>
      <vt:lpstr>Bad language: conclusions</vt:lpstr>
      <vt:lpstr>Limitations</vt:lpstr>
      <vt:lpstr>Publications</vt:lpstr>
      <vt:lpstr>Spoken BNC2014: summary</vt:lpstr>
      <vt:lpstr>Thank you</vt:lpstr>
      <vt:lpstr>References</vt:lpstr>
    </vt:vector>
  </TitlesOfParts>
  <Company>Lancaster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issues in spoken corpus development: the Spoken BNC2014 transcription scheme and speaker identification</dc:title>
  <dc:creator>Robbie Love</dc:creator>
  <cp:lastModifiedBy>Robbie Love</cp:lastModifiedBy>
  <cp:revision>564</cp:revision>
  <cp:lastPrinted>2016-06-09T10:52:27Z</cp:lastPrinted>
  <dcterms:created xsi:type="dcterms:W3CDTF">2015-03-10T11:45:33Z</dcterms:created>
  <dcterms:modified xsi:type="dcterms:W3CDTF">2017-11-30T10:56:20Z</dcterms:modified>
</cp:coreProperties>
</file>