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256" r:id="rId2"/>
    <p:sldId id="276" r:id="rId3"/>
    <p:sldId id="340" r:id="rId4"/>
    <p:sldId id="344" r:id="rId5"/>
    <p:sldId id="338" r:id="rId6"/>
    <p:sldId id="342" r:id="rId7"/>
    <p:sldId id="341" r:id="rId8"/>
    <p:sldId id="345" r:id="rId9"/>
    <p:sldId id="343" r:id="rId10"/>
    <p:sldId id="351" r:id="rId11"/>
    <p:sldId id="353" r:id="rId12"/>
    <p:sldId id="347" r:id="rId13"/>
    <p:sldId id="348" r:id="rId14"/>
    <p:sldId id="358" r:id="rId15"/>
    <p:sldId id="359" r:id="rId16"/>
    <p:sldId id="360" r:id="rId17"/>
    <p:sldId id="350" r:id="rId18"/>
    <p:sldId id="361" r:id="rId19"/>
    <p:sldId id="362" r:id="rId20"/>
    <p:sldId id="363" r:id="rId21"/>
    <p:sldId id="364" r:id="rId22"/>
    <p:sldId id="365" r:id="rId23"/>
    <p:sldId id="346" r:id="rId24"/>
    <p:sldId id="337" r:id="rId25"/>
    <p:sldId id="336" r:id="rId26"/>
    <p:sldId id="335" r:id="rId2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bie Love" initials="RML" lastIdx="6" clrIdx="0"/>
  <p:cmAuthor id="1" name="Robbie Love" initials="RL"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CA06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6" autoAdjust="0"/>
    <p:restoredTop sz="94604" autoAdjust="0"/>
  </p:normalViewPr>
  <p:slideViewPr>
    <p:cSldViewPr>
      <p:cViewPr varScale="1">
        <p:scale>
          <a:sx n="110" d="100"/>
          <a:sy n="110" d="100"/>
        </p:scale>
        <p:origin x="1764" y="102"/>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684" y="-84"/>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02715182-4390-4C31-B8B1-EEE902A3C94A}" type="datetimeFigureOut">
              <a:rPr lang="en-GB" smtClean="0"/>
              <a:t>12/07/2015</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180A39DD-F5E2-4C86-8631-D4EDCAFAADE9}" type="slidenum">
              <a:rPr lang="en-GB" smtClean="0"/>
              <a:t>‹#›</a:t>
            </a:fld>
            <a:endParaRPr lang="en-GB"/>
          </a:p>
        </p:txBody>
      </p:sp>
    </p:spTree>
    <p:extLst>
      <p:ext uri="{BB962C8B-B14F-4D97-AF65-F5344CB8AC3E}">
        <p14:creationId xmlns:p14="http://schemas.microsoft.com/office/powerpoint/2010/main" val="336813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4AC17587-270B-4B0B-9AA6-494533B79328}" type="datetimeFigureOut">
              <a:rPr lang="en-GB" smtClean="0"/>
              <a:t>12/07/2015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1490BF07-330C-4C66-8D28-35107226021F}" type="slidenum">
              <a:rPr lang="en-GB" smtClean="0"/>
              <a:t>‹#›</a:t>
            </a:fld>
            <a:endParaRPr lang="en-GB"/>
          </a:p>
        </p:txBody>
      </p:sp>
    </p:spTree>
    <p:extLst>
      <p:ext uri="{BB962C8B-B14F-4D97-AF65-F5344CB8AC3E}">
        <p14:creationId xmlns:p14="http://schemas.microsoft.com/office/powerpoint/2010/main" val="325136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816"/>
            <a:ext cx="7772400" cy="1827634"/>
          </a:xfrm>
        </p:spPr>
        <p:txBody>
          <a:bodyPr/>
          <a:lstStyle>
            <a:lvl1pPr algn="l">
              <a:defRPr/>
            </a:lvl1pPr>
          </a:lstStyle>
          <a:p>
            <a:r>
              <a:rPr lang="en-US" smtClean="0"/>
              <a:t>Click to edit Master title style</a:t>
            </a:r>
            <a:endParaRPr lang="en-GB" dirty="0"/>
          </a:p>
        </p:txBody>
      </p:sp>
      <p:sp>
        <p:nvSpPr>
          <p:cNvPr id="3" name="Subtitle 2"/>
          <p:cNvSpPr>
            <a:spLocks noGrp="1"/>
          </p:cNvSpPr>
          <p:nvPr>
            <p:ph type="subTitle" idx="1"/>
          </p:nvPr>
        </p:nvSpPr>
        <p:spPr>
          <a:xfrm>
            <a:off x="683568" y="3886200"/>
            <a:ext cx="7776864"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21D0A7A9-8B9E-412D-A819-25DF2B454EAE}" type="datetime1">
              <a:rPr lang="en-GB" smtClean="0"/>
              <a:t>12/07/2015</a:t>
            </a:fld>
            <a:endParaRPr lang="en-GB"/>
          </a:p>
        </p:txBody>
      </p:sp>
      <p:sp>
        <p:nvSpPr>
          <p:cNvPr id="5" name="Footer Placeholder 4"/>
          <p:cNvSpPr>
            <a:spLocks noGrp="1"/>
          </p:cNvSpPr>
          <p:nvPr>
            <p:ph type="ftr" sz="quarter" idx="11"/>
          </p:nvPr>
        </p:nvSpPr>
        <p:spPr/>
        <p:txBody>
          <a:bodyPr/>
          <a:lstStyle>
            <a:lvl1pPr>
              <a:defRPr sz="1400"/>
            </a:lvl1p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
        <p:nvSpPr>
          <p:cNvPr id="7" name="Rectangle 6"/>
          <p:cNvSpPr/>
          <p:nvPr userDrawn="1"/>
        </p:nvSpPr>
        <p:spPr>
          <a:xfrm>
            <a:off x="9001124" y="4846320"/>
            <a:ext cx="142876" cy="2011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116632"/>
            <a:ext cx="1296144" cy="1289587"/>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t="25110" b="21654"/>
          <a:stretch/>
        </p:blipFill>
        <p:spPr>
          <a:xfrm>
            <a:off x="6118673" y="5805264"/>
            <a:ext cx="2780731" cy="914400"/>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34741" y="116632"/>
            <a:ext cx="1289587" cy="1289587"/>
          </a:xfrm>
          <a:prstGeom prst="rect">
            <a:avLst/>
          </a:prstGeom>
        </p:spPr>
      </p:pic>
    </p:spTree>
    <p:extLst>
      <p:ext uri="{BB962C8B-B14F-4D97-AF65-F5344CB8AC3E}">
        <p14:creationId xmlns:p14="http://schemas.microsoft.com/office/powerpoint/2010/main" val="6086793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AE917F-8176-4C9D-9C36-9D60A0992A48}" type="datetime1">
              <a:rPr lang="en-GB" smtClean="0"/>
              <a:t>12/07/2015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26723234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81D170-68F5-4875-9592-E872EDF1AEBD}" type="datetime1">
              <a:rPr lang="en-GB" smtClean="0"/>
              <a:t>12/07/2015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6313317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1E9E239-E0CA-431E-9114-077410B75A63}" type="datetime1">
              <a:rPr lang="en-GB" smtClean="0"/>
              <a:t>12/07/2015</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934958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C605EC1-CF44-4106-A092-7E69C44CD03A}" type="datetime1">
              <a:rPr lang="en-GB" smtClean="0"/>
              <a:t>12/07/2015</a:t>
            </a:fld>
            <a:endParaRPr lang="en-GB"/>
          </a:p>
        </p:txBody>
      </p:sp>
      <p:sp>
        <p:nvSpPr>
          <p:cNvPr id="8" name="Footer Placeholder 7"/>
          <p:cNvSpPr>
            <a:spLocks noGrp="1"/>
          </p:cNvSpPr>
          <p:nvPr>
            <p:ph type="ftr" sz="quarter" idx="11"/>
          </p:nvPr>
        </p:nvSpPr>
        <p:spPr/>
        <p:txBody>
          <a:bodyPr/>
          <a:lstStyle/>
          <a:p>
            <a:r>
              <a:rPr lang="en-GB" dirty="0" smtClean="0"/>
              <a:t>http://</a:t>
            </a:r>
            <a:r>
              <a:rPr lang="en-GB" b="1" dirty="0" smtClean="0"/>
              <a:t>cass.lancs.ac.uk</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65676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E92AE40-4624-4B10-8FF9-9EC133F818C0}" type="datetime1">
              <a:rPr lang="en-GB" smtClean="0"/>
              <a:t>12/07/2015</a:t>
            </a:fld>
            <a:endParaRPr lang="en-GB"/>
          </a:p>
        </p:txBody>
      </p:sp>
      <p:sp>
        <p:nvSpPr>
          <p:cNvPr id="4" name="Footer Placeholder 3"/>
          <p:cNvSpPr>
            <a:spLocks noGrp="1"/>
          </p:cNvSpPr>
          <p:nvPr>
            <p:ph type="ftr" sz="quarter" idx="11"/>
          </p:nvPr>
        </p:nvSpPr>
        <p:spPr/>
        <p:txBody>
          <a:bodyPr/>
          <a:lstStyle/>
          <a:p>
            <a:r>
              <a:rPr lang="en-GB" dirty="0" smtClean="0"/>
              <a:t>http://</a:t>
            </a:r>
            <a:r>
              <a:rPr lang="en-GB" b="1" dirty="0" smtClean="0"/>
              <a:t>cass.lancs.ac.uk</a:t>
            </a: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2911511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789BB4-4384-45F3-8EBA-4AA7C67E1B57}" type="datetime1">
              <a:rPr lang="en-GB" smtClean="0"/>
              <a:t>12/07/2015</a:t>
            </a:fld>
            <a:endParaRPr lang="en-GB"/>
          </a:p>
        </p:txBody>
      </p:sp>
      <p:sp>
        <p:nvSpPr>
          <p:cNvPr id="3" name="Footer Placeholder 2"/>
          <p:cNvSpPr>
            <a:spLocks noGrp="1"/>
          </p:cNvSpPr>
          <p:nvPr>
            <p:ph type="ftr" sz="quarter" idx="11"/>
          </p:nvPr>
        </p:nvSpPr>
        <p:spPr/>
        <p:txBody>
          <a:bodyPr/>
          <a:lstStyle/>
          <a:p>
            <a:r>
              <a:rPr lang="en-GB" dirty="0" smtClean="0"/>
              <a:t>http://</a:t>
            </a:r>
            <a:r>
              <a:rPr lang="en-GB" b="1" dirty="0" smtClean="0"/>
              <a:t>cass.lancs.ac.uk</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954851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7C0F26-C21C-404E-904B-9AF2801EBBD9}" type="datetime1">
              <a:rPr lang="en-GB" smtClean="0"/>
              <a:t>12/07/2015</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27434165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57707-3728-4EC5-AADE-D213719B972B}" type="datetime1">
              <a:rPr lang="en-GB" smtClean="0"/>
              <a:t>12/07/2015</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40231279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928A2D9-9C36-4DF1-A3E6-E8B769875F1E}" type="datetime1">
              <a:rPr lang="en-GB" smtClean="0"/>
              <a:t>12/07/2015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40103546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4128" y="260648"/>
            <a:ext cx="2057400" cy="5851525"/>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274638"/>
            <a:ext cx="51229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3FA4B3ED-6083-4054-89E0-CA9D3F0EE0AC}" type="datetime1">
              <a:rPr lang="en-GB" smtClean="0"/>
              <a:t>12/07/2015</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4136797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283152"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fld id="{FBF32BA6-D3DC-475C-914A-F8C8EE922CFB}" type="datetime1">
              <a:rPr lang="en-GB" smtClean="0"/>
              <a:t>12/07/2015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solidFill>
              </a:defRPr>
            </a:lvl1pPr>
          </a:lstStyle>
          <a:p>
            <a:r>
              <a:rPr lang="en-GB" dirty="0" smtClean="0"/>
              <a:t>http://</a:t>
            </a:r>
            <a:r>
              <a:rPr lang="en-GB" b="1" dirty="0" smtClean="0"/>
              <a:t>cass.lancs.ac.uk</a:t>
            </a:r>
            <a:endParaRPr lang="en-GB" b="1" dirty="0"/>
          </a:p>
        </p:txBody>
      </p:sp>
      <p:sp>
        <p:nvSpPr>
          <p:cNvPr id="8" name="Rectangle 7"/>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12360" y="157654"/>
            <a:ext cx="1116756" cy="1111106"/>
          </a:xfrm>
          <a:prstGeom prst="rect">
            <a:avLst/>
          </a:prstGeom>
        </p:spPr>
      </p:pic>
      <p:sp>
        <p:nvSpPr>
          <p:cNvPr id="1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1CABD74-F192-44F0-9B3A-8F91286EA363}" type="slidenum">
              <a:rPr lang="en-GB" smtClean="0"/>
              <a:pPr/>
              <a:t>‹#›</a:t>
            </a:fld>
            <a:endParaRPr lang="en-GB" dirty="0"/>
          </a:p>
        </p:txBody>
      </p:sp>
    </p:spTree>
    <p:extLst>
      <p:ext uri="{BB962C8B-B14F-4D97-AF65-F5344CB8AC3E}">
        <p14:creationId xmlns:p14="http://schemas.microsoft.com/office/powerpoint/2010/main" val="2684570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l" defTabSz="914400" rtl="0" eaLnBrk="1" latinLnBrk="0" hangingPunct="1">
        <a:spcBef>
          <a:spcPct val="0"/>
        </a:spcBef>
        <a:buNone/>
        <a:defRPr sz="4400" kern="1200">
          <a:solidFill>
            <a:srgbClr val="C000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academia.edu/932360/_Civil_partnership_-_Gay_marriage_in_all_but_name_A_corpus-driven_analysis_of_discourses_of_same-sex_relationships_in_the_UK_Parliament._Corpora_6_1_2011_77-10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t>The life and death of a gay footballer</a:t>
            </a:r>
            <a:r>
              <a:rPr lang="en-GB" dirty="0" smtClean="0"/>
              <a:t>: from concern about </a:t>
            </a:r>
            <a:r>
              <a:rPr lang="en-GB" i="1" dirty="0" smtClean="0"/>
              <a:t>homosexuality</a:t>
            </a:r>
            <a:r>
              <a:rPr lang="en-GB" dirty="0" smtClean="0"/>
              <a:t> to concern about </a:t>
            </a:r>
            <a:r>
              <a:rPr lang="en-GB" i="1" dirty="0" smtClean="0"/>
              <a:t>homophobia</a:t>
            </a:r>
            <a:r>
              <a:rPr lang="en-GB" dirty="0" smtClean="0"/>
              <a:t> in the UK press</a:t>
            </a:r>
            <a:endParaRPr lang="en-GB" dirty="0"/>
          </a:p>
        </p:txBody>
      </p:sp>
      <p:sp>
        <p:nvSpPr>
          <p:cNvPr id="3" name="Subtitle 2"/>
          <p:cNvSpPr>
            <a:spLocks noGrp="1"/>
          </p:cNvSpPr>
          <p:nvPr>
            <p:ph type="subTitle" idx="1"/>
          </p:nvPr>
        </p:nvSpPr>
        <p:spPr/>
        <p:txBody>
          <a:bodyPr>
            <a:normAutofit fontScale="92500" lnSpcReduction="20000"/>
          </a:bodyPr>
          <a:lstStyle/>
          <a:p>
            <a:endParaRPr lang="en-GB" dirty="0" smtClean="0"/>
          </a:p>
          <a:p>
            <a:r>
              <a:rPr lang="en-GB" dirty="0" smtClean="0"/>
              <a:t>Robbie Love</a:t>
            </a:r>
          </a:p>
          <a:p>
            <a:r>
              <a:rPr lang="en-GB" dirty="0" smtClean="0"/>
              <a:t>Centre for Corpus Approaches to Social Science, Lancaster University</a:t>
            </a:r>
            <a:endParaRPr lang="en-GB" dirty="0"/>
          </a:p>
        </p:txBody>
      </p:sp>
      <p:sp>
        <p:nvSpPr>
          <p:cNvPr id="4" name="Rectangle 3"/>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7"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05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GB" dirty="0"/>
          </a:p>
        </p:txBody>
      </p:sp>
      <p:sp>
        <p:nvSpPr>
          <p:cNvPr id="3" name="Content Placeholder 2"/>
          <p:cNvSpPr>
            <a:spLocks noGrp="1"/>
          </p:cNvSpPr>
          <p:nvPr>
            <p:ph idx="1"/>
          </p:nvPr>
        </p:nvSpPr>
        <p:spPr/>
        <p:txBody>
          <a:bodyPr>
            <a:normAutofit/>
          </a:bodyPr>
          <a:lstStyle/>
          <a:p>
            <a:r>
              <a:rPr lang="en-GB" dirty="0" smtClean="0"/>
              <a:t>Baker and Love (forthcoming)</a:t>
            </a:r>
          </a:p>
          <a:p>
            <a:r>
              <a:rPr lang="en-GB" dirty="0" smtClean="0"/>
              <a:t>Chapter on ‘corpus linguistics and sexuality’, Oxford Handbook of Language and Sexuality</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a:t>
            </a:fld>
            <a:endParaRPr lang="en-GB"/>
          </a:p>
        </p:txBody>
      </p:sp>
    </p:spTree>
    <p:extLst>
      <p:ext uri="{BB962C8B-B14F-4D97-AF65-F5344CB8AC3E}">
        <p14:creationId xmlns:p14="http://schemas.microsoft.com/office/powerpoint/2010/main" val="8259366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Justin </a:t>
            </a:r>
            <a:r>
              <a:rPr lang="en-GB" dirty="0" err="1" smtClean="0"/>
              <a:t>Fashanu</a:t>
            </a:r>
            <a:r>
              <a:rPr lang="en-GB" dirty="0" smtClean="0"/>
              <a:t> </a:t>
            </a:r>
            <a:r>
              <a:rPr lang="en-GB" sz="2800" dirty="0" smtClean="0"/>
              <a:t>(1961-1998)</a:t>
            </a:r>
            <a:endParaRPr lang="en-GB" sz="2800" dirty="0"/>
          </a:p>
        </p:txBody>
      </p:sp>
      <p:sp>
        <p:nvSpPr>
          <p:cNvPr id="3" name="Content Placeholder 2"/>
          <p:cNvSpPr>
            <a:spLocks noGrp="1"/>
          </p:cNvSpPr>
          <p:nvPr>
            <p:ph idx="1"/>
          </p:nvPr>
        </p:nvSpPr>
        <p:spPr>
          <a:xfrm>
            <a:off x="457200" y="1600200"/>
            <a:ext cx="4474840" cy="4525963"/>
          </a:xfrm>
        </p:spPr>
        <p:txBody>
          <a:bodyPr>
            <a:normAutofit fontScale="92500" lnSpcReduction="20000"/>
          </a:bodyPr>
          <a:lstStyle/>
          <a:p>
            <a:pPr marL="0" indent="0">
              <a:buNone/>
            </a:pPr>
            <a:r>
              <a:rPr lang="en-GB" dirty="0" smtClean="0"/>
              <a:t>English pro footballer</a:t>
            </a:r>
          </a:p>
          <a:p>
            <a:r>
              <a:rPr lang="en-GB" dirty="0" smtClean="0">
                <a:solidFill>
                  <a:srgbClr val="FF0000"/>
                </a:solidFill>
              </a:rPr>
              <a:t>1981</a:t>
            </a:r>
            <a:r>
              <a:rPr lang="en-GB" dirty="0" smtClean="0">
                <a:solidFill>
                  <a:srgbClr val="FF0000"/>
                </a:solidFill>
              </a:rPr>
              <a:t>: </a:t>
            </a:r>
            <a:r>
              <a:rPr lang="en-GB" dirty="0" smtClean="0"/>
              <a:t>1</a:t>
            </a:r>
            <a:r>
              <a:rPr lang="en-GB" baseline="30000" dirty="0" smtClean="0"/>
              <a:t>st</a:t>
            </a:r>
            <a:r>
              <a:rPr lang="en-GB" dirty="0" smtClean="0"/>
              <a:t> black footballer to negotiate £1 million transfer fee</a:t>
            </a:r>
          </a:p>
          <a:p>
            <a:r>
              <a:rPr lang="en-GB" dirty="0" smtClean="0">
                <a:solidFill>
                  <a:srgbClr val="FF0000"/>
                </a:solidFill>
              </a:rPr>
              <a:t>1990: </a:t>
            </a:r>
            <a:r>
              <a:rPr lang="en-GB" dirty="0" smtClean="0"/>
              <a:t>1</a:t>
            </a:r>
            <a:r>
              <a:rPr lang="en-GB" baseline="30000" dirty="0" smtClean="0"/>
              <a:t>st</a:t>
            </a:r>
            <a:r>
              <a:rPr lang="en-GB" dirty="0" smtClean="0"/>
              <a:t> English pro footballer to come out as </a:t>
            </a:r>
            <a:r>
              <a:rPr lang="en-GB" dirty="0" smtClean="0"/>
              <a:t>gay</a:t>
            </a:r>
          </a:p>
          <a:p>
            <a:r>
              <a:rPr lang="en-GB" dirty="0">
                <a:solidFill>
                  <a:srgbClr val="FF0000"/>
                </a:solidFill>
              </a:rPr>
              <a:t>1998: </a:t>
            </a:r>
            <a:r>
              <a:rPr lang="en-GB" dirty="0"/>
              <a:t>suicide in London, wanted by US police accused of sexual assault of teenaged </a:t>
            </a:r>
            <a:r>
              <a:rPr lang="en-GB" dirty="0" smtClean="0"/>
              <a:t>male</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3</a:t>
            </a:fld>
            <a:endParaRPr lang="en-GB"/>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417638"/>
            <a:ext cx="3466172" cy="4433812"/>
          </a:xfrm>
          <a:prstGeom prst="rect">
            <a:avLst/>
          </a:prstGeom>
        </p:spPr>
      </p:pic>
    </p:spTree>
    <p:extLst>
      <p:ext uri="{BB962C8B-B14F-4D97-AF65-F5344CB8AC3E}">
        <p14:creationId xmlns:p14="http://schemas.microsoft.com/office/powerpoint/2010/main" val="2777896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Wider context</a:t>
            </a:r>
            <a:endParaRPr lang="en-GB" sz="2800"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4</a:t>
            </a:fld>
            <a:endParaRPr lang="en-GB"/>
          </a:p>
        </p:txBody>
      </p:sp>
      <p:sp>
        <p:nvSpPr>
          <p:cNvPr id="8" name="Content Placeholder 7"/>
          <p:cNvSpPr>
            <a:spLocks noGrp="1"/>
          </p:cNvSpPr>
          <p:nvPr>
            <p:ph idx="1"/>
          </p:nvPr>
        </p:nvSpPr>
        <p:spPr/>
        <p:txBody>
          <a:bodyPr/>
          <a:lstStyle/>
          <a:p>
            <a:r>
              <a:rPr lang="en-GB" dirty="0" smtClean="0"/>
              <a:t>One of two out British footballers</a:t>
            </a:r>
          </a:p>
          <a:p>
            <a:r>
              <a:rPr lang="en-GB" dirty="0" smtClean="0"/>
              <a:t>Being gay and famous in sport seems less prevalent than other public domains</a:t>
            </a:r>
          </a:p>
          <a:p>
            <a:pPr lvl="1"/>
            <a:r>
              <a:rPr lang="en-GB" dirty="0" smtClean="0"/>
              <a:t>Recent e.g. Tom Daley – diver “it shouldn’t matter”</a:t>
            </a:r>
          </a:p>
          <a:p>
            <a:r>
              <a:rPr lang="en-GB" dirty="0" smtClean="0"/>
              <a:t>Media portrayal?</a:t>
            </a:r>
            <a:endParaRPr lang="en-GB" dirty="0"/>
          </a:p>
        </p:txBody>
      </p:sp>
      <p:pic>
        <p:nvPicPr>
          <p:cNvPr id="3" name="Picture 2" descr="C:\Users\loverm\Dropbox\University\03 CASS\Work\20150713 LAEL PG Conf Talk\Tom_Daley_275192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3978466"/>
            <a:ext cx="3490107" cy="2178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0523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questions</a:t>
            </a:r>
            <a:endParaRPr lang="en-GB" dirty="0"/>
          </a:p>
        </p:txBody>
      </p:sp>
      <p:sp>
        <p:nvSpPr>
          <p:cNvPr id="3" name="Content Placeholder 2"/>
          <p:cNvSpPr>
            <a:spLocks noGrp="1"/>
          </p:cNvSpPr>
          <p:nvPr>
            <p:ph idx="1"/>
          </p:nvPr>
        </p:nvSpPr>
        <p:spPr/>
        <p:txBody>
          <a:bodyPr>
            <a:normAutofit/>
          </a:bodyPr>
          <a:lstStyle/>
          <a:p>
            <a:r>
              <a:rPr lang="en-GB" dirty="0" smtClean="0"/>
              <a:t>RQ1: How did the UK press represent </a:t>
            </a:r>
            <a:r>
              <a:rPr lang="en-GB" dirty="0" err="1" smtClean="0"/>
              <a:t>Fashanu</a:t>
            </a:r>
            <a:r>
              <a:rPr lang="en-GB" dirty="0" smtClean="0"/>
              <a:t> from the time he came out until his death?</a:t>
            </a:r>
          </a:p>
          <a:p>
            <a:pPr marL="0" indent="0">
              <a:buNone/>
            </a:pPr>
            <a:endParaRPr lang="en-GB" dirty="0" smtClean="0"/>
          </a:p>
          <a:p>
            <a:r>
              <a:rPr lang="en-GB" dirty="0" smtClean="0"/>
              <a:t>RQ2: In what ways did the UK press change their representation of </a:t>
            </a:r>
            <a:r>
              <a:rPr lang="en-GB" dirty="0" err="1" smtClean="0"/>
              <a:t>Fashanu</a:t>
            </a:r>
            <a:r>
              <a:rPr lang="en-GB" dirty="0" smtClean="0"/>
              <a:t> after his death?</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5</a:t>
            </a:fld>
            <a:endParaRPr lang="en-GB"/>
          </a:p>
        </p:txBody>
      </p:sp>
    </p:spTree>
    <p:extLst>
      <p:ext uri="{BB962C8B-B14F-4D97-AF65-F5344CB8AC3E}">
        <p14:creationId xmlns:p14="http://schemas.microsoft.com/office/powerpoint/2010/main" val="964539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Previous corpus work on sexuality</a:t>
            </a:r>
            <a:endParaRPr lang="en-GB" dirty="0"/>
          </a:p>
        </p:txBody>
      </p:sp>
      <p:sp>
        <p:nvSpPr>
          <p:cNvPr id="3" name="Content Placeholder 2"/>
          <p:cNvSpPr>
            <a:spLocks noGrp="1"/>
          </p:cNvSpPr>
          <p:nvPr>
            <p:ph idx="1"/>
          </p:nvPr>
        </p:nvSpPr>
        <p:spPr/>
        <p:txBody>
          <a:bodyPr>
            <a:normAutofit fontScale="92500" lnSpcReduction="20000"/>
          </a:bodyPr>
          <a:lstStyle/>
          <a:p>
            <a:r>
              <a:rPr lang="en-GB" dirty="0"/>
              <a:t>L</a:t>
            </a:r>
            <a:r>
              <a:rPr lang="en-GB" dirty="0" smtClean="0"/>
              <a:t>anguage </a:t>
            </a:r>
            <a:r>
              <a:rPr lang="en-GB" b="1" i="1" dirty="0" smtClean="0"/>
              <a:t>of </a:t>
            </a:r>
            <a:r>
              <a:rPr lang="en-GB" dirty="0" smtClean="0"/>
              <a:t> sexuality</a:t>
            </a:r>
          </a:p>
          <a:p>
            <a:pPr lvl="1"/>
            <a:r>
              <a:rPr lang="en-GB" dirty="0"/>
              <a:t>g</a:t>
            </a:r>
            <a:r>
              <a:rPr lang="en-GB" dirty="0" smtClean="0"/>
              <a:t>ay online chatrooms</a:t>
            </a:r>
          </a:p>
          <a:p>
            <a:pPr lvl="1"/>
            <a:r>
              <a:rPr lang="en-GB" dirty="0" smtClean="0"/>
              <a:t>speech</a:t>
            </a:r>
          </a:p>
          <a:p>
            <a:r>
              <a:rPr lang="en-GB" dirty="0" smtClean="0"/>
              <a:t>Language </a:t>
            </a:r>
            <a:r>
              <a:rPr lang="en-GB" b="1" i="1" dirty="0" smtClean="0"/>
              <a:t>about</a:t>
            </a:r>
            <a:r>
              <a:rPr lang="en-GB" dirty="0" smtClean="0"/>
              <a:t> sexuality</a:t>
            </a:r>
          </a:p>
          <a:p>
            <a:pPr lvl="1"/>
            <a:r>
              <a:rPr lang="en-GB" dirty="0"/>
              <a:t>l</a:t>
            </a:r>
            <a:r>
              <a:rPr lang="en-GB" dirty="0" smtClean="0"/>
              <a:t>arge samples of writing, various genres</a:t>
            </a:r>
          </a:p>
          <a:p>
            <a:pPr lvl="1"/>
            <a:r>
              <a:rPr lang="en-GB" dirty="0" smtClean="0"/>
              <a:t>UK parliamentary debates</a:t>
            </a:r>
          </a:p>
          <a:p>
            <a:pPr lvl="2"/>
            <a:r>
              <a:rPr lang="en-GB" dirty="0" smtClean="0"/>
              <a:t>Age of consent</a:t>
            </a:r>
          </a:p>
          <a:p>
            <a:pPr lvl="2"/>
            <a:r>
              <a:rPr lang="en-GB" dirty="0" smtClean="0"/>
              <a:t>Civil partnerships</a:t>
            </a:r>
          </a:p>
          <a:p>
            <a:pPr lvl="2"/>
            <a:r>
              <a:rPr lang="en-GB" dirty="0" smtClean="0"/>
              <a:t>Same sex marriage</a:t>
            </a:r>
          </a:p>
          <a:p>
            <a:pPr lvl="1"/>
            <a:r>
              <a:rPr lang="en-GB" dirty="0" smtClean="0"/>
              <a:t>Erotica </a:t>
            </a:r>
          </a:p>
          <a:p>
            <a:pPr lvl="1"/>
            <a:r>
              <a:rPr lang="en-GB" dirty="0" smtClean="0"/>
              <a:t>Gay male/lesbian sexual narratives</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6</a:t>
            </a:fld>
            <a:endParaRPr lang="en-GB"/>
          </a:p>
        </p:txBody>
      </p:sp>
    </p:spTree>
    <p:extLst>
      <p:ext uri="{BB962C8B-B14F-4D97-AF65-F5344CB8AC3E}">
        <p14:creationId xmlns:p14="http://schemas.microsoft.com/office/powerpoint/2010/main" val="31591853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 – data</a:t>
            </a:r>
            <a:endParaRPr lang="en-GB" dirty="0"/>
          </a:p>
        </p:txBody>
      </p:sp>
      <p:sp>
        <p:nvSpPr>
          <p:cNvPr id="3" name="Content Placeholder 2"/>
          <p:cNvSpPr>
            <a:spLocks noGrp="1"/>
          </p:cNvSpPr>
          <p:nvPr>
            <p:ph idx="1"/>
          </p:nvPr>
        </p:nvSpPr>
        <p:spPr>
          <a:xfrm>
            <a:off x="284295" y="3716569"/>
            <a:ext cx="3754760" cy="1900808"/>
          </a:xfrm>
        </p:spPr>
        <p:txBody>
          <a:bodyPr>
            <a:normAutofit/>
          </a:bodyPr>
          <a:lstStyle/>
          <a:p>
            <a:pPr marL="0" indent="0" algn="ctr">
              <a:buNone/>
            </a:pPr>
            <a:r>
              <a:rPr lang="en-GB" dirty="0" smtClean="0"/>
              <a:t>271,892 words</a:t>
            </a:r>
          </a:p>
          <a:p>
            <a:pPr marL="0" indent="0" algn="ctr">
              <a:buNone/>
            </a:pPr>
            <a:r>
              <a:rPr lang="en-GB" dirty="0" smtClean="0"/>
              <a:t>417 articles</a:t>
            </a:r>
          </a:p>
          <a:p>
            <a:pPr marL="57150" indent="0">
              <a:buNone/>
            </a:pPr>
            <a:endParaRPr lang="en-GB" dirty="0" smtClean="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7</a:t>
            </a:fld>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7" y="1924946"/>
            <a:ext cx="2092116" cy="1467547"/>
          </a:xfrm>
          <a:prstGeom prst="rect">
            <a:avLst/>
          </a:prstGeom>
          <a:noFill/>
        </p:spPr>
      </p:pic>
      <p:sp>
        <p:nvSpPr>
          <p:cNvPr id="9" name="Content Placeholder 2"/>
          <p:cNvSpPr txBox="1">
            <a:spLocks/>
          </p:cNvSpPr>
          <p:nvPr/>
        </p:nvSpPr>
        <p:spPr>
          <a:xfrm>
            <a:off x="4389166" y="3716569"/>
            <a:ext cx="2791321" cy="21496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smtClean="0"/>
              <a:t>879,516 words</a:t>
            </a:r>
          </a:p>
          <a:p>
            <a:pPr marL="0" indent="0" algn="ctr">
              <a:buNone/>
            </a:pPr>
            <a:r>
              <a:rPr lang="en-GB" dirty="0" smtClean="0"/>
              <a:t>1,173 articles</a:t>
            </a:r>
          </a:p>
          <a:p>
            <a:pPr marL="57150" indent="0">
              <a:buFont typeface="Arial" panose="020B0604020202020204" pitchFamily="34" charset="0"/>
              <a:buNone/>
            </a:pPr>
            <a:endParaRPr lang="en-GB" dirty="0" smtClean="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1206645"/>
            <a:ext cx="3191928" cy="2239027"/>
          </a:xfrm>
          <a:prstGeom prst="rect">
            <a:avLst/>
          </a:prstGeom>
          <a:noFill/>
        </p:spPr>
      </p:pic>
      <p:cxnSp>
        <p:nvCxnSpPr>
          <p:cNvPr id="11" name="Straight Arrow Connector 10"/>
          <p:cNvCxnSpPr/>
          <p:nvPr/>
        </p:nvCxnSpPr>
        <p:spPr>
          <a:xfrm>
            <a:off x="932877" y="5618093"/>
            <a:ext cx="695149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443679" y="5387143"/>
            <a:ext cx="0" cy="4618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28915" y="5392562"/>
            <a:ext cx="0" cy="4618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733096" y="5387143"/>
            <a:ext cx="0" cy="46189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9707" y="4981465"/>
            <a:ext cx="658416" cy="369332"/>
          </a:xfrm>
          <a:prstGeom prst="rect">
            <a:avLst/>
          </a:prstGeom>
          <a:noFill/>
        </p:spPr>
        <p:txBody>
          <a:bodyPr wrap="square" rtlCol="0">
            <a:spAutoFit/>
          </a:bodyPr>
          <a:lstStyle/>
          <a:p>
            <a:pPr algn="r"/>
            <a:r>
              <a:rPr lang="en-GB" b="1" dirty="0" smtClean="0">
                <a:solidFill>
                  <a:srgbClr val="FF0000"/>
                </a:solidFill>
              </a:rPr>
              <a:t>1990</a:t>
            </a:r>
            <a:endParaRPr lang="en-GB" b="1" dirty="0">
              <a:solidFill>
                <a:srgbClr val="FF0000"/>
              </a:solidFill>
            </a:endParaRPr>
          </a:p>
        </p:txBody>
      </p:sp>
      <p:sp>
        <p:nvSpPr>
          <p:cNvPr id="18" name="TextBox 17"/>
          <p:cNvSpPr txBox="1"/>
          <p:nvPr/>
        </p:nvSpPr>
        <p:spPr>
          <a:xfrm>
            <a:off x="3093971" y="4977864"/>
            <a:ext cx="658416" cy="369332"/>
          </a:xfrm>
          <a:prstGeom prst="rect">
            <a:avLst/>
          </a:prstGeom>
          <a:noFill/>
        </p:spPr>
        <p:txBody>
          <a:bodyPr wrap="square" rtlCol="0">
            <a:spAutoFit/>
          </a:bodyPr>
          <a:lstStyle/>
          <a:p>
            <a:pPr algn="r"/>
            <a:r>
              <a:rPr lang="en-GB" b="1" dirty="0" smtClean="0">
                <a:solidFill>
                  <a:srgbClr val="FF0000"/>
                </a:solidFill>
              </a:rPr>
              <a:t>1998</a:t>
            </a:r>
            <a:endParaRPr lang="en-GB" b="1" dirty="0">
              <a:solidFill>
                <a:srgbClr val="FF0000"/>
              </a:solidFill>
            </a:endParaRPr>
          </a:p>
        </p:txBody>
      </p:sp>
      <p:sp>
        <p:nvSpPr>
          <p:cNvPr id="19" name="TextBox 18"/>
          <p:cNvSpPr txBox="1"/>
          <p:nvPr/>
        </p:nvSpPr>
        <p:spPr>
          <a:xfrm>
            <a:off x="7403888" y="4977864"/>
            <a:ext cx="658416" cy="369332"/>
          </a:xfrm>
          <a:prstGeom prst="rect">
            <a:avLst/>
          </a:prstGeom>
          <a:noFill/>
        </p:spPr>
        <p:txBody>
          <a:bodyPr wrap="square" rtlCol="0">
            <a:spAutoFit/>
          </a:bodyPr>
          <a:lstStyle/>
          <a:p>
            <a:pPr algn="r"/>
            <a:r>
              <a:rPr lang="en-GB" b="1" dirty="0" smtClean="0">
                <a:solidFill>
                  <a:srgbClr val="FF0000"/>
                </a:solidFill>
              </a:rPr>
              <a:t>2014</a:t>
            </a:r>
            <a:endParaRPr lang="en-GB" b="1" dirty="0">
              <a:solidFill>
                <a:srgbClr val="FF0000"/>
              </a:solidFill>
            </a:endParaRPr>
          </a:p>
        </p:txBody>
      </p:sp>
    </p:spTree>
    <p:extLst>
      <p:ext uri="{BB962C8B-B14F-4D97-AF65-F5344CB8AC3E}">
        <p14:creationId xmlns:p14="http://schemas.microsoft.com/office/powerpoint/2010/main" val="2815646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 – analysis</a:t>
            </a:r>
            <a:endParaRPr lang="en-GB" dirty="0"/>
          </a:p>
        </p:txBody>
      </p:sp>
      <p:sp>
        <p:nvSpPr>
          <p:cNvPr id="3" name="Content Placeholder 2"/>
          <p:cNvSpPr>
            <a:spLocks noGrp="1"/>
          </p:cNvSpPr>
          <p:nvPr>
            <p:ph idx="1"/>
          </p:nvPr>
        </p:nvSpPr>
        <p:spPr/>
        <p:txBody>
          <a:bodyPr>
            <a:normAutofit/>
          </a:bodyPr>
          <a:lstStyle/>
          <a:p>
            <a:r>
              <a:rPr lang="en-GB" dirty="0" err="1"/>
              <a:t>AntConc</a:t>
            </a:r>
            <a:r>
              <a:rPr lang="en-GB" dirty="0"/>
              <a:t> (Anthony 2014</a:t>
            </a:r>
            <a:r>
              <a:rPr lang="en-GB" dirty="0" smtClean="0"/>
              <a:t>)</a:t>
            </a:r>
            <a:endParaRPr lang="en-GB" dirty="0"/>
          </a:p>
          <a:p>
            <a:pPr lvl="1"/>
            <a:r>
              <a:rPr lang="en-GB" dirty="0" smtClean="0"/>
              <a:t>Keywords</a:t>
            </a:r>
          </a:p>
          <a:p>
            <a:pPr lvl="1"/>
            <a:r>
              <a:rPr lang="en-GB" dirty="0" smtClean="0"/>
              <a:t>Clusters</a:t>
            </a:r>
            <a:endParaRPr lang="en-GB" dirty="0" smtClean="0"/>
          </a:p>
          <a:p>
            <a:pPr lvl="1"/>
            <a:r>
              <a:rPr lang="en-GB" dirty="0" smtClean="0"/>
              <a:t>Concordances</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8</a:t>
            </a:fld>
            <a:endParaRPr lang="en-GB"/>
          </a:p>
        </p:txBody>
      </p:sp>
    </p:spTree>
    <p:extLst>
      <p:ext uri="{BB962C8B-B14F-4D97-AF65-F5344CB8AC3E}">
        <p14:creationId xmlns:p14="http://schemas.microsoft.com/office/powerpoint/2010/main" val="23051445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 - keywords</a:t>
            </a:r>
            <a:endParaRPr lang="en-GB" dirty="0"/>
          </a:p>
        </p:txBody>
      </p:sp>
      <p:sp>
        <p:nvSpPr>
          <p:cNvPr id="3" name="Content Placeholder 2"/>
          <p:cNvSpPr>
            <a:spLocks noGrp="1"/>
          </p:cNvSpPr>
          <p:nvPr>
            <p:ph idx="1"/>
          </p:nvPr>
        </p:nvSpPr>
        <p:spPr/>
        <p:txBody>
          <a:bodyPr>
            <a:normAutofit/>
          </a:bodyPr>
          <a:lstStyle/>
          <a:p>
            <a:r>
              <a:rPr lang="en-GB" dirty="0" smtClean="0"/>
              <a:t>Both corpora compared to BE06 corpus (Baker 2009</a:t>
            </a:r>
            <a:r>
              <a:rPr lang="en-GB" dirty="0" smtClean="0"/>
              <a:t>)</a:t>
            </a:r>
            <a:endParaRPr lang="en-GB" dirty="0" smtClean="0"/>
          </a:p>
          <a:p>
            <a:r>
              <a:rPr lang="en-GB" dirty="0" smtClean="0"/>
              <a:t>Top twenty keywords, ranked by log-likelihood</a:t>
            </a:r>
          </a:p>
          <a:p>
            <a:r>
              <a:rPr lang="en-GB" dirty="0" smtClean="0"/>
              <a:t>Characterising the two time periods</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9</a:t>
            </a:fld>
            <a:endParaRPr lang="en-GB"/>
          </a:p>
        </p:txBody>
      </p:sp>
    </p:spTree>
    <p:extLst>
      <p:ext uri="{BB962C8B-B14F-4D97-AF65-F5344CB8AC3E}">
        <p14:creationId xmlns:p14="http://schemas.microsoft.com/office/powerpoint/2010/main" val="1603697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 - keywords</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10</a:t>
            </a:fld>
            <a:endParaRPr lang="en-GB"/>
          </a:p>
        </p:txBody>
      </p:sp>
      <p:graphicFrame>
        <p:nvGraphicFramePr>
          <p:cNvPr id="8" name="Table 7"/>
          <p:cNvGraphicFramePr>
            <a:graphicFrameLocks noGrp="1"/>
          </p:cNvGraphicFramePr>
          <p:nvPr>
            <p:extLst>
              <p:ext uri="{D42A27DB-BD31-4B8C-83A1-F6EECF244321}">
                <p14:modId xmlns:p14="http://schemas.microsoft.com/office/powerpoint/2010/main" val="600657940"/>
              </p:ext>
            </p:extLst>
          </p:nvPr>
        </p:nvGraphicFramePr>
        <p:xfrm>
          <a:off x="546665" y="1258276"/>
          <a:ext cx="7128792" cy="5414772"/>
        </p:xfrm>
        <a:graphic>
          <a:graphicData uri="http://schemas.openxmlformats.org/drawingml/2006/table">
            <a:tbl>
              <a:tblPr firstRow="1" firstCol="1" bandRow="1">
                <a:tableStyleId>{5C22544A-7EE6-4342-B048-85BDC9FD1C3A}</a:tableStyleId>
              </a:tblPr>
              <a:tblGrid>
                <a:gridCol w="504056"/>
                <a:gridCol w="1080120"/>
                <a:gridCol w="792088"/>
                <a:gridCol w="1224136"/>
                <a:gridCol w="1296144"/>
                <a:gridCol w="1008112"/>
                <a:gridCol w="1224136"/>
              </a:tblGrid>
              <a:tr h="43907">
                <a:tc rowSpan="2">
                  <a:txBody>
                    <a:bodyPr/>
                    <a:lstStyle/>
                    <a:p>
                      <a:pPr>
                        <a:lnSpc>
                          <a:spcPct val="115000"/>
                        </a:lnSpc>
                        <a:spcAft>
                          <a:spcPts val="0"/>
                        </a:spcAft>
                      </a:pPr>
                      <a:r>
                        <a:rPr lang="en-GB" sz="1100" dirty="0">
                          <a:effectLst/>
                        </a:rPr>
                        <a:t>Rank</a:t>
                      </a:r>
                      <a:endParaRPr lang="en-GB" sz="1100" dirty="0">
                        <a:solidFill>
                          <a:srgbClr val="000000"/>
                        </a:solidFill>
                        <a:effectLst/>
                        <a:latin typeface="Times New Roman"/>
                        <a:ea typeface="Times New Roman"/>
                      </a:endParaRPr>
                    </a:p>
                  </a:txBody>
                  <a:tcPr marL="41346" marR="41346" marT="0" marB="0" anchor="b"/>
                </a:tc>
                <a:tc gridSpan="3">
                  <a:txBody>
                    <a:bodyPr/>
                    <a:lstStyle/>
                    <a:p>
                      <a:pPr>
                        <a:lnSpc>
                          <a:spcPct val="115000"/>
                        </a:lnSpc>
                        <a:spcAft>
                          <a:spcPts val="0"/>
                        </a:spcAft>
                      </a:pPr>
                      <a:r>
                        <a:rPr lang="en-GB" sz="1100">
                          <a:effectLst/>
                        </a:rPr>
                        <a:t>Pre-death corpus</a:t>
                      </a:r>
                      <a:endParaRPr lang="en-GB" sz="1100">
                        <a:solidFill>
                          <a:srgbClr val="000000"/>
                        </a:solidFill>
                        <a:effectLst/>
                        <a:latin typeface="Times New Roman"/>
                        <a:ea typeface="Times New Roman"/>
                      </a:endParaRPr>
                    </a:p>
                  </a:txBody>
                  <a:tcPr marL="41346" marR="41346" marT="0" marB="0" anchor="b"/>
                </a:tc>
                <a:tc hMerge="1">
                  <a:txBody>
                    <a:bodyPr/>
                    <a:lstStyle/>
                    <a:p>
                      <a:endParaRPr lang="en-GB"/>
                    </a:p>
                  </a:txBody>
                  <a:tcPr/>
                </a:tc>
                <a:tc hMerge="1">
                  <a:txBody>
                    <a:bodyPr/>
                    <a:lstStyle/>
                    <a:p>
                      <a:endParaRPr lang="en-GB"/>
                    </a:p>
                  </a:txBody>
                  <a:tcPr/>
                </a:tc>
                <a:tc gridSpan="3">
                  <a:txBody>
                    <a:bodyPr/>
                    <a:lstStyle/>
                    <a:p>
                      <a:pPr>
                        <a:lnSpc>
                          <a:spcPct val="115000"/>
                        </a:lnSpc>
                        <a:spcAft>
                          <a:spcPts val="0"/>
                        </a:spcAft>
                      </a:pPr>
                      <a:r>
                        <a:rPr lang="en-GB" sz="1100">
                          <a:effectLst/>
                        </a:rPr>
                        <a:t>Post-death corpus</a:t>
                      </a:r>
                      <a:endParaRPr lang="en-GB" sz="1100">
                        <a:solidFill>
                          <a:srgbClr val="000000"/>
                        </a:solidFill>
                        <a:effectLst/>
                        <a:latin typeface="Times New Roman"/>
                        <a:ea typeface="Times New Roman"/>
                      </a:endParaRPr>
                    </a:p>
                  </a:txBody>
                  <a:tcPr marL="41346" marR="41346" marT="0" marB="0" anchor="b"/>
                </a:tc>
                <a:tc hMerge="1">
                  <a:txBody>
                    <a:bodyPr/>
                    <a:lstStyle/>
                    <a:p>
                      <a:endParaRPr lang="en-GB"/>
                    </a:p>
                  </a:txBody>
                  <a:tcPr/>
                </a:tc>
                <a:tc hMerge="1">
                  <a:txBody>
                    <a:bodyPr/>
                    <a:lstStyle/>
                    <a:p>
                      <a:endParaRPr lang="en-GB"/>
                    </a:p>
                  </a:txBody>
                  <a:tcPr/>
                </a:tc>
              </a:tr>
              <a:tr h="43907">
                <a:tc vMerge="1">
                  <a:txBody>
                    <a:bodyPr/>
                    <a:lstStyle/>
                    <a:p>
                      <a:endParaRPr lang="en-GB"/>
                    </a:p>
                  </a:txBody>
                  <a:tcPr/>
                </a:tc>
                <a:tc>
                  <a:txBody>
                    <a:bodyPr/>
                    <a:lstStyle/>
                    <a:p>
                      <a:pPr>
                        <a:lnSpc>
                          <a:spcPct val="115000"/>
                        </a:lnSpc>
                        <a:spcAft>
                          <a:spcPts val="0"/>
                        </a:spcAft>
                      </a:pPr>
                      <a:r>
                        <a:rPr lang="en-GB" sz="1100">
                          <a:effectLst/>
                        </a:rPr>
                        <a:t>Keyword</a:t>
                      </a:r>
                      <a:endParaRPr lang="en-GB" sz="1100">
                        <a:solidFill>
                          <a:srgbClr val="000000"/>
                        </a:solidFill>
                        <a:effectLst/>
                        <a:latin typeface="Times New Roman"/>
                        <a:ea typeface="Times New Roman"/>
                      </a:endParaRPr>
                    </a:p>
                  </a:txBody>
                  <a:tcPr marL="41346" marR="41346" marT="0" marB="0" anchor="b"/>
                </a:tc>
                <a:tc>
                  <a:txBody>
                    <a:bodyPr/>
                    <a:lstStyle/>
                    <a:p>
                      <a:pPr>
                        <a:lnSpc>
                          <a:spcPct val="115000"/>
                        </a:lnSpc>
                        <a:spcAft>
                          <a:spcPts val="0"/>
                        </a:spcAft>
                      </a:pPr>
                      <a:r>
                        <a:rPr lang="en-GB" sz="1100" dirty="0" smtClean="0">
                          <a:effectLst/>
                        </a:rPr>
                        <a:t>Freq.</a:t>
                      </a:r>
                      <a:endParaRPr lang="en-GB" sz="1100" dirty="0">
                        <a:solidFill>
                          <a:srgbClr val="000000"/>
                        </a:solidFill>
                        <a:effectLst/>
                        <a:latin typeface="Times New Roman"/>
                        <a:ea typeface="Times New Roman"/>
                      </a:endParaRPr>
                    </a:p>
                  </a:txBody>
                  <a:tcPr marL="41346" marR="41346" marT="0" marB="0" anchor="b"/>
                </a:tc>
                <a:tc>
                  <a:txBody>
                    <a:bodyPr/>
                    <a:lstStyle/>
                    <a:p>
                      <a:pPr>
                        <a:lnSpc>
                          <a:spcPct val="115000"/>
                        </a:lnSpc>
                        <a:spcAft>
                          <a:spcPts val="0"/>
                        </a:spcAft>
                      </a:pPr>
                      <a:r>
                        <a:rPr lang="en-GB" sz="1100" dirty="0" smtClean="0">
                          <a:effectLst/>
                        </a:rPr>
                        <a:t>Per </a:t>
                      </a:r>
                      <a:r>
                        <a:rPr lang="en-GB" sz="1100" dirty="0">
                          <a:effectLst/>
                        </a:rPr>
                        <a:t>million words</a:t>
                      </a:r>
                      <a:endParaRPr lang="en-GB" sz="1100" dirty="0">
                        <a:solidFill>
                          <a:srgbClr val="000000"/>
                        </a:solidFill>
                        <a:effectLst/>
                        <a:latin typeface="Times New Roman"/>
                        <a:ea typeface="Times New Roman"/>
                      </a:endParaRPr>
                    </a:p>
                  </a:txBody>
                  <a:tcPr marL="41346" marR="41346" marT="0" marB="0" anchor="b"/>
                </a:tc>
                <a:tc>
                  <a:txBody>
                    <a:bodyPr/>
                    <a:lstStyle/>
                    <a:p>
                      <a:pPr>
                        <a:lnSpc>
                          <a:spcPct val="115000"/>
                        </a:lnSpc>
                        <a:spcAft>
                          <a:spcPts val="0"/>
                        </a:spcAft>
                      </a:pPr>
                      <a:r>
                        <a:rPr lang="en-GB" sz="1100">
                          <a:effectLst/>
                        </a:rPr>
                        <a:t>Keyword</a:t>
                      </a:r>
                      <a:endParaRPr lang="en-GB" sz="1100">
                        <a:solidFill>
                          <a:srgbClr val="000000"/>
                        </a:solidFill>
                        <a:effectLst/>
                        <a:latin typeface="Times New Roman"/>
                        <a:ea typeface="Times New Roman"/>
                      </a:endParaRPr>
                    </a:p>
                  </a:txBody>
                  <a:tcPr marL="41346" marR="41346" marT="0" marB="0" anchor="b"/>
                </a:tc>
                <a:tc>
                  <a:txBody>
                    <a:bodyPr/>
                    <a:lstStyle/>
                    <a:p>
                      <a:pPr>
                        <a:lnSpc>
                          <a:spcPct val="115000"/>
                        </a:lnSpc>
                        <a:spcAft>
                          <a:spcPts val="0"/>
                        </a:spcAft>
                      </a:pPr>
                      <a:r>
                        <a:rPr lang="en-GB" sz="1100" dirty="0" smtClean="0">
                          <a:effectLst/>
                        </a:rPr>
                        <a:t>Freq.</a:t>
                      </a:r>
                      <a:endParaRPr lang="en-GB" sz="1100" dirty="0">
                        <a:solidFill>
                          <a:srgbClr val="000000"/>
                        </a:solidFill>
                        <a:effectLst/>
                        <a:latin typeface="Times New Roman"/>
                        <a:ea typeface="Times New Roman"/>
                      </a:endParaRPr>
                    </a:p>
                  </a:txBody>
                  <a:tcPr marL="41346" marR="41346" marT="0" marB="0" anchor="b"/>
                </a:tc>
                <a:tc>
                  <a:txBody>
                    <a:bodyPr/>
                    <a:lstStyle/>
                    <a:p>
                      <a:pPr>
                        <a:lnSpc>
                          <a:spcPct val="115000"/>
                        </a:lnSpc>
                        <a:spcAft>
                          <a:spcPts val="0"/>
                        </a:spcAft>
                      </a:pPr>
                      <a:r>
                        <a:rPr lang="en-GB" sz="1100" dirty="0" smtClean="0">
                          <a:effectLst/>
                        </a:rPr>
                        <a:t>Per </a:t>
                      </a:r>
                      <a:r>
                        <a:rPr lang="en-GB" sz="1100" dirty="0">
                          <a:effectLst/>
                        </a:rPr>
                        <a:t>million words</a:t>
                      </a:r>
                      <a:endParaRPr lang="en-GB" sz="1100" dirty="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fashanu</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926</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3406</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gay</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5131</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5834</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2</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justin</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555</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2041</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football</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3669</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4172</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3</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hearts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555</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2041</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fashanu</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3056</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3475</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4</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manager</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485</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1784</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justin</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2180</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2479</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5</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club</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482</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1773</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players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1984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2256</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6</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football</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451</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1659</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player</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1729</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1966</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7</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rangers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324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1192</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he</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11834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13455</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8</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season</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412</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1515</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footballer</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1374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1562</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9</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airdrie</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275</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1011</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sport</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1304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1483</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10</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division</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302</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1111</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homophobia</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972</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1105</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11</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league</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327</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1203</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game</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1332</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1514</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12</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player</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304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1118</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footballers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877</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997</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13</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players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341</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1254</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league</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1036</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1178</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14</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striker</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225</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828</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fans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1014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1153</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15</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united</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354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1302</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team</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1401</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1593</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16</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game</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363</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1335</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sexuality</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780</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887</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17</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dirty="0">
                          <a:effectLst/>
                        </a:rPr>
                        <a:t>cup</a:t>
                      </a:r>
                      <a:endParaRPr lang="en-GB" sz="1100" dirty="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330</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1214</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former</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1211</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1377</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18</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dirty="0">
                          <a:effectLst/>
                        </a:rPr>
                        <a:t>clough</a:t>
                      </a:r>
                      <a:endParaRPr lang="en-GB" sz="1100" dirty="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204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750</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his</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8000</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9096</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19</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dirty="0" err="1">
                          <a:effectLst/>
                        </a:rPr>
                        <a:t>milligan</a:t>
                      </a:r>
                      <a:endParaRPr lang="en-GB" sz="1100" dirty="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194</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714</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a:effectLst/>
                        </a:rPr>
                        <a:t>out</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4283</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4870</a:t>
                      </a:r>
                      <a:endParaRPr lang="en-GB" sz="1100">
                        <a:solidFill>
                          <a:srgbClr val="000000"/>
                        </a:solidFill>
                        <a:effectLst/>
                        <a:latin typeface="Times New Roman"/>
                        <a:ea typeface="Times New Roman"/>
                      </a:endParaRPr>
                    </a:p>
                  </a:txBody>
                  <a:tcPr marL="41346" marR="41346" marT="0" marB="0" anchor="b"/>
                </a:tc>
              </a:tr>
              <a:tr h="54606">
                <a:tc>
                  <a:txBody>
                    <a:bodyPr/>
                    <a:lstStyle/>
                    <a:p>
                      <a:pPr algn="r">
                        <a:lnSpc>
                          <a:spcPct val="150000"/>
                        </a:lnSpc>
                        <a:spcAft>
                          <a:spcPts val="0"/>
                        </a:spcAft>
                      </a:pPr>
                      <a:r>
                        <a:rPr lang="en-GB" sz="1100">
                          <a:effectLst/>
                        </a:rPr>
                        <a:t>20</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dirty="0">
                          <a:effectLst/>
                        </a:rPr>
                        <a:t>gay</a:t>
                      </a:r>
                      <a:endParaRPr lang="en-GB" sz="1100" dirty="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277</a:t>
                      </a:r>
                      <a:endParaRPr lang="en-GB" sz="110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a:effectLst/>
                        </a:rPr>
                        <a:t>1019</a:t>
                      </a:r>
                      <a:endParaRPr lang="en-GB" sz="1100">
                        <a:solidFill>
                          <a:srgbClr val="000000"/>
                        </a:solidFill>
                        <a:effectLst/>
                        <a:latin typeface="Times New Roman"/>
                        <a:ea typeface="Times New Roman"/>
                      </a:endParaRPr>
                    </a:p>
                  </a:txBody>
                  <a:tcPr marL="41346" marR="41346" marT="0" marB="0" anchor="b"/>
                </a:tc>
                <a:tc>
                  <a:txBody>
                    <a:bodyPr/>
                    <a:lstStyle/>
                    <a:p>
                      <a:pPr>
                        <a:lnSpc>
                          <a:spcPct val="150000"/>
                        </a:lnSpc>
                        <a:spcAft>
                          <a:spcPts val="0"/>
                        </a:spcAft>
                      </a:pPr>
                      <a:r>
                        <a:rPr lang="en-GB" sz="1100" dirty="0">
                          <a:effectLst/>
                        </a:rPr>
                        <a:t>professional</a:t>
                      </a:r>
                      <a:endParaRPr lang="en-GB" sz="1100" dirty="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dirty="0">
                          <a:effectLst/>
                        </a:rPr>
                        <a:t>928</a:t>
                      </a:r>
                      <a:endParaRPr lang="en-GB" sz="1100" dirty="0">
                        <a:solidFill>
                          <a:srgbClr val="000000"/>
                        </a:solidFill>
                        <a:effectLst/>
                        <a:latin typeface="Times New Roman"/>
                        <a:ea typeface="Times New Roman"/>
                      </a:endParaRPr>
                    </a:p>
                  </a:txBody>
                  <a:tcPr marL="41346" marR="41346" marT="0" marB="0" anchor="b"/>
                </a:tc>
                <a:tc>
                  <a:txBody>
                    <a:bodyPr/>
                    <a:lstStyle/>
                    <a:p>
                      <a:pPr algn="r">
                        <a:lnSpc>
                          <a:spcPct val="150000"/>
                        </a:lnSpc>
                        <a:spcAft>
                          <a:spcPts val="0"/>
                        </a:spcAft>
                      </a:pPr>
                      <a:r>
                        <a:rPr lang="en-GB" sz="1100" dirty="0">
                          <a:effectLst/>
                        </a:rPr>
                        <a:t>1055</a:t>
                      </a:r>
                      <a:endParaRPr lang="en-GB" sz="1100" dirty="0">
                        <a:solidFill>
                          <a:srgbClr val="000000"/>
                        </a:solidFill>
                        <a:effectLst/>
                        <a:latin typeface="Times New Roman"/>
                        <a:ea typeface="Times New Roman"/>
                      </a:endParaRPr>
                    </a:p>
                  </a:txBody>
                  <a:tcPr marL="41346" marR="41346" marT="0" marB="0" anchor="b"/>
                </a:tc>
              </a:tr>
            </a:tbl>
          </a:graphicData>
        </a:graphic>
      </p:graphicFrame>
      <p:sp>
        <p:nvSpPr>
          <p:cNvPr id="9" name="Rounded Rectangle 8"/>
          <p:cNvSpPr/>
          <p:nvPr/>
        </p:nvSpPr>
        <p:spPr>
          <a:xfrm>
            <a:off x="1043608" y="6426238"/>
            <a:ext cx="1080120" cy="215184"/>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4139952" y="1700808"/>
            <a:ext cx="1080120" cy="215184"/>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4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 - keywords</a:t>
            </a:r>
            <a:endParaRPr lang="en-GB" dirty="0"/>
          </a:p>
        </p:txBody>
      </p:sp>
      <p:sp>
        <p:nvSpPr>
          <p:cNvPr id="3" name="Content Placeholder 2"/>
          <p:cNvSpPr>
            <a:spLocks noGrp="1"/>
          </p:cNvSpPr>
          <p:nvPr>
            <p:ph idx="1"/>
          </p:nvPr>
        </p:nvSpPr>
        <p:spPr/>
        <p:txBody>
          <a:bodyPr>
            <a:normAutofit lnSpcReduction="10000"/>
          </a:bodyPr>
          <a:lstStyle/>
          <a:p>
            <a:r>
              <a:rPr lang="en-GB" dirty="0" smtClean="0"/>
              <a:t>Pre-death (1990-1998)</a:t>
            </a:r>
          </a:p>
          <a:p>
            <a:pPr lvl="1"/>
            <a:r>
              <a:rPr lang="en-GB" i="1" dirty="0"/>
              <a:t>hearts, rangers, </a:t>
            </a:r>
            <a:r>
              <a:rPr lang="en-GB" i="1" dirty="0" err="1"/>
              <a:t>airdrie</a:t>
            </a:r>
            <a:r>
              <a:rPr lang="en-GB" i="1" dirty="0"/>
              <a:t>, division, </a:t>
            </a:r>
            <a:r>
              <a:rPr lang="en-GB" i="1" dirty="0" err="1" smtClean="0"/>
              <a:t>milligan</a:t>
            </a:r>
            <a:endParaRPr lang="en-GB" i="1" dirty="0"/>
          </a:p>
          <a:p>
            <a:r>
              <a:rPr lang="en-GB" dirty="0" smtClean="0"/>
              <a:t>Both corpora (1990-2014)</a:t>
            </a:r>
          </a:p>
          <a:p>
            <a:pPr lvl="1"/>
            <a:r>
              <a:rPr lang="en-GB" i="1" dirty="0" err="1"/>
              <a:t>fashanu</a:t>
            </a:r>
            <a:r>
              <a:rPr lang="en-GB" i="1" dirty="0"/>
              <a:t>, </a:t>
            </a:r>
            <a:r>
              <a:rPr lang="en-GB" i="1" dirty="0" err="1"/>
              <a:t>justin</a:t>
            </a:r>
            <a:r>
              <a:rPr lang="en-GB" i="1" dirty="0"/>
              <a:t>, manager, club, football, season, league, player, players, striker, united, game, cup, clough, </a:t>
            </a:r>
            <a:r>
              <a:rPr lang="en-GB" i="1" dirty="0" smtClean="0"/>
              <a:t>gay</a:t>
            </a:r>
          </a:p>
          <a:p>
            <a:r>
              <a:rPr lang="en-GB" dirty="0" smtClean="0"/>
              <a:t>Post-death (1998-2014)</a:t>
            </a:r>
          </a:p>
          <a:p>
            <a:pPr lvl="1"/>
            <a:r>
              <a:rPr lang="en-GB" i="1" dirty="0"/>
              <a:t>sport, homophobia, footballers, fans, sexuality, out, professional</a:t>
            </a:r>
            <a:endParaRPr lang="en-GB" i="1" dirty="0" smtClean="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p:txBody>
          <a:bodyPr/>
          <a:lstStyle/>
          <a:p>
            <a:fld id="{01CABD74-F192-44F0-9B3A-8F91286EA363}" type="slidenum">
              <a:rPr lang="en-GB" smtClean="0"/>
              <a:t>11</a:t>
            </a:fld>
            <a:endParaRPr lang="en-GB" dirty="0"/>
          </a:p>
        </p:txBody>
      </p:sp>
      <p:sp>
        <p:nvSpPr>
          <p:cNvPr id="8" name="Rounded Rectangle 7"/>
          <p:cNvSpPr/>
          <p:nvPr/>
        </p:nvSpPr>
        <p:spPr>
          <a:xfrm>
            <a:off x="2123728" y="4941168"/>
            <a:ext cx="201622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6588224" y="4948386"/>
            <a:ext cx="1440160"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1187624" y="5373216"/>
            <a:ext cx="720080"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2296356" y="3951337"/>
            <a:ext cx="720080"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3491880" y="3212976"/>
            <a:ext cx="1440160"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4965948" y="3206502"/>
            <a:ext cx="720080"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686028" y="3193554"/>
            <a:ext cx="1262236"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7020272" y="3193554"/>
            <a:ext cx="1080120"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1199964" y="3566542"/>
            <a:ext cx="1139788"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2386794" y="3577208"/>
            <a:ext cx="1033078"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3443510" y="3582541"/>
            <a:ext cx="1128489"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p:cNvSpPr/>
          <p:nvPr/>
        </p:nvSpPr>
        <p:spPr>
          <a:xfrm>
            <a:off x="4614689" y="3586919"/>
            <a:ext cx="1071340"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5686029" y="3591297"/>
            <a:ext cx="974203"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6732240" y="3582541"/>
            <a:ext cx="974203"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ounded Rectangle 21"/>
          <p:cNvSpPr/>
          <p:nvPr/>
        </p:nvSpPr>
        <p:spPr>
          <a:xfrm>
            <a:off x="7706443" y="3591297"/>
            <a:ext cx="753989"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ounded Rectangle 22"/>
          <p:cNvSpPr/>
          <p:nvPr/>
        </p:nvSpPr>
        <p:spPr>
          <a:xfrm>
            <a:off x="1215726" y="3951337"/>
            <a:ext cx="1052018"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ounded Rectangle 23"/>
          <p:cNvSpPr/>
          <p:nvPr/>
        </p:nvSpPr>
        <p:spPr>
          <a:xfrm>
            <a:off x="1234877" y="2204864"/>
            <a:ext cx="1032867"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ounded Rectangle 24"/>
          <p:cNvSpPr/>
          <p:nvPr/>
        </p:nvSpPr>
        <p:spPr>
          <a:xfrm>
            <a:off x="2325688" y="2204864"/>
            <a:ext cx="1238200"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ounded Rectangle 25"/>
          <p:cNvSpPr/>
          <p:nvPr/>
        </p:nvSpPr>
        <p:spPr>
          <a:xfrm>
            <a:off x="3592860" y="2190403"/>
            <a:ext cx="1123156"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ounded Rectangle 26"/>
          <p:cNvSpPr/>
          <p:nvPr/>
        </p:nvSpPr>
        <p:spPr>
          <a:xfrm>
            <a:off x="4764410" y="2204864"/>
            <a:ext cx="1123156"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ounded Rectangle 29"/>
          <p:cNvSpPr/>
          <p:nvPr/>
        </p:nvSpPr>
        <p:spPr>
          <a:xfrm>
            <a:off x="4185692" y="4938092"/>
            <a:ext cx="1610444"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ounded Rectangle 30"/>
          <p:cNvSpPr/>
          <p:nvPr/>
        </p:nvSpPr>
        <p:spPr>
          <a:xfrm>
            <a:off x="5855010" y="4938092"/>
            <a:ext cx="733214"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ounded Rectangle 31"/>
          <p:cNvSpPr/>
          <p:nvPr/>
        </p:nvSpPr>
        <p:spPr>
          <a:xfrm>
            <a:off x="1928546" y="5365923"/>
            <a:ext cx="1779358" cy="360040"/>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ounded Rectangle 32"/>
          <p:cNvSpPr/>
          <p:nvPr/>
        </p:nvSpPr>
        <p:spPr>
          <a:xfrm>
            <a:off x="5980243" y="2204864"/>
            <a:ext cx="1215962" cy="360040"/>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ounded Rectangle 33"/>
          <p:cNvSpPr/>
          <p:nvPr/>
        </p:nvSpPr>
        <p:spPr>
          <a:xfrm>
            <a:off x="1234877" y="4948386"/>
            <a:ext cx="816843" cy="360040"/>
          </a:xfrm>
          <a:prstGeom prst="roundRect">
            <a:avLst/>
          </a:prstGeom>
          <a:noFill/>
          <a:ln w="28575">
            <a:solidFill>
              <a:srgbClr val="CA06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ounded Rectangle 34"/>
          <p:cNvSpPr/>
          <p:nvPr/>
        </p:nvSpPr>
        <p:spPr>
          <a:xfrm>
            <a:off x="1226268" y="3185356"/>
            <a:ext cx="132950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ounded Rectangle 35"/>
          <p:cNvSpPr/>
          <p:nvPr/>
        </p:nvSpPr>
        <p:spPr>
          <a:xfrm>
            <a:off x="2555776" y="3185356"/>
            <a:ext cx="887734"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6754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30" grpId="0" animBg="1"/>
      <p:bldP spid="31" grpId="0" animBg="1"/>
      <p:bldP spid="32" grpId="0" animBg="1"/>
      <p:bldP spid="33" grpId="0" animBg="1"/>
      <p:bldP spid="34" grpId="0" animBg="1"/>
      <p:bldP spid="35"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 - keywords</a:t>
            </a:r>
            <a:endParaRPr lang="en-GB" dirty="0"/>
          </a:p>
        </p:txBody>
      </p:sp>
      <p:sp>
        <p:nvSpPr>
          <p:cNvPr id="3" name="Content Placeholder 2"/>
          <p:cNvSpPr>
            <a:spLocks noGrp="1"/>
          </p:cNvSpPr>
          <p:nvPr>
            <p:ph idx="1"/>
          </p:nvPr>
        </p:nvSpPr>
        <p:spPr/>
        <p:txBody>
          <a:bodyPr>
            <a:normAutofit/>
          </a:bodyPr>
          <a:lstStyle/>
          <a:p>
            <a:r>
              <a:rPr lang="en-GB" dirty="0" smtClean="0"/>
              <a:t>Using keywords as “lexical signposts” (Baker 2004: 90)</a:t>
            </a:r>
          </a:p>
          <a:p>
            <a:pPr lvl="1"/>
            <a:r>
              <a:rPr lang="en-GB" i="1" dirty="0" smtClean="0"/>
              <a:t>gay</a:t>
            </a:r>
            <a:endParaRPr lang="en-GB" i="1" dirty="0" smtClean="0"/>
          </a:p>
          <a:p>
            <a:pPr lvl="1"/>
            <a:r>
              <a:rPr lang="en-GB" i="1" dirty="0" smtClean="0"/>
              <a:t>homophobia</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12</a:t>
            </a:fld>
            <a:endParaRPr lang="en-GB"/>
          </a:p>
        </p:txBody>
      </p:sp>
    </p:spTree>
    <p:extLst>
      <p:ext uri="{BB962C8B-B14F-4D97-AF65-F5344CB8AC3E}">
        <p14:creationId xmlns:p14="http://schemas.microsoft.com/office/powerpoint/2010/main" val="2278315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Findings – clusters around </a:t>
            </a:r>
            <a:r>
              <a:rPr lang="en-GB" i="1" dirty="0" smtClean="0"/>
              <a:t>gay</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13</a:t>
            </a:fld>
            <a:endParaRPr lang="en-GB"/>
          </a:p>
        </p:txBody>
      </p:sp>
      <p:sp>
        <p:nvSpPr>
          <p:cNvPr id="10" name="Content Placeholder 2"/>
          <p:cNvSpPr>
            <a:spLocks noGrp="1"/>
          </p:cNvSpPr>
          <p:nvPr>
            <p:ph idx="1"/>
          </p:nvPr>
        </p:nvSpPr>
        <p:spPr>
          <a:xfrm>
            <a:off x="107504" y="1844824"/>
            <a:ext cx="2386608" cy="1180728"/>
          </a:xfrm>
        </p:spPr>
        <p:txBody>
          <a:bodyPr>
            <a:normAutofit/>
          </a:bodyPr>
          <a:lstStyle/>
          <a:p>
            <a:r>
              <a:rPr lang="en-GB" i="1" dirty="0" smtClean="0"/>
              <a:t>Pre-death</a:t>
            </a:r>
            <a:endParaRPr lang="en-GB" i="1" dirty="0"/>
          </a:p>
        </p:txBody>
      </p:sp>
      <p:sp>
        <p:nvSpPr>
          <p:cNvPr id="11" name="Content Placeholder 2"/>
          <p:cNvSpPr txBox="1">
            <a:spLocks/>
          </p:cNvSpPr>
          <p:nvPr/>
        </p:nvSpPr>
        <p:spPr>
          <a:xfrm>
            <a:off x="179512" y="4653136"/>
            <a:ext cx="2386608" cy="11807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i="1" dirty="0" smtClean="0"/>
              <a:t>Post-death</a:t>
            </a:r>
            <a:endParaRPr lang="en-GB" i="1" dirty="0"/>
          </a:p>
        </p:txBody>
      </p:sp>
      <p:graphicFrame>
        <p:nvGraphicFramePr>
          <p:cNvPr id="12" name="Table 11"/>
          <p:cNvGraphicFramePr>
            <a:graphicFrameLocks noGrp="1"/>
          </p:cNvGraphicFramePr>
          <p:nvPr>
            <p:extLst>
              <p:ext uri="{D42A27DB-BD31-4B8C-83A1-F6EECF244321}">
                <p14:modId xmlns:p14="http://schemas.microsoft.com/office/powerpoint/2010/main" val="436987575"/>
              </p:ext>
            </p:extLst>
          </p:nvPr>
        </p:nvGraphicFramePr>
        <p:xfrm>
          <a:off x="3419872" y="1628800"/>
          <a:ext cx="4610514" cy="1962912"/>
        </p:xfrm>
        <a:graphic>
          <a:graphicData uri="http://schemas.openxmlformats.org/drawingml/2006/table">
            <a:tbl>
              <a:tblPr firstRow="1" firstCol="1" bandRow="1">
                <a:tableStyleId>{5C22544A-7EE6-4342-B048-85BDC9FD1C3A}</a:tableStyleId>
              </a:tblPr>
              <a:tblGrid>
                <a:gridCol w="162560"/>
                <a:gridCol w="1277599"/>
                <a:gridCol w="648072"/>
                <a:gridCol w="1872208"/>
                <a:gridCol w="650075"/>
              </a:tblGrid>
              <a:tr h="190500">
                <a:tc>
                  <a:txBody>
                    <a:bodyPr/>
                    <a:lstStyle/>
                    <a:p>
                      <a:pPr>
                        <a:lnSpc>
                          <a:spcPct val="115000"/>
                        </a:lnSpc>
                        <a:spcAft>
                          <a:spcPts val="0"/>
                        </a:spcAft>
                      </a:pPr>
                      <a:r>
                        <a:rPr lang="en-GB" sz="1600" dirty="0">
                          <a:effectLst/>
                        </a:rPr>
                        <a:t> </a:t>
                      </a:r>
                      <a:endParaRPr lang="en-GB" sz="1600" dirty="0">
                        <a:solidFill>
                          <a:srgbClr val="000000"/>
                        </a:solidFill>
                        <a:effectLst/>
                        <a:latin typeface="Times New Roman"/>
                        <a:ea typeface="Times New Roman"/>
                      </a:endParaRPr>
                    </a:p>
                  </a:txBody>
                  <a:tcPr marL="68580" marR="68580" marT="0" marB="0"/>
                </a:tc>
                <a:tc gridSpan="2">
                  <a:txBody>
                    <a:bodyPr/>
                    <a:lstStyle/>
                    <a:p>
                      <a:pPr>
                        <a:lnSpc>
                          <a:spcPct val="115000"/>
                        </a:lnSpc>
                        <a:spcAft>
                          <a:spcPts val="0"/>
                        </a:spcAft>
                      </a:pPr>
                      <a:r>
                        <a:rPr lang="en-GB" sz="1600" dirty="0">
                          <a:effectLst/>
                        </a:rPr>
                        <a:t>2 word clusters</a:t>
                      </a:r>
                      <a:endParaRPr lang="en-GB" sz="1600" dirty="0">
                        <a:solidFill>
                          <a:srgbClr val="000000"/>
                        </a:solidFill>
                        <a:effectLst/>
                        <a:latin typeface="Times New Roman"/>
                        <a:ea typeface="Times New Roman"/>
                      </a:endParaRPr>
                    </a:p>
                  </a:txBody>
                  <a:tcPr marL="68580" marR="68580" marT="0" marB="0" anchor="b"/>
                </a:tc>
                <a:tc hMerge="1">
                  <a:txBody>
                    <a:bodyPr/>
                    <a:lstStyle/>
                    <a:p>
                      <a:endParaRPr lang="en-GB"/>
                    </a:p>
                  </a:txBody>
                  <a:tcPr/>
                </a:tc>
                <a:tc gridSpan="2">
                  <a:txBody>
                    <a:bodyPr/>
                    <a:lstStyle/>
                    <a:p>
                      <a:pPr>
                        <a:lnSpc>
                          <a:spcPct val="115000"/>
                        </a:lnSpc>
                        <a:spcAft>
                          <a:spcPts val="0"/>
                        </a:spcAft>
                      </a:pPr>
                      <a:r>
                        <a:rPr lang="en-GB" sz="1600">
                          <a:effectLst/>
                        </a:rPr>
                        <a:t>3 word clusters</a:t>
                      </a:r>
                      <a:endParaRPr lang="en-GB" sz="1600">
                        <a:solidFill>
                          <a:srgbClr val="000000"/>
                        </a:solidFill>
                        <a:effectLst/>
                        <a:latin typeface="Times New Roman"/>
                        <a:ea typeface="Times New Roman"/>
                      </a:endParaRPr>
                    </a:p>
                  </a:txBody>
                  <a:tcPr marL="68580" marR="68580" marT="0" marB="0" anchor="b"/>
                </a:tc>
                <a:tc hMerge="1">
                  <a:txBody>
                    <a:bodyPr/>
                    <a:lstStyle/>
                    <a:p>
                      <a:endParaRPr lang="en-GB"/>
                    </a:p>
                  </a:txBody>
                  <a:tcPr/>
                </a:tc>
              </a:tr>
              <a:tr h="190500">
                <a:tc>
                  <a:txBody>
                    <a:bodyPr/>
                    <a:lstStyle/>
                    <a:p>
                      <a:pPr>
                        <a:lnSpc>
                          <a:spcPct val="115000"/>
                        </a:lnSpc>
                        <a:spcAft>
                          <a:spcPts val="0"/>
                        </a:spcAft>
                      </a:pPr>
                      <a:r>
                        <a:rPr lang="en-GB" sz="1600" dirty="0">
                          <a:effectLst/>
                        </a:rPr>
                        <a:t> </a:t>
                      </a:r>
                      <a:endParaRPr lang="en-GB" sz="1600" dirty="0">
                        <a:solidFill>
                          <a:srgbClr val="000000"/>
                        </a:solidFill>
                        <a:effectLst/>
                        <a:latin typeface="Times New Roman"/>
                        <a:ea typeface="Times New Roman"/>
                      </a:endParaRPr>
                    </a:p>
                  </a:txBody>
                  <a:tcPr marL="68580" marR="68580" marT="0" marB="0"/>
                </a:tc>
                <a:tc>
                  <a:txBody>
                    <a:bodyPr/>
                    <a:lstStyle/>
                    <a:p>
                      <a:pPr>
                        <a:lnSpc>
                          <a:spcPct val="115000"/>
                        </a:lnSpc>
                      </a:pPr>
                      <a:endParaRPr lang="en-GB" sz="1600" dirty="0">
                        <a:solidFill>
                          <a:srgbClr val="000000"/>
                        </a:solidFill>
                        <a:effectLst/>
                        <a:latin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men</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25</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footballer justin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10</a:t>
                      </a:r>
                      <a:endParaRPr lang="en-GB" sz="1600" dirty="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footballer</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19</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soccer star</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8</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sex</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12</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footballer who</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soccer</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12</a:t>
                      </a:r>
                      <a:endParaRPr lang="en-GB" sz="1600" dirty="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dirty="0">
                          <a:effectLst/>
                        </a:rPr>
                        <a:t>gay men and</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christmas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11</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dirty="0">
                          <a:effectLst/>
                        </a:rPr>
                        <a:t>gay sex romps</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3</a:t>
                      </a:r>
                      <a:endParaRPr lang="en-GB" sz="1600" dirty="0">
                        <a:solidFill>
                          <a:srgbClr val="000000"/>
                        </a:solidFill>
                        <a:effectLst/>
                        <a:latin typeface="Times New Roman"/>
                        <a:ea typeface="Times New Roman"/>
                      </a:endParaRPr>
                    </a:p>
                  </a:txBody>
                  <a:tcPr marL="68580" marR="68580" marT="0" marB="0" anchor="b"/>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69540184"/>
              </p:ext>
            </p:extLst>
          </p:nvPr>
        </p:nvGraphicFramePr>
        <p:xfrm>
          <a:off x="2757708" y="3861048"/>
          <a:ext cx="5285579" cy="2243328"/>
        </p:xfrm>
        <a:graphic>
          <a:graphicData uri="http://schemas.openxmlformats.org/drawingml/2006/table">
            <a:tbl>
              <a:tblPr firstRow="1" firstCol="1" bandRow="1">
                <a:tableStyleId>{5C22544A-7EE6-4342-B048-85BDC9FD1C3A}</a:tableStyleId>
              </a:tblPr>
              <a:tblGrid>
                <a:gridCol w="185841"/>
                <a:gridCol w="1460578"/>
                <a:gridCol w="743937"/>
                <a:gridCol w="2254453"/>
                <a:gridCol w="640770"/>
              </a:tblGrid>
              <a:tr h="190500">
                <a:tc>
                  <a:txBody>
                    <a:bodyPr/>
                    <a:lstStyle/>
                    <a:p>
                      <a:pPr>
                        <a:lnSpc>
                          <a:spcPct val="115000"/>
                        </a:lnSpc>
                        <a:spcAft>
                          <a:spcPts val="0"/>
                        </a:spcAft>
                      </a:pPr>
                      <a:r>
                        <a:rPr lang="en-GB" sz="1600" dirty="0">
                          <a:effectLst/>
                        </a:rPr>
                        <a:t> </a:t>
                      </a:r>
                      <a:endParaRPr lang="en-GB" sz="1600" dirty="0">
                        <a:solidFill>
                          <a:srgbClr val="000000"/>
                        </a:solidFill>
                        <a:effectLst/>
                        <a:latin typeface="Times New Roman"/>
                        <a:ea typeface="Times New Roman"/>
                      </a:endParaRPr>
                    </a:p>
                  </a:txBody>
                  <a:tcPr marL="68580" marR="68580" marT="0" marB="0"/>
                </a:tc>
                <a:tc gridSpan="2">
                  <a:txBody>
                    <a:bodyPr/>
                    <a:lstStyle/>
                    <a:p>
                      <a:pPr>
                        <a:lnSpc>
                          <a:spcPct val="115000"/>
                        </a:lnSpc>
                        <a:spcAft>
                          <a:spcPts val="0"/>
                        </a:spcAft>
                      </a:pPr>
                      <a:r>
                        <a:rPr lang="en-GB" sz="1600" dirty="0">
                          <a:effectLst/>
                        </a:rPr>
                        <a:t>2 word clusters</a:t>
                      </a:r>
                      <a:endParaRPr lang="en-GB" sz="1600" dirty="0">
                        <a:solidFill>
                          <a:srgbClr val="000000"/>
                        </a:solidFill>
                        <a:effectLst/>
                        <a:latin typeface="Times New Roman"/>
                        <a:ea typeface="Times New Roman"/>
                      </a:endParaRPr>
                    </a:p>
                  </a:txBody>
                  <a:tcPr marL="68580" marR="68580" marT="0" marB="0" anchor="b"/>
                </a:tc>
                <a:tc hMerge="1">
                  <a:txBody>
                    <a:bodyPr/>
                    <a:lstStyle/>
                    <a:p>
                      <a:endParaRPr lang="en-GB"/>
                    </a:p>
                  </a:txBody>
                  <a:tcPr/>
                </a:tc>
                <a:tc gridSpan="2">
                  <a:txBody>
                    <a:bodyPr/>
                    <a:lstStyle/>
                    <a:p>
                      <a:pPr>
                        <a:lnSpc>
                          <a:spcPct val="115000"/>
                        </a:lnSpc>
                        <a:spcAft>
                          <a:spcPts val="0"/>
                        </a:spcAft>
                      </a:pPr>
                      <a:r>
                        <a:rPr lang="en-GB" sz="1600">
                          <a:effectLst/>
                        </a:rPr>
                        <a:t>3 word clusters</a:t>
                      </a:r>
                      <a:endParaRPr lang="en-GB" sz="1600">
                        <a:solidFill>
                          <a:srgbClr val="000000"/>
                        </a:solidFill>
                        <a:effectLst/>
                        <a:latin typeface="Times New Roman"/>
                        <a:ea typeface="Times New Roman"/>
                      </a:endParaRPr>
                    </a:p>
                  </a:txBody>
                  <a:tcPr marL="68580" marR="68580" marT="0" marB="0" anchor="b"/>
                </a:tc>
                <a:tc hMerge="1">
                  <a:txBody>
                    <a:bodyPr/>
                    <a:lstStyle/>
                    <a:p>
                      <a:endParaRPr lang="en-GB"/>
                    </a:p>
                  </a:txBody>
                  <a:tcPr/>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pPr>
                      <a:endParaRPr lang="en-GB" sz="1600">
                        <a:solidFill>
                          <a:srgbClr val="000000"/>
                        </a:solidFill>
                        <a:effectLst/>
                        <a:latin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pPr>
                      <a:endParaRPr lang="en-GB" sz="1600">
                        <a:solidFill>
                          <a:srgbClr val="000000"/>
                        </a:solidFill>
                        <a:effectLst/>
                        <a:latin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footballers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310</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and lesbian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48</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players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268</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football supporters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45</a:t>
                      </a:r>
                      <a:endParaRPr lang="en-GB" sz="1600" dirty="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and</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220</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professional footballer</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39</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footballer</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202</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players in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37</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in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167</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players and</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32</a:t>
                      </a:r>
                      <a:endParaRPr lang="en-GB" sz="1600" dirty="0">
                        <a:solidFill>
                          <a:srgbClr val="000000"/>
                        </a:solidFill>
                        <a:effectLst/>
                        <a:latin typeface="Times New Roman"/>
                        <a:ea typeface="Times New Roman"/>
                      </a:endParaRPr>
                    </a:p>
                  </a:txBody>
                  <a:tcPr marL="68580" marR="68580" marT="0" marB="0" anchor="b"/>
                </a:tc>
              </a:tr>
            </a:tbl>
          </a:graphicData>
        </a:graphic>
      </p:graphicFrame>
      <p:sp>
        <p:nvSpPr>
          <p:cNvPr id="16" name="Rounded Rectangle 15"/>
          <p:cNvSpPr/>
          <p:nvPr/>
        </p:nvSpPr>
        <p:spPr>
          <a:xfrm>
            <a:off x="3491880" y="2708920"/>
            <a:ext cx="129614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5508104" y="3284984"/>
            <a:ext cx="129614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932876" y="3100318"/>
            <a:ext cx="1406875" cy="369332"/>
          </a:xfrm>
          <a:prstGeom prst="rect">
            <a:avLst/>
          </a:prstGeom>
          <a:noFill/>
          <a:ln w="38100">
            <a:solidFill>
              <a:srgbClr val="00B050"/>
            </a:solidFill>
          </a:ln>
        </p:spPr>
        <p:txBody>
          <a:bodyPr wrap="square" rtlCol="0">
            <a:spAutoFit/>
          </a:bodyPr>
          <a:lstStyle/>
          <a:p>
            <a:r>
              <a:rPr lang="en-GB" dirty="0" smtClean="0"/>
              <a:t>Gay sex</a:t>
            </a:r>
            <a:endParaRPr lang="en-GB" dirty="0"/>
          </a:p>
        </p:txBody>
      </p:sp>
    </p:spTree>
    <p:extLst>
      <p:ext uri="{BB962C8B-B14F-4D97-AF65-F5344CB8AC3E}">
        <p14:creationId xmlns:p14="http://schemas.microsoft.com/office/powerpoint/2010/main" val="4174806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Findings – clusters around </a:t>
            </a:r>
            <a:r>
              <a:rPr lang="en-GB" i="1" dirty="0" smtClean="0"/>
              <a:t>gay</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err="1"/>
              <a:t>Fashanu</a:t>
            </a:r>
            <a:r>
              <a:rPr lang="en-GB" dirty="0"/>
              <a:t>, 33, who also played for Airdrie during his British footballing </a:t>
            </a:r>
            <a:r>
              <a:rPr lang="en-GB" dirty="0" smtClean="0"/>
              <a:t>career, was </a:t>
            </a:r>
            <a:r>
              <a:rPr lang="en-GB" dirty="0"/>
              <a:t>dumped as the </a:t>
            </a:r>
            <a:r>
              <a:rPr lang="en-GB" dirty="0" err="1"/>
              <a:t>Tynecastle</a:t>
            </a:r>
            <a:r>
              <a:rPr lang="en-GB" dirty="0"/>
              <a:t> club's star striker after a little local </a:t>
            </a:r>
            <a:r>
              <a:rPr lang="en-GB" dirty="0" smtClean="0"/>
              <a:t>difficulty concerning </a:t>
            </a:r>
            <a:r>
              <a:rPr lang="en-GB" dirty="0"/>
              <a:t>his allegation that Tory MPs had joined </a:t>
            </a:r>
            <a:r>
              <a:rPr lang="en-GB" dirty="0" smtClean="0"/>
              <a:t>him in </a:t>
            </a:r>
            <a:r>
              <a:rPr lang="en-GB" b="1" dirty="0"/>
              <a:t>gay sex romps</a:t>
            </a:r>
            <a:r>
              <a:rPr lang="en-GB" dirty="0"/>
              <a:t> . . . </a:t>
            </a:r>
            <a:r>
              <a:rPr lang="en-GB" dirty="0" smtClean="0"/>
              <a:t>A claim </a:t>
            </a:r>
            <a:r>
              <a:rPr lang="en-GB" dirty="0"/>
              <a:t>instantly rejected by the electorate on </a:t>
            </a:r>
            <a:r>
              <a:rPr lang="en-GB" dirty="0" smtClean="0"/>
              <a:t>the ground </a:t>
            </a:r>
            <a:r>
              <a:rPr lang="en-GB" dirty="0"/>
              <a:t>that such </a:t>
            </a:r>
            <a:r>
              <a:rPr lang="en-GB" dirty="0" smtClean="0"/>
              <a:t>behaviour would </a:t>
            </a:r>
            <a:r>
              <a:rPr lang="en-GB" dirty="0"/>
              <a:t>be totally incompatible with that party's high moral standards. </a:t>
            </a:r>
          </a:p>
          <a:p>
            <a:pPr marL="0" indent="0" algn="r">
              <a:buNone/>
            </a:pPr>
            <a:r>
              <a:rPr lang="en-GB" dirty="0"/>
              <a:t>(The Herald, 16 January 1997</a:t>
            </a:r>
            <a:r>
              <a:rPr lang="en-GB" dirty="0" smtClean="0"/>
              <a:t>)</a:t>
            </a:r>
          </a:p>
          <a:p>
            <a:pPr marL="0" indent="0">
              <a:buNone/>
            </a:pPr>
            <a:endParaRPr lang="en-GB" dirty="0"/>
          </a:p>
          <a:p>
            <a:pPr marL="0" indent="0">
              <a:buNone/>
            </a:pPr>
            <a:r>
              <a:rPr lang="en-GB" dirty="0" smtClean="0"/>
              <a:t>…</a:t>
            </a:r>
            <a:r>
              <a:rPr lang="en-GB" dirty="0"/>
              <a:t>the homosexual footballer Justin </a:t>
            </a:r>
            <a:r>
              <a:rPr lang="en-GB" dirty="0" err="1"/>
              <a:t>Fashanu</a:t>
            </a:r>
            <a:r>
              <a:rPr lang="en-GB" dirty="0"/>
              <a:t> had tried to do </a:t>
            </a:r>
            <a:r>
              <a:rPr lang="en-GB" dirty="0" smtClean="0"/>
              <a:t>a pounds </a:t>
            </a:r>
            <a:r>
              <a:rPr lang="en-GB" dirty="0"/>
              <a:t>300,000 deal for a </a:t>
            </a:r>
            <a:r>
              <a:rPr lang="en-GB" b="1" dirty="0"/>
              <a:t>gay sex </a:t>
            </a:r>
            <a:r>
              <a:rPr lang="en-GB" dirty="0"/>
              <a:t>ring story which was said </a:t>
            </a:r>
            <a:r>
              <a:rPr lang="en-GB" dirty="0" smtClean="0"/>
              <a:t>to be </a:t>
            </a:r>
            <a:r>
              <a:rPr lang="en-GB" dirty="0"/>
              <a:t>capable of toppling the Government. </a:t>
            </a:r>
          </a:p>
          <a:p>
            <a:pPr marL="0" indent="0" algn="r">
              <a:buNone/>
            </a:pPr>
            <a:r>
              <a:rPr lang="en-GB" dirty="0"/>
              <a:t>(The Independent, 13 February 1994)</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14</a:t>
            </a:fld>
            <a:endParaRPr lang="en-GB"/>
          </a:p>
        </p:txBody>
      </p:sp>
    </p:spTree>
    <p:extLst>
      <p:ext uri="{BB962C8B-B14F-4D97-AF65-F5344CB8AC3E}">
        <p14:creationId xmlns:p14="http://schemas.microsoft.com/office/powerpoint/2010/main" val="2786888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Findings – clusters around </a:t>
            </a:r>
            <a:r>
              <a:rPr lang="en-GB" i="1" dirty="0" smtClean="0"/>
              <a:t>gay</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15</a:t>
            </a:fld>
            <a:endParaRPr lang="en-GB"/>
          </a:p>
        </p:txBody>
      </p:sp>
      <p:sp>
        <p:nvSpPr>
          <p:cNvPr id="10" name="Content Placeholder 2"/>
          <p:cNvSpPr>
            <a:spLocks noGrp="1"/>
          </p:cNvSpPr>
          <p:nvPr>
            <p:ph idx="1"/>
          </p:nvPr>
        </p:nvSpPr>
        <p:spPr>
          <a:xfrm>
            <a:off x="107504" y="1844824"/>
            <a:ext cx="2386608" cy="1180728"/>
          </a:xfrm>
        </p:spPr>
        <p:txBody>
          <a:bodyPr>
            <a:normAutofit/>
          </a:bodyPr>
          <a:lstStyle/>
          <a:p>
            <a:r>
              <a:rPr lang="en-GB" i="1" dirty="0" smtClean="0"/>
              <a:t>Pre-death</a:t>
            </a:r>
            <a:endParaRPr lang="en-GB" i="1" dirty="0"/>
          </a:p>
        </p:txBody>
      </p:sp>
      <p:sp>
        <p:nvSpPr>
          <p:cNvPr id="11" name="Content Placeholder 2"/>
          <p:cNvSpPr txBox="1">
            <a:spLocks/>
          </p:cNvSpPr>
          <p:nvPr/>
        </p:nvSpPr>
        <p:spPr>
          <a:xfrm>
            <a:off x="179512" y="4653136"/>
            <a:ext cx="2386608" cy="11807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i="1" dirty="0" smtClean="0"/>
              <a:t>Post-death</a:t>
            </a:r>
            <a:endParaRPr lang="en-GB" i="1" dirty="0"/>
          </a:p>
        </p:txBody>
      </p:sp>
      <p:graphicFrame>
        <p:nvGraphicFramePr>
          <p:cNvPr id="12" name="Table 11"/>
          <p:cNvGraphicFramePr>
            <a:graphicFrameLocks noGrp="1"/>
          </p:cNvGraphicFramePr>
          <p:nvPr>
            <p:extLst>
              <p:ext uri="{D42A27DB-BD31-4B8C-83A1-F6EECF244321}">
                <p14:modId xmlns:p14="http://schemas.microsoft.com/office/powerpoint/2010/main" val="120909616"/>
              </p:ext>
            </p:extLst>
          </p:nvPr>
        </p:nvGraphicFramePr>
        <p:xfrm>
          <a:off x="3419872" y="1628800"/>
          <a:ext cx="4610514" cy="1962912"/>
        </p:xfrm>
        <a:graphic>
          <a:graphicData uri="http://schemas.openxmlformats.org/drawingml/2006/table">
            <a:tbl>
              <a:tblPr firstRow="1" firstCol="1" bandRow="1">
                <a:tableStyleId>{5C22544A-7EE6-4342-B048-85BDC9FD1C3A}</a:tableStyleId>
              </a:tblPr>
              <a:tblGrid>
                <a:gridCol w="162560"/>
                <a:gridCol w="1277599"/>
                <a:gridCol w="648072"/>
                <a:gridCol w="1872208"/>
                <a:gridCol w="650075"/>
              </a:tblGrid>
              <a:tr h="190500">
                <a:tc>
                  <a:txBody>
                    <a:bodyPr/>
                    <a:lstStyle/>
                    <a:p>
                      <a:pPr>
                        <a:lnSpc>
                          <a:spcPct val="115000"/>
                        </a:lnSpc>
                        <a:spcAft>
                          <a:spcPts val="0"/>
                        </a:spcAft>
                      </a:pPr>
                      <a:r>
                        <a:rPr lang="en-GB" sz="1600" dirty="0">
                          <a:effectLst/>
                        </a:rPr>
                        <a:t> </a:t>
                      </a:r>
                      <a:endParaRPr lang="en-GB" sz="1600" dirty="0">
                        <a:solidFill>
                          <a:srgbClr val="000000"/>
                        </a:solidFill>
                        <a:effectLst/>
                        <a:latin typeface="Times New Roman"/>
                        <a:ea typeface="Times New Roman"/>
                      </a:endParaRPr>
                    </a:p>
                  </a:txBody>
                  <a:tcPr marL="68580" marR="68580" marT="0" marB="0"/>
                </a:tc>
                <a:tc gridSpan="2">
                  <a:txBody>
                    <a:bodyPr/>
                    <a:lstStyle/>
                    <a:p>
                      <a:pPr>
                        <a:lnSpc>
                          <a:spcPct val="115000"/>
                        </a:lnSpc>
                        <a:spcAft>
                          <a:spcPts val="0"/>
                        </a:spcAft>
                      </a:pPr>
                      <a:r>
                        <a:rPr lang="en-GB" sz="1600" dirty="0">
                          <a:effectLst/>
                        </a:rPr>
                        <a:t>2 word clusters</a:t>
                      </a:r>
                      <a:endParaRPr lang="en-GB" sz="1600" dirty="0">
                        <a:solidFill>
                          <a:srgbClr val="000000"/>
                        </a:solidFill>
                        <a:effectLst/>
                        <a:latin typeface="Times New Roman"/>
                        <a:ea typeface="Times New Roman"/>
                      </a:endParaRPr>
                    </a:p>
                  </a:txBody>
                  <a:tcPr marL="68580" marR="68580" marT="0" marB="0" anchor="b"/>
                </a:tc>
                <a:tc hMerge="1">
                  <a:txBody>
                    <a:bodyPr/>
                    <a:lstStyle/>
                    <a:p>
                      <a:endParaRPr lang="en-GB"/>
                    </a:p>
                  </a:txBody>
                  <a:tcPr/>
                </a:tc>
                <a:tc gridSpan="2">
                  <a:txBody>
                    <a:bodyPr/>
                    <a:lstStyle/>
                    <a:p>
                      <a:pPr>
                        <a:lnSpc>
                          <a:spcPct val="115000"/>
                        </a:lnSpc>
                        <a:spcAft>
                          <a:spcPts val="0"/>
                        </a:spcAft>
                      </a:pPr>
                      <a:r>
                        <a:rPr lang="en-GB" sz="1600">
                          <a:effectLst/>
                        </a:rPr>
                        <a:t>3 word clusters</a:t>
                      </a:r>
                      <a:endParaRPr lang="en-GB" sz="1600">
                        <a:solidFill>
                          <a:srgbClr val="000000"/>
                        </a:solidFill>
                        <a:effectLst/>
                        <a:latin typeface="Times New Roman"/>
                        <a:ea typeface="Times New Roman"/>
                      </a:endParaRPr>
                    </a:p>
                  </a:txBody>
                  <a:tcPr marL="68580" marR="68580" marT="0" marB="0" anchor="b"/>
                </a:tc>
                <a:tc hMerge="1">
                  <a:txBody>
                    <a:bodyPr/>
                    <a:lstStyle/>
                    <a:p>
                      <a:endParaRPr lang="en-GB"/>
                    </a:p>
                  </a:txBody>
                  <a:tcPr/>
                </a:tc>
              </a:tr>
              <a:tr h="190500">
                <a:tc>
                  <a:txBody>
                    <a:bodyPr/>
                    <a:lstStyle/>
                    <a:p>
                      <a:pPr>
                        <a:lnSpc>
                          <a:spcPct val="115000"/>
                        </a:lnSpc>
                        <a:spcAft>
                          <a:spcPts val="0"/>
                        </a:spcAft>
                      </a:pPr>
                      <a:r>
                        <a:rPr lang="en-GB" sz="1600" dirty="0">
                          <a:effectLst/>
                        </a:rPr>
                        <a:t> </a:t>
                      </a:r>
                      <a:endParaRPr lang="en-GB" sz="1600" dirty="0">
                        <a:solidFill>
                          <a:srgbClr val="000000"/>
                        </a:solidFill>
                        <a:effectLst/>
                        <a:latin typeface="Times New Roman"/>
                        <a:ea typeface="Times New Roman"/>
                      </a:endParaRPr>
                    </a:p>
                  </a:txBody>
                  <a:tcPr marL="68580" marR="68580" marT="0" marB="0"/>
                </a:tc>
                <a:tc>
                  <a:txBody>
                    <a:bodyPr/>
                    <a:lstStyle/>
                    <a:p>
                      <a:pPr>
                        <a:lnSpc>
                          <a:spcPct val="115000"/>
                        </a:lnSpc>
                      </a:pPr>
                      <a:endParaRPr lang="en-GB" sz="1600" dirty="0">
                        <a:solidFill>
                          <a:srgbClr val="000000"/>
                        </a:solidFill>
                        <a:effectLst/>
                        <a:latin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men</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25</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footballer justin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10</a:t>
                      </a:r>
                      <a:endParaRPr lang="en-GB" sz="1600" dirty="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footballer</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19</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soccer star</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8</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sex</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12</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footballer who</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dirty="0">
                          <a:effectLst/>
                        </a:rPr>
                        <a:t>gay soccer</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12</a:t>
                      </a:r>
                      <a:endParaRPr lang="en-GB" sz="1600" dirty="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dirty="0">
                          <a:effectLst/>
                        </a:rPr>
                        <a:t>gay men and</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christmas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11</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dirty="0">
                          <a:effectLst/>
                        </a:rPr>
                        <a:t>gay sex romps</a:t>
                      </a:r>
                      <a:endParaRPr lang="en-GB" sz="1600" dirty="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3</a:t>
                      </a:r>
                      <a:endParaRPr lang="en-GB" sz="1600" dirty="0">
                        <a:solidFill>
                          <a:srgbClr val="000000"/>
                        </a:solidFill>
                        <a:effectLst/>
                        <a:latin typeface="Times New Roman"/>
                        <a:ea typeface="Times New Roman"/>
                      </a:endParaRPr>
                    </a:p>
                  </a:txBody>
                  <a:tcPr marL="68580" marR="68580" marT="0" marB="0" anchor="b"/>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670807963"/>
              </p:ext>
            </p:extLst>
          </p:nvPr>
        </p:nvGraphicFramePr>
        <p:xfrm>
          <a:off x="2757708" y="3861048"/>
          <a:ext cx="5285579" cy="2243328"/>
        </p:xfrm>
        <a:graphic>
          <a:graphicData uri="http://schemas.openxmlformats.org/drawingml/2006/table">
            <a:tbl>
              <a:tblPr firstRow="1" firstCol="1" bandRow="1">
                <a:tableStyleId>{5C22544A-7EE6-4342-B048-85BDC9FD1C3A}</a:tableStyleId>
              </a:tblPr>
              <a:tblGrid>
                <a:gridCol w="185841"/>
                <a:gridCol w="1460578"/>
                <a:gridCol w="743937"/>
                <a:gridCol w="2254453"/>
                <a:gridCol w="640770"/>
              </a:tblGrid>
              <a:tr h="190500">
                <a:tc>
                  <a:txBody>
                    <a:bodyPr/>
                    <a:lstStyle/>
                    <a:p>
                      <a:pPr>
                        <a:lnSpc>
                          <a:spcPct val="115000"/>
                        </a:lnSpc>
                        <a:spcAft>
                          <a:spcPts val="0"/>
                        </a:spcAft>
                      </a:pPr>
                      <a:r>
                        <a:rPr lang="en-GB" sz="1600" dirty="0">
                          <a:effectLst/>
                        </a:rPr>
                        <a:t> </a:t>
                      </a:r>
                      <a:endParaRPr lang="en-GB" sz="1600" dirty="0">
                        <a:solidFill>
                          <a:srgbClr val="000000"/>
                        </a:solidFill>
                        <a:effectLst/>
                        <a:latin typeface="Times New Roman"/>
                        <a:ea typeface="Times New Roman"/>
                      </a:endParaRPr>
                    </a:p>
                  </a:txBody>
                  <a:tcPr marL="68580" marR="68580" marT="0" marB="0"/>
                </a:tc>
                <a:tc gridSpan="2">
                  <a:txBody>
                    <a:bodyPr/>
                    <a:lstStyle/>
                    <a:p>
                      <a:pPr>
                        <a:lnSpc>
                          <a:spcPct val="115000"/>
                        </a:lnSpc>
                        <a:spcAft>
                          <a:spcPts val="0"/>
                        </a:spcAft>
                      </a:pPr>
                      <a:r>
                        <a:rPr lang="en-GB" sz="1600" dirty="0">
                          <a:effectLst/>
                        </a:rPr>
                        <a:t>2 word clusters</a:t>
                      </a:r>
                      <a:endParaRPr lang="en-GB" sz="1600" dirty="0">
                        <a:solidFill>
                          <a:srgbClr val="000000"/>
                        </a:solidFill>
                        <a:effectLst/>
                        <a:latin typeface="Times New Roman"/>
                        <a:ea typeface="Times New Roman"/>
                      </a:endParaRPr>
                    </a:p>
                  </a:txBody>
                  <a:tcPr marL="68580" marR="68580" marT="0" marB="0" anchor="b"/>
                </a:tc>
                <a:tc hMerge="1">
                  <a:txBody>
                    <a:bodyPr/>
                    <a:lstStyle/>
                    <a:p>
                      <a:endParaRPr lang="en-GB"/>
                    </a:p>
                  </a:txBody>
                  <a:tcPr/>
                </a:tc>
                <a:tc gridSpan="2">
                  <a:txBody>
                    <a:bodyPr/>
                    <a:lstStyle/>
                    <a:p>
                      <a:pPr>
                        <a:lnSpc>
                          <a:spcPct val="115000"/>
                        </a:lnSpc>
                        <a:spcAft>
                          <a:spcPts val="0"/>
                        </a:spcAft>
                      </a:pPr>
                      <a:r>
                        <a:rPr lang="en-GB" sz="1600">
                          <a:effectLst/>
                        </a:rPr>
                        <a:t>3 word clusters</a:t>
                      </a:r>
                      <a:endParaRPr lang="en-GB" sz="1600">
                        <a:solidFill>
                          <a:srgbClr val="000000"/>
                        </a:solidFill>
                        <a:effectLst/>
                        <a:latin typeface="Times New Roman"/>
                        <a:ea typeface="Times New Roman"/>
                      </a:endParaRPr>
                    </a:p>
                  </a:txBody>
                  <a:tcPr marL="68580" marR="68580" marT="0" marB="0" anchor="b"/>
                </a:tc>
                <a:tc hMerge="1">
                  <a:txBody>
                    <a:bodyPr/>
                    <a:lstStyle/>
                    <a:p>
                      <a:endParaRPr lang="en-GB"/>
                    </a:p>
                  </a:txBody>
                  <a:tcPr/>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pPr>
                      <a:endParaRPr lang="en-GB" sz="1600">
                        <a:solidFill>
                          <a:srgbClr val="000000"/>
                        </a:solidFill>
                        <a:effectLst/>
                        <a:latin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pPr>
                      <a:endParaRPr lang="en-GB" sz="1600">
                        <a:solidFill>
                          <a:srgbClr val="000000"/>
                        </a:solidFill>
                        <a:effectLst/>
                        <a:latin typeface="Times New Roman"/>
                      </a:endParaRPr>
                    </a:p>
                  </a:txBody>
                  <a:tcPr marL="68580" marR="68580" marT="0" marB="0" anchor="b"/>
                </a:tc>
                <a:tc>
                  <a:txBody>
                    <a:bodyPr/>
                    <a:lstStyle/>
                    <a:p>
                      <a:pPr>
                        <a:lnSpc>
                          <a:spcPct val="115000"/>
                        </a:lnSpc>
                        <a:spcAft>
                          <a:spcPts val="0"/>
                        </a:spcAft>
                      </a:pPr>
                      <a:r>
                        <a:rPr lang="en-GB" sz="1600">
                          <a:effectLst/>
                        </a:rPr>
                        <a:t>Freq.</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footballers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310</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and lesbian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48</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players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268</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football supporters</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45</a:t>
                      </a:r>
                      <a:endParaRPr lang="en-GB" sz="1600" dirty="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and</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220</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professional footballer</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39</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footballer</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202</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players in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37</a:t>
                      </a:r>
                      <a:endParaRPr lang="en-GB" sz="1600">
                        <a:solidFill>
                          <a:srgbClr val="000000"/>
                        </a:solidFill>
                        <a:effectLst/>
                        <a:latin typeface="Times New Roman"/>
                        <a:ea typeface="Times New Roman"/>
                      </a:endParaRPr>
                    </a:p>
                  </a:txBody>
                  <a:tcPr marL="68580" marR="68580" marT="0" marB="0" anchor="b"/>
                </a:tc>
              </a:tr>
              <a:tr h="190500">
                <a:tc>
                  <a:txBody>
                    <a:bodyPr/>
                    <a:lstStyle/>
                    <a:p>
                      <a:pPr>
                        <a:lnSpc>
                          <a:spcPct val="115000"/>
                        </a:lnSpc>
                        <a:spcAft>
                          <a:spcPts val="0"/>
                        </a:spcAft>
                      </a:pPr>
                      <a:r>
                        <a:rPr lang="en-GB" sz="1600">
                          <a:effectLst/>
                        </a:rPr>
                        <a:t> </a:t>
                      </a:r>
                      <a:endParaRPr lang="en-GB" sz="1600">
                        <a:solidFill>
                          <a:srgbClr val="000000"/>
                        </a:solidFill>
                        <a:effectLst/>
                        <a:latin typeface="Times New Roman"/>
                        <a:ea typeface="Times New Roman"/>
                      </a:endParaRPr>
                    </a:p>
                  </a:txBody>
                  <a:tcPr marL="68580" marR="68580" marT="0" marB="0"/>
                </a:tc>
                <a:tc>
                  <a:txBody>
                    <a:bodyPr/>
                    <a:lstStyle/>
                    <a:p>
                      <a:pPr>
                        <a:lnSpc>
                          <a:spcPct val="115000"/>
                        </a:lnSpc>
                        <a:spcAft>
                          <a:spcPts val="0"/>
                        </a:spcAft>
                      </a:pPr>
                      <a:r>
                        <a:rPr lang="en-GB" sz="1600">
                          <a:effectLst/>
                        </a:rPr>
                        <a:t>gay in</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a:effectLst/>
                        </a:rPr>
                        <a:t>167</a:t>
                      </a:r>
                      <a:endParaRPr lang="en-GB" sz="1600">
                        <a:solidFill>
                          <a:srgbClr val="000000"/>
                        </a:solidFill>
                        <a:effectLst/>
                        <a:latin typeface="Times New Roman"/>
                        <a:ea typeface="Times New Roman"/>
                      </a:endParaRPr>
                    </a:p>
                  </a:txBody>
                  <a:tcPr marL="68580" marR="68580" marT="0" marB="0" anchor="b"/>
                </a:tc>
                <a:tc>
                  <a:txBody>
                    <a:bodyPr/>
                    <a:lstStyle/>
                    <a:p>
                      <a:pPr>
                        <a:lnSpc>
                          <a:spcPct val="115000"/>
                        </a:lnSpc>
                        <a:spcAft>
                          <a:spcPts val="0"/>
                        </a:spcAft>
                      </a:pPr>
                      <a:r>
                        <a:rPr lang="en-GB" sz="1600">
                          <a:effectLst/>
                        </a:rPr>
                        <a:t>gay players and</a:t>
                      </a:r>
                      <a:endParaRPr lang="en-GB" sz="1600">
                        <a:solidFill>
                          <a:srgbClr val="000000"/>
                        </a:solidFill>
                        <a:effectLst/>
                        <a:latin typeface="Times New Roman"/>
                        <a:ea typeface="Times New Roman"/>
                      </a:endParaRPr>
                    </a:p>
                  </a:txBody>
                  <a:tcPr marL="68580" marR="68580" marT="0" marB="0" anchor="b"/>
                </a:tc>
                <a:tc>
                  <a:txBody>
                    <a:bodyPr/>
                    <a:lstStyle/>
                    <a:p>
                      <a:pPr algn="r">
                        <a:lnSpc>
                          <a:spcPct val="115000"/>
                        </a:lnSpc>
                        <a:spcAft>
                          <a:spcPts val="0"/>
                        </a:spcAft>
                      </a:pPr>
                      <a:r>
                        <a:rPr lang="en-GB" sz="1600" dirty="0">
                          <a:effectLst/>
                        </a:rPr>
                        <a:t>32</a:t>
                      </a:r>
                      <a:endParaRPr lang="en-GB" sz="1600" dirty="0">
                        <a:solidFill>
                          <a:srgbClr val="000000"/>
                        </a:solidFill>
                        <a:effectLst/>
                        <a:latin typeface="Times New Roman"/>
                        <a:ea typeface="Times New Roman"/>
                      </a:endParaRPr>
                    </a:p>
                  </a:txBody>
                  <a:tcPr marL="68580" marR="68580" marT="0" marB="0" anchor="b"/>
                </a:tc>
              </a:tr>
            </a:tbl>
          </a:graphicData>
        </a:graphic>
      </p:graphicFrame>
      <p:sp>
        <p:nvSpPr>
          <p:cNvPr id="16" name="Rounded Rectangle 15"/>
          <p:cNvSpPr/>
          <p:nvPr/>
        </p:nvSpPr>
        <p:spPr>
          <a:xfrm>
            <a:off x="2987824" y="4365104"/>
            <a:ext cx="1368152"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2987824" y="4725144"/>
            <a:ext cx="129614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5148064" y="5473824"/>
            <a:ext cx="129614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5148064" y="5810039"/>
            <a:ext cx="129614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5148064" y="4653136"/>
            <a:ext cx="2016224" cy="36004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932876" y="3100318"/>
            <a:ext cx="1406875" cy="369332"/>
          </a:xfrm>
          <a:prstGeom prst="rect">
            <a:avLst/>
          </a:prstGeom>
          <a:noFill/>
          <a:ln w="38100">
            <a:solidFill>
              <a:srgbClr val="00B050"/>
            </a:solidFill>
          </a:ln>
        </p:spPr>
        <p:txBody>
          <a:bodyPr wrap="square" rtlCol="0">
            <a:spAutoFit/>
          </a:bodyPr>
          <a:lstStyle/>
          <a:p>
            <a:r>
              <a:rPr lang="en-GB" dirty="0" smtClean="0"/>
              <a:t>Plural nouns</a:t>
            </a:r>
            <a:endParaRPr lang="en-GB" dirty="0"/>
          </a:p>
        </p:txBody>
      </p:sp>
    </p:spTree>
    <p:extLst>
      <p:ext uri="{BB962C8B-B14F-4D97-AF65-F5344CB8AC3E}">
        <p14:creationId xmlns:p14="http://schemas.microsoft.com/office/powerpoint/2010/main" val="160559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3" grpId="0" animBg="1"/>
      <p:bldP spid="15"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Findings – clusters around </a:t>
            </a:r>
            <a:r>
              <a:rPr lang="en-GB" i="1" dirty="0" smtClean="0"/>
              <a:t>gay</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What will it take to lure </a:t>
            </a:r>
            <a:r>
              <a:rPr lang="en-GB" b="1" dirty="0"/>
              <a:t>gay footballers</a:t>
            </a:r>
            <a:r>
              <a:rPr lang="en-GB" dirty="0"/>
              <a:t> out of the closet? </a:t>
            </a:r>
          </a:p>
          <a:p>
            <a:pPr marL="0" indent="0" algn="r">
              <a:buNone/>
            </a:pPr>
            <a:r>
              <a:rPr lang="en-GB" dirty="0"/>
              <a:t>(Guardian.com, 04 January 2013)</a:t>
            </a:r>
          </a:p>
          <a:p>
            <a:pPr marL="0" indent="0">
              <a:buNone/>
            </a:pPr>
            <a:endParaRPr lang="en-GB" dirty="0"/>
          </a:p>
          <a:p>
            <a:pPr marL="0" indent="0">
              <a:buNone/>
            </a:pPr>
            <a:r>
              <a:rPr lang="en-GB" dirty="0"/>
              <a:t>40 per cent of fans blamed clubs and agents for keeping </a:t>
            </a:r>
            <a:r>
              <a:rPr lang="en-GB" b="1" dirty="0"/>
              <a:t>gay footballers</a:t>
            </a:r>
            <a:r>
              <a:rPr lang="en-GB" dirty="0"/>
              <a:t> under wraps </a:t>
            </a:r>
          </a:p>
          <a:p>
            <a:pPr marL="0" indent="0" algn="r">
              <a:buNone/>
            </a:pPr>
            <a:r>
              <a:rPr lang="en-GB" dirty="0"/>
              <a:t>(</a:t>
            </a:r>
            <a:r>
              <a:rPr lang="en-GB" dirty="0" err="1"/>
              <a:t>MailOnline</a:t>
            </a:r>
            <a:r>
              <a:rPr lang="en-GB" dirty="0"/>
              <a:t>, 04 January 2013)</a:t>
            </a:r>
          </a:p>
          <a:p>
            <a:pPr marL="0" indent="0">
              <a:buNone/>
            </a:pPr>
            <a:endParaRPr lang="en-GB" dirty="0"/>
          </a:p>
          <a:p>
            <a:pPr marL="0" indent="0">
              <a:buNone/>
            </a:pPr>
            <a:r>
              <a:rPr lang="en-GB" b="1" dirty="0"/>
              <a:t>Gay footballers</a:t>
            </a:r>
            <a:r>
              <a:rPr lang="en-GB" dirty="0"/>
              <a:t> are obliged to keep quiet in a macho environment, where homosexuality is still largely seen as a symptom of weakness and thus mercilessly pilloried. </a:t>
            </a:r>
          </a:p>
          <a:p>
            <a:pPr marL="0" indent="0" algn="r">
              <a:buNone/>
            </a:pPr>
            <a:r>
              <a:rPr lang="en-GB" dirty="0"/>
              <a:t>(The Guardian, 04 March 1999)</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16</a:t>
            </a:fld>
            <a:endParaRPr lang="en-GB"/>
          </a:p>
        </p:txBody>
      </p:sp>
    </p:spTree>
    <p:extLst>
      <p:ext uri="{BB962C8B-B14F-4D97-AF65-F5344CB8AC3E}">
        <p14:creationId xmlns:p14="http://schemas.microsoft.com/office/powerpoint/2010/main" val="1907155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 - </a:t>
            </a:r>
            <a:r>
              <a:rPr lang="en-GB" i="1" dirty="0" smtClean="0"/>
              <a:t>homophobia</a:t>
            </a:r>
            <a:endParaRPr lang="en-GB" i="1" dirty="0"/>
          </a:p>
        </p:txBody>
      </p:sp>
      <p:sp>
        <p:nvSpPr>
          <p:cNvPr id="3" name="Content Placeholder 2"/>
          <p:cNvSpPr>
            <a:spLocks noGrp="1"/>
          </p:cNvSpPr>
          <p:nvPr>
            <p:ph idx="1"/>
          </p:nvPr>
        </p:nvSpPr>
        <p:spPr/>
        <p:txBody>
          <a:bodyPr>
            <a:normAutofit/>
          </a:bodyPr>
          <a:lstStyle/>
          <a:p>
            <a:r>
              <a:rPr lang="en-GB" dirty="0" smtClean="0"/>
              <a:t>Concordance analysis of </a:t>
            </a:r>
            <a:r>
              <a:rPr lang="en-GB" i="1" dirty="0" smtClean="0"/>
              <a:t>homophobia</a:t>
            </a:r>
          </a:p>
          <a:p>
            <a:r>
              <a:rPr lang="en-GB" dirty="0" smtClean="0"/>
              <a:t>972 hits in post-death corpus</a:t>
            </a:r>
          </a:p>
          <a:p>
            <a:r>
              <a:rPr lang="en-GB" dirty="0" smtClean="0"/>
              <a:t>Manual concordance analysis in terms of agency – </a:t>
            </a:r>
            <a:r>
              <a:rPr lang="en-GB" i="1" dirty="0" smtClean="0"/>
              <a:t>homophobia</a:t>
            </a:r>
            <a:r>
              <a:rPr lang="en-GB" dirty="0" smtClean="0"/>
              <a:t> as object and subject</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17</a:t>
            </a:fld>
            <a:endParaRPr lang="en-GB"/>
          </a:p>
        </p:txBody>
      </p:sp>
    </p:spTree>
    <p:extLst>
      <p:ext uri="{BB962C8B-B14F-4D97-AF65-F5344CB8AC3E}">
        <p14:creationId xmlns:p14="http://schemas.microsoft.com/office/powerpoint/2010/main" val="2891578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done to </a:t>
            </a:r>
            <a:r>
              <a:rPr lang="en-GB" i="1" dirty="0" smtClean="0"/>
              <a:t>homophobia?</a:t>
            </a:r>
            <a:endParaRPr lang="en-GB" i="1" dirty="0"/>
          </a:p>
        </p:txBody>
      </p:sp>
      <p:sp>
        <p:nvSpPr>
          <p:cNvPr id="3" name="Content Placeholder 2"/>
          <p:cNvSpPr>
            <a:spLocks noGrp="1"/>
          </p:cNvSpPr>
          <p:nvPr>
            <p:ph idx="1"/>
          </p:nvPr>
        </p:nvSpPr>
        <p:spPr/>
        <p:txBody>
          <a:bodyPr>
            <a:normAutofit/>
          </a:bodyPr>
          <a:lstStyle/>
          <a:p>
            <a:r>
              <a:rPr lang="en-GB" i="1" dirty="0"/>
              <a:t>address</a:t>
            </a:r>
            <a:r>
              <a:rPr lang="en-GB" dirty="0"/>
              <a:t> (</a:t>
            </a:r>
            <a:r>
              <a:rPr lang="en-GB" dirty="0" smtClean="0"/>
              <a:t>12), </a:t>
            </a:r>
            <a:r>
              <a:rPr lang="en-GB" i="1" dirty="0" smtClean="0"/>
              <a:t>challenge</a:t>
            </a:r>
            <a:r>
              <a:rPr lang="en-GB" dirty="0" smtClean="0"/>
              <a:t> </a:t>
            </a:r>
            <a:r>
              <a:rPr lang="en-GB" dirty="0"/>
              <a:t>(11), </a:t>
            </a:r>
            <a:r>
              <a:rPr lang="en-GB" i="1" dirty="0" smtClean="0"/>
              <a:t>combat</a:t>
            </a:r>
            <a:r>
              <a:rPr lang="en-GB" dirty="0" smtClean="0"/>
              <a:t> </a:t>
            </a:r>
            <a:r>
              <a:rPr lang="en-GB" dirty="0"/>
              <a:t>(17), </a:t>
            </a:r>
            <a:r>
              <a:rPr lang="en-GB" i="1" dirty="0" smtClean="0"/>
              <a:t>condemn</a:t>
            </a:r>
            <a:r>
              <a:rPr lang="en-GB" dirty="0" smtClean="0"/>
              <a:t> </a:t>
            </a:r>
            <a:r>
              <a:rPr lang="en-GB" dirty="0"/>
              <a:t>(3), </a:t>
            </a:r>
            <a:r>
              <a:rPr lang="en-GB" i="1" dirty="0"/>
              <a:t>confront</a:t>
            </a:r>
            <a:r>
              <a:rPr lang="en-GB" dirty="0"/>
              <a:t> (5), </a:t>
            </a:r>
            <a:r>
              <a:rPr lang="en-GB" i="1" dirty="0"/>
              <a:t>counter</a:t>
            </a:r>
            <a:r>
              <a:rPr lang="en-GB" dirty="0"/>
              <a:t> (1) </a:t>
            </a:r>
            <a:r>
              <a:rPr lang="en-GB" i="1" dirty="0"/>
              <a:t>crush</a:t>
            </a:r>
            <a:r>
              <a:rPr lang="en-GB" dirty="0"/>
              <a:t> (2), </a:t>
            </a:r>
            <a:r>
              <a:rPr lang="en-GB" i="1" dirty="0"/>
              <a:t>cut</a:t>
            </a:r>
            <a:r>
              <a:rPr lang="en-GB" dirty="0"/>
              <a:t> (1), </a:t>
            </a:r>
            <a:r>
              <a:rPr lang="en-GB" i="1" dirty="0"/>
              <a:t>denounce</a:t>
            </a:r>
            <a:r>
              <a:rPr lang="en-GB" dirty="0"/>
              <a:t> (1), </a:t>
            </a:r>
            <a:r>
              <a:rPr lang="en-GB" i="1" dirty="0"/>
              <a:t>discourage</a:t>
            </a:r>
            <a:r>
              <a:rPr lang="en-GB" dirty="0"/>
              <a:t> (2), </a:t>
            </a:r>
            <a:r>
              <a:rPr lang="en-GB" i="1" dirty="0"/>
              <a:t>discuss</a:t>
            </a:r>
            <a:r>
              <a:rPr lang="en-GB" dirty="0"/>
              <a:t> (2), </a:t>
            </a:r>
            <a:r>
              <a:rPr lang="en-GB" i="1" dirty="0"/>
              <a:t>eliminate</a:t>
            </a:r>
            <a:r>
              <a:rPr lang="en-GB" dirty="0"/>
              <a:t> (3), </a:t>
            </a:r>
            <a:r>
              <a:rPr lang="en-GB" i="1" dirty="0"/>
              <a:t>eradicate</a:t>
            </a:r>
            <a:r>
              <a:rPr lang="en-GB" dirty="0"/>
              <a:t> (7), </a:t>
            </a:r>
            <a:r>
              <a:rPr lang="en-GB" i="1" dirty="0"/>
              <a:t>erase</a:t>
            </a:r>
            <a:r>
              <a:rPr lang="en-GB" dirty="0"/>
              <a:t> (2), </a:t>
            </a:r>
            <a:r>
              <a:rPr lang="en-GB" i="1" dirty="0"/>
              <a:t>fight</a:t>
            </a:r>
            <a:r>
              <a:rPr lang="en-GB" dirty="0"/>
              <a:t> (12), </a:t>
            </a:r>
            <a:r>
              <a:rPr lang="en-GB" i="1" dirty="0"/>
              <a:t>highlight</a:t>
            </a:r>
            <a:r>
              <a:rPr lang="en-GB" dirty="0"/>
              <a:t> (2), </a:t>
            </a:r>
            <a:r>
              <a:rPr lang="en-GB" i="1" dirty="0"/>
              <a:t>kick</a:t>
            </a:r>
            <a:r>
              <a:rPr lang="en-GB" dirty="0"/>
              <a:t> (23), </a:t>
            </a:r>
            <a:r>
              <a:rPr lang="en-GB" i="1" dirty="0"/>
              <a:t>oppose</a:t>
            </a:r>
            <a:r>
              <a:rPr lang="en-GB" dirty="0"/>
              <a:t> (8), </a:t>
            </a:r>
            <a:r>
              <a:rPr lang="en-GB" i="1" dirty="0"/>
              <a:t>reject</a:t>
            </a:r>
            <a:r>
              <a:rPr lang="en-GB" dirty="0"/>
              <a:t> (1), </a:t>
            </a:r>
            <a:r>
              <a:rPr lang="en-GB" i="1" dirty="0"/>
              <a:t>remove</a:t>
            </a:r>
            <a:r>
              <a:rPr lang="en-GB" dirty="0"/>
              <a:t> (4), </a:t>
            </a:r>
            <a:r>
              <a:rPr lang="en-GB" i="1" dirty="0"/>
              <a:t>report</a:t>
            </a:r>
            <a:r>
              <a:rPr lang="en-GB" dirty="0"/>
              <a:t> (1), </a:t>
            </a:r>
            <a:r>
              <a:rPr lang="en-GB" i="1" dirty="0"/>
              <a:t>stamp</a:t>
            </a:r>
            <a:r>
              <a:rPr lang="en-GB" dirty="0"/>
              <a:t> (1), </a:t>
            </a:r>
            <a:r>
              <a:rPr lang="en-GB" i="1" dirty="0"/>
              <a:t>stop</a:t>
            </a:r>
            <a:r>
              <a:rPr lang="en-GB" dirty="0"/>
              <a:t> (2), </a:t>
            </a:r>
            <a:r>
              <a:rPr lang="en-GB" i="1" dirty="0"/>
              <a:t>tackle</a:t>
            </a:r>
            <a:r>
              <a:rPr lang="en-GB" dirty="0"/>
              <a:t> (86) and </a:t>
            </a:r>
            <a:r>
              <a:rPr lang="en-GB" i="1" dirty="0"/>
              <a:t>witness</a:t>
            </a:r>
            <a:r>
              <a:rPr lang="en-GB" dirty="0"/>
              <a:t> (2</a:t>
            </a:r>
            <a:r>
              <a:rPr lang="en-GB" dirty="0" smtClean="0"/>
              <a:t>) </a:t>
            </a:r>
            <a:endParaRPr lang="en-GB" i="1"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18</a:t>
            </a:fld>
            <a:endParaRPr lang="en-GB"/>
          </a:p>
        </p:txBody>
      </p:sp>
    </p:spTree>
    <p:extLst>
      <p:ext uri="{BB962C8B-B14F-4D97-AF65-F5344CB8AC3E}">
        <p14:creationId xmlns:p14="http://schemas.microsoft.com/office/powerpoint/2010/main" val="13629576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done to </a:t>
            </a:r>
            <a:r>
              <a:rPr lang="en-GB" i="1" dirty="0" smtClean="0"/>
              <a:t>homophobia?</a:t>
            </a:r>
            <a:endParaRPr lang="en-GB" i="1" dirty="0"/>
          </a:p>
        </p:txBody>
      </p:sp>
      <p:sp>
        <p:nvSpPr>
          <p:cNvPr id="3" name="Content Placeholder 2"/>
          <p:cNvSpPr>
            <a:spLocks noGrp="1"/>
          </p:cNvSpPr>
          <p:nvPr>
            <p:ph idx="1"/>
          </p:nvPr>
        </p:nvSpPr>
        <p:spPr/>
        <p:txBody>
          <a:bodyPr>
            <a:normAutofit/>
          </a:bodyPr>
          <a:lstStyle/>
          <a:p>
            <a:pPr marL="0" indent="0">
              <a:buNone/>
            </a:pPr>
            <a:r>
              <a:rPr lang="en-GB" dirty="0"/>
              <a:t>The FA has worked with the Kick It Out campaign to </a:t>
            </a:r>
            <a:r>
              <a:rPr lang="en-GB" b="1" dirty="0"/>
              <a:t>tackle</a:t>
            </a:r>
            <a:r>
              <a:rPr lang="en-GB" dirty="0"/>
              <a:t> </a:t>
            </a:r>
            <a:r>
              <a:rPr lang="en-GB" b="1" dirty="0"/>
              <a:t>homophobia</a:t>
            </a:r>
            <a:r>
              <a:rPr lang="en-GB" dirty="0"/>
              <a:t> but </a:t>
            </a:r>
            <a:r>
              <a:rPr lang="en-GB" dirty="0" err="1"/>
              <a:t>Funke</a:t>
            </a:r>
            <a:r>
              <a:rPr lang="en-GB" dirty="0"/>
              <a:t> </a:t>
            </a:r>
            <a:r>
              <a:rPr lang="en-GB" dirty="0" err="1"/>
              <a:t>Awoderu</a:t>
            </a:r>
            <a:r>
              <a:rPr lang="en-GB" dirty="0"/>
              <a:t>, the equality manager at the FA, has said that it could take a decade to eradicate the problem. </a:t>
            </a:r>
          </a:p>
          <a:p>
            <a:pPr marL="0" indent="0" algn="r">
              <a:buNone/>
            </a:pPr>
            <a:r>
              <a:rPr lang="en-GB" dirty="0"/>
              <a:t>(The Times, 25 November 2010)</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19</a:t>
            </a:fld>
            <a:endParaRPr lang="en-GB"/>
          </a:p>
        </p:txBody>
      </p:sp>
    </p:spTree>
    <p:extLst>
      <p:ext uri="{BB962C8B-B14F-4D97-AF65-F5344CB8AC3E}">
        <p14:creationId xmlns:p14="http://schemas.microsoft.com/office/powerpoint/2010/main" val="780333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a:t>
            </a:r>
            <a:r>
              <a:rPr lang="en-GB" i="1" dirty="0" smtClean="0"/>
              <a:t>homophobia </a:t>
            </a:r>
            <a:r>
              <a:rPr lang="en-GB" dirty="0" smtClean="0"/>
              <a:t>do</a:t>
            </a:r>
            <a:r>
              <a:rPr lang="en-GB" i="1" dirty="0" smtClean="0"/>
              <a:t>?</a:t>
            </a:r>
            <a:endParaRPr lang="en-GB" i="1" dirty="0"/>
          </a:p>
        </p:txBody>
      </p:sp>
      <p:sp>
        <p:nvSpPr>
          <p:cNvPr id="3" name="Content Placeholder 2"/>
          <p:cNvSpPr>
            <a:spLocks noGrp="1"/>
          </p:cNvSpPr>
          <p:nvPr>
            <p:ph idx="1"/>
          </p:nvPr>
        </p:nvSpPr>
        <p:spPr/>
        <p:txBody>
          <a:bodyPr>
            <a:normAutofit/>
          </a:bodyPr>
          <a:lstStyle/>
          <a:p>
            <a:r>
              <a:rPr lang="en-GB" i="1" dirty="0"/>
              <a:t>exists</a:t>
            </a:r>
            <a:r>
              <a:rPr lang="en-GB" dirty="0"/>
              <a:t> (3), </a:t>
            </a:r>
            <a:r>
              <a:rPr lang="en-GB" i="1" dirty="0"/>
              <a:t>extends</a:t>
            </a:r>
            <a:r>
              <a:rPr lang="en-GB" dirty="0"/>
              <a:t> (1), </a:t>
            </a:r>
            <a:r>
              <a:rPr lang="en-GB" i="1" dirty="0"/>
              <a:t>remains</a:t>
            </a:r>
            <a:r>
              <a:rPr lang="en-GB" dirty="0"/>
              <a:t> (12), </a:t>
            </a:r>
            <a:r>
              <a:rPr lang="en-GB" i="1" dirty="0"/>
              <a:t>poisons</a:t>
            </a:r>
            <a:r>
              <a:rPr lang="en-GB" dirty="0"/>
              <a:t> (1), </a:t>
            </a:r>
            <a:r>
              <a:rPr lang="en-GB" i="1" dirty="0"/>
              <a:t>haunts</a:t>
            </a:r>
            <a:r>
              <a:rPr lang="en-GB" dirty="0"/>
              <a:t> (1), </a:t>
            </a:r>
            <a:r>
              <a:rPr lang="en-GB" i="1" dirty="0"/>
              <a:t>holds</a:t>
            </a:r>
            <a:r>
              <a:rPr lang="en-GB" dirty="0"/>
              <a:t> (1), </a:t>
            </a:r>
            <a:r>
              <a:rPr lang="en-GB" i="1" dirty="0"/>
              <a:t>prevents</a:t>
            </a:r>
            <a:r>
              <a:rPr lang="en-GB" dirty="0"/>
              <a:t> (1) and </a:t>
            </a:r>
            <a:r>
              <a:rPr lang="en-GB" i="1" dirty="0"/>
              <a:t>thrives</a:t>
            </a:r>
            <a:r>
              <a:rPr lang="en-GB" dirty="0"/>
              <a:t> (1</a:t>
            </a:r>
            <a:r>
              <a:rPr lang="en-GB" dirty="0" smtClean="0"/>
              <a:t>)</a:t>
            </a:r>
            <a:endParaRPr lang="en-GB" i="1"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20</a:t>
            </a:fld>
            <a:endParaRPr lang="en-GB"/>
          </a:p>
        </p:txBody>
      </p:sp>
    </p:spTree>
    <p:extLst>
      <p:ext uri="{BB962C8B-B14F-4D97-AF65-F5344CB8AC3E}">
        <p14:creationId xmlns:p14="http://schemas.microsoft.com/office/powerpoint/2010/main" val="15898607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a:t>
            </a:r>
            <a:r>
              <a:rPr lang="en-GB" i="1" dirty="0" smtClean="0"/>
              <a:t>homophobia </a:t>
            </a:r>
            <a:r>
              <a:rPr lang="en-GB" dirty="0" smtClean="0"/>
              <a:t>do</a:t>
            </a:r>
            <a:r>
              <a:rPr lang="en-GB" i="1" dirty="0" smtClean="0"/>
              <a:t>?</a:t>
            </a:r>
            <a:endParaRPr lang="en-GB" i="1"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Athletes today are progressing to unprecedented levels of skill and strength," she said. "But </a:t>
            </a:r>
            <a:r>
              <a:rPr lang="en-GB" b="1" dirty="0"/>
              <a:t>homophobia</a:t>
            </a:r>
            <a:r>
              <a:rPr lang="en-GB" dirty="0"/>
              <a:t> slowly </a:t>
            </a:r>
            <a:r>
              <a:rPr lang="en-GB" b="1" dirty="0"/>
              <a:t>poisons</a:t>
            </a:r>
            <a:r>
              <a:rPr lang="en-GB" dirty="0"/>
              <a:t> the process and prevents people from realising their dreams. </a:t>
            </a:r>
          </a:p>
          <a:p>
            <a:pPr marL="0" indent="0" algn="r">
              <a:buNone/>
            </a:pPr>
            <a:r>
              <a:rPr lang="en-GB" dirty="0"/>
              <a:t>(Guardian.com, 23 June 2011)</a:t>
            </a:r>
          </a:p>
          <a:p>
            <a:pPr marL="0" indent="0">
              <a:buNone/>
            </a:pPr>
            <a:endParaRPr lang="en-GB" dirty="0"/>
          </a:p>
          <a:p>
            <a:pPr marL="0" indent="0">
              <a:buNone/>
            </a:pPr>
            <a:r>
              <a:rPr lang="en-GB" dirty="0"/>
              <a:t>However, it appears that </a:t>
            </a:r>
            <a:r>
              <a:rPr lang="en-GB" b="1" dirty="0"/>
              <a:t>homophobia</a:t>
            </a:r>
            <a:r>
              <a:rPr lang="en-GB" dirty="0"/>
              <a:t> still </a:t>
            </a:r>
            <a:r>
              <a:rPr lang="en-GB" b="1" dirty="0"/>
              <a:t>haunts</a:t>
            </a:r>
            <a:r>
              <a:rPr lang="en-GB" dirty="0"/>
              <a:t> the game in Germany. Last </a:t>
            </a:r>
            <a:r>
              <a:rPr lang="en-GB" dirty="0" smtClean="0"/>
              <a:t>July, in </a:t>
            </a:r>
            <a:r>
              <a:rPr lang="en-GB" dirty="0"/>
              <a:t>the build-up to Germany's successful World Cup, the agent of the </a:t>
            </a:r>
            <a:r>
              <a:rPr lang="en-GB" dirty="0" smtClean="0"/>
              <a:t>former captain</a:t>
            </a:r>
            <a:r>
              <a:rPr lang="en-GB" dirty="0"/>
              <a:t>, Michael </a:t>
            </a:r>
            <a:r>
              <a:rPr lang="en-GB" dirty="0" err="1"/>
              <a:t>Ballack</a:t>
            </a:r>
            <a:r>
              <a:rPr lang="en-GB" dirty="0"/>
              <a:t>, said the team contained a "bunch </a:t>
            </a:r>
            <a:r>
              <a:rPr lang="en-GB" dirty="0" smtClean="0"/>
              <a:t>of gays</a:t>
            </a:r>
            <a:r>
              <a:rPr lang="en-GB" dirty="0"/>
              <a:t>" </a:t>
            </a:r>
          </a:p>
          <a:p>
            <a:pPr marL="0" indent="0" algn="r">
              <a:buNone/>
            </a:pPr>
            <a:r>
              <a:rPr lang="en-GB" dirty="0"/>
              <a:t>(The Daily Telegraph, 20 May </a:t>
            </a:r>
            <a:r>
              <a:rPr lang="en-GB" dirty="0" smtClean="0"/>
              <a:t>2011</a:t>
            </a:r>
            <a:r>
              <a:rPr lang="en-GB" dirty="0"/>
              <a:t>)</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21</a:t>
            </a:fld>
            <a:endParaRPr lang="en-GB"/>
          </a:p>
        </p:txBody>
      </p:sp>
    </p:spTree>
    <p:extLst>
      <p:ext uri="{BB962C8B-B14F-4D97-AF65-F5344CB8AC3E}">
        <p14:creationId xmlns:p14="http://schemas.microsoft.com/office/powerpoint/2010/main" val="4102071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Fashanu</a:t>
            </a:r>
            <a:r>
              <a:rPr lang="en-GB" dirty="0" smtClean="0"/>
              <a:t> + homophobia</a:t>
            </a:r>
            <a:endParaRPr lang="en-GB" i="1"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a:t>Peter Tatchell, the gay rights campaigner, says </a:t>
            </a:r>
            <a:r>
              <a:rPr lang="en-GB" b="1" dirty="0" err="1"/>
              <a:t>Fashanu</a:t>
            </a:r>
            <a:r>
              <a:rPr lang="en-GB" dirty="0"/>
              <a:t> was destroyed by </a:t>
            </a:r>
            <a:r>
              <a:rPr lang="en-GB" b="1" dirty="0"/>
              <a:t>homophobia</a:t>
            </a:r>
            <a:r>
              <a:rPr lang="en-GB" dirty="0"/>
              <a:t> in football and beyond. </a:t>
            </a:r>
          </a:p>
          <a:p>
            <a:pPr marL="0" indent="0" algn="r">
              <a:buNone/>
            </a:pPr>
            <a:r>
              <a:rPr lang="en-GB" dirty="0"/>
              <a:t>(Daily Mail, 02 March 2011)</a:t>
            </a:r>
          </a:p>
          <a:p>
            <a:endParaRPr lang="en-GB" dirty="0"/>
          </a:p>
          <a:p>
            <a:pPr marL="0" indent="0">
              <a:buNone/>
            </a:pPr>
            <a:r>
              <a:rPr lang="en-GB" dirty="0"/>
              <a:t>The Kent Girls and Ladies Division Two game against league leaders Castle Colts was played under the banner of Justin Campaign's, which was founded to demonstrate that 10 years after Justin </a:t>
            </a:r>
            <a:r>
              <a:rPr lang="en-GB" b="1" dirty="0" err="1"/>
              <a:t>Fashanu's</a:t>
            </a:r>
            <a:r>
              <a:rPr lang="en-GB" dirty="0"/>
              <a:t> tragic suicide in 1998, </a:t>
            </a:r>
            <a:r>
              <a:rPr lang="en-GB" b="1" dirty="0"/>
              <a:t>homophobia</a:t>
            </a:r>
            <a:r>
              <a:rPr lang="en-GB" dirty="0"/>
              <a:t> is still hugely prevalent in both grass roots and professional football. </a:t>
            </a:r>
          </a:p>
          <a:p>
            <a:pPr marL="0" indent="0" algn="r">
              <a:buNone/>
            </a:pPr>
            <a:r>
              <a:rPr lang="en-GB" dirty="0"/>
              <a:t>(Faversham Times, 24 February 2011)</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22</a:t>
            </a:fld>
            <a:endParaRPr lang="en-GB"/>
          </a:p>
        </p:txBody>
      </p:sp>
    </p:spTree>
    <p:extLst>
      <p:ext uri="{BB962C8B-B14F-4D97-AF65-F5344CB8AC3E}">
        <p14:creationId xmlns:p14="http://schemas.microsoft.com/office/powerpoint/2010/main" val="23456772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rmAutofit lnSpcReduction="10000"/>
          </a:bodyPr>
          <a:lstStyle/>
          <a:p>
            <a:r>
              <a:rPr lang="en-GB" dirty="0" smtClean="0"/>
              <a:t>RQ1 – </a:t>
            </a:r>
            <a:r>
              <a:rPr lang="en-GB" dirty="0" err="1" smtClean="0"/>
              <a:t>Fashanu</a:t>
            </a:r>
            <a:r>
              <a:rPr lang="en-GB" dirty="0" smtClean="0"/>
              <a:t> before his death</a:t>
            </a:r>
          </a:p>
          <a:p>
            <a:pPr lvl="1"/>
            <a:r>
              <a:rPr lang="en-GB" dirty="0" smtClean="0"/>
              <a:t>Mysterious</a:t>
            </a:r>
          </a:p>
          <a:p>
            <a:pPr lvl="1"/>
            <a:r>
              <a:rPr lang="en-GB" dirty="0" smtClean="0"/>
              <a:t>Controversial</a:t>
            </a:r>
          </a:p>
          <a:p>
            <a:pPr lvl="1"/>
            <a:r>
              <a:rPr lang="en-GB" dirty="0" smtClean="0"/>
              <a:t>Vilified </a:t>
            </a:r>
          </a:p>
          <a:p>
            <a:pPr marL="457200" lvl="1" indent="0">
              <a:buNone/>
            </a:pPr>
            <a:endParaRPr lang="en-GB" dirty="0"/>
          </a:p>
          <a:p>
            <a:r>
              <a:rPr lang="en-GB" dirty="0" smtClean="0"/>
              <a:t>RQ2 – </a:t>
            </a:r>
            <a:r>
              <a:rPr lang="en-GB" dirty="0" err="1" smtClean="0"/>
              <a:t>Fashanu</a:t>
            </a:r>
            <a:r>
              <a:rPr lang="en-GB" dirty="0" smtClean="0"/>
              <a:t> after his death</a:t>
            </a:r>
          </a:p>
          <a:p>
            <a:pPr lvl="1"/>
            <a:r>
              <a:rPr lang="en-GB" dirty="0" smtClean="0"/>
              <a:t>More sympathetic over time</a:t>
            </a:r>
          </a:p>
          <a:p>
            <a:pPr lvl="1"/>
            <a:r>
              <a:rPr lang="en-GB" dirty="0" smtClean="0"/>
              <a:t>An emblematic victim/hero</a:t>
            </a:r>
          </a:p>
          <a:p>
            <a:pPr lvl="1"/>
            <a:r>
              <a:rPr lang="en-GB" dirty="0" smtClean="0"/>
              <a:t>Inspiration for change/criticism of status quo</a:t>
            </a:r>
          </a:p>
          <a:p>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23</a:t>
            </a:fld>
            <a:endParaRPr lang="en-GB"/>
          </a:p>
        </p:txBody>
      </p:sp>
    </p:spTree>
    <p:extLst>
      <p:ext uri="{BB962C8B-B14F-4D97-AF65-F5344CB8AC3E}">
        <p14:creationId xmlns:p14="http://schemas.microsoft.com/office/powerpoint/2010/main" val="41047862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rmAutofit/>
          </a:bodyPr>
          <a:lstStyle/>
          <a:p>
            <a:pPr marL="0" indent="0" algn="ctr">
              <a:buNone/>
            </a:pPr>
            <a:r>
              <a:rPr lang="en-GB" dirty="0" smtClean="0"/>
              <a:t>concern </a:t>
            </a:r>
            <a:r>
              <a:rPr lang="en-GB" dirty="0"/>
              <a:t>about </a:t>
            </a:r>
            <a:r>
              <a:rPr lang="en-GB" dirty="0">
                <a:solidFill>
                  <a:srgbClr val="FF0000"/>
                </a:solidFill>
              </a:rPr>
              <a:t>homosexuality </a:t>
            </a:r>
            <a:endParaRPr lang="en-GB" dirty="0" smtClean="0">
              <a:solidFill>
                <a:srgbClr val="FF0000"/>
              </a:solidFill>
            </a:endParaRPr>
          </a:p>
          <a:p>
            <a:pPr marL="0" indent="0" algn="ctr">
              <a:buNone/>
            </a:pPr>
            <a:r>
              <a:rPr lang="en-GB" dirty="0" smtClean="0"/>
              <a:t>to </a:t>
            </a:r>
          </a:p>
          <a:p>
            <a:pPr marL="0" indent="0" algn="ctr">
              <a:buNone/>
            </a:pPr>
            <a:r>
              <a:rPr lang="en-GB" dirty="0" smtClean="0"/>
              <a:t>concern </a:t>
            </a:r>
            <a:r>
              <a:rPr lang="en-GB" dirty="0"/>
              <a:t>about </a:t>
            </a:r>
            <a:r>
              <a:rPr lang="en-GB" dirty="0" smtClean="0">
                <a:solidFill>
                  <a:srgbClr val="FF0000"/>
                </a:solidFill>
              </a:rPr>
              <a:t>homophobia</a:t>
            </a:r>
          </a:p>
          <a:p>
            <a:pPr marL="0" indent="0">
              <a:buNone/>
            </a:pPr>
            <a:endParaRPr lang="en-GB" dirty="0"/>
          </a:p>
          <a:p>
            <a:r>
              <a:rPr lang="en-GB" dirty="0"/>
              <a:t>R</a:t>
            </a:r>
            <a:r>
              <a:rPr lang="en-GB" dirty="0" smtClean="0"/>
              <a:t>ecent </a:t>
            </a:r>
            <a:r>
              <a:rPr lang="en-GB" dirty="0"/>
              <a:t>and current understandings of sexuality are not fixed but subject to </a:t>
            </a:r>
            <a:r>
              <a:rPr lang="en-GB" dirty="0" smtClean="0"/>
              <a:t>change</a:t>
            </a:r>
          </a:p>
          <a:p>
            <a:r>
              <a:rPr lang="en-GB" dirty="0" smtClean="0"/>
              <a:t>Corpus methods help to understand this in a rigorous and systematic way</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24</a:t>
            </a:fld>
            <a:endParaRPr lang="en-GB"/>
          </a:p>
        </p:txBody>
      </p:sp>
    </p:spTree>
    <p:extLst>
      <p:ext uri="{BB962C8B-B14F-4D97-AF65-F5344CB8AC3E}">
        <p14:creationId xmlns:p14="http://schemas.microsoft.com/office/powerpoint/2010/main" val="29170080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40000" lnSpcReduction="20000"/>
          </a:bodyPr>
          <a:lstStyle/>
          <a:p>
            <a:r>
              <a:rPr lang="en-GB" dirty="0"/>
              <a:t>Anthony, L. (2014) </a:t>
            </a:r>
            <a:r>
              <a:rPr lang="en-GB" dirty="0" err="1"/>
              <a:t>AntConc</a:t>
            </a:r>
            <a:r>
              <a:rPr lang="en-GB" dirty="0"/>
              <a:t> (Version 3.4.3w) [Computer Software]. Tokyo, Japan: </a:t>
            </a:r>
            <a:r>
              <a:rPr lang="en-GB" dirty="0" err="1"/>
              <a:t>Waseda</a:t>
            </a:r>
            <a:r>
              <a:rPr lang="en-GB" dirty="0"/>
              <a:t> University. Available from </a:t>
            </a:r>
            <a:r>
              <a:rPr lang="en-GB" u="sng" dirty="0"/>
              <a:t>http://www.laurenceanthony.net/antconc_index.html</a:t>
            </a:r>
            <a:r>
              <a:rPr lang="en-GB" dirty="0"/>
              <a:t> [Accessed 24 September 2014</a:t>
            </a:r>
            <a:r>
              <a:rPr lang="en-GB" dirty="0" smtClean="0"/>
              <a:t>].</a:t>
            </a:r>
            <a:endParaRPr lang="en-GB" dirty="0"/>
          </a:p>
          <a:p>
            <a:r>
              <a:rPr lang="en-GB" dirty="0"/>
              <a:t>Bachmann, Ingo. (2011) </a:t>
            </a:r>
            <a:r>
              <a:rPr lang="en-GB" dirty="0">
                <a:hlinkClick r:id="rId2"/>
              </a:rPr>
              <a:t>“Civil partnership – ‘Gay marriage in all but name’: A corpus-driven analysis of discourses of same-sex relationships in the UK Parliament.” </a:t>
            </a:r>
            <a:r>
              <a:rPr lang="en-GB" i="1" dirty="0">
                <a:hlinkClick r:id="rId2"/>
              </a:rPr>
              <a:t>Corpora</a:t>
            </a:r>
            <a:r>
              <a:rPr lang="en-GB" dirty="0">
                <a:hlinkClick r:id="rId2"/>
              </a:rPr>
              <a:t> 6(1): 77-105. </a:t>
            </a:r>
            <a:r>
              <a:rPr lang="en-GB" dirty="0"/>
              <a:t> </a:t>
            </a:r>
          </a:p>
          <a:p>
            <a:r>
              <a:rPr lang="en-GB" dirty="0"/>
              <a:t>Baker, P. (2004) ‘Unnatural acts’: Discourses of homosexuality within the House of Lords debates on gay male law reform. </a:t>
            </a:r>
            <a:r>
              <a:rPr lang="en-GB" i="1" dirty="0"/>
              <a:t>Journal of Sociolinguistics </a:t>
            </a:r>
            <a:r>
              <a:rPr lang="en-GB" dirty="0"/>
              <a:t>8(1): 88-106.</a:t>
            </a:r>
          </a:p>
          <a:p>
            <a:r>
              <a:rPr lang="en-GB" dirty="0"/>
              <a:t>Baker, Paul. (2005) </a:t>
            </a:r>
            <a:r>
              <a:rPr lang="en-GB" i="1" dirty="0"/>
              <a:t>Public Discourses of Gay Men</a:t>
            </a:r>
            <a:r>
              <a:rPr lang="en-GB" dirty="0"/>
              <a:t>. London: Routledge.</a:t>
            </a:r>
          </a:p>
          <a:p>
            <a:r>
              <a:rPr lang="en-GB" dirty="0"/>
              <a:t>Baker, P. (2006) </a:t>
            </a:r>
            <a:r>
              <a:rPr lang="en-GB" i="1" dirty="0"/>
              <a:t>Using Corpora for Discourse Analysis</a:t>
            </a:r>
            <a:r>
              <a:rPr lang="en-GB" dirty="0"/>
              <a:t>. London: Continuum.</a:t>
            </a:r>
          </a:p>
          <a:p>
            <a:r>
              <a:rPr lang="en-GB" dirty="0"/>
              <a:t>Baker, P. (2009) The BE06 Corpus of British English and recent language change. In </a:t>
            </a:r>
            <a:r>
              <a:rPr lang="en-GB" i="1" dirty="0"/>
              <a:t>International Journal of Corpus Linguistics</a:t>
            </a:r>
            <a:r>
              <a:rPr lang="en-GB" dirty="0"/>
              <a:t>, 14(3): 312-337</a:t>
            </a:r>
            <a:r>
              <a:rPr lang="en-GB" dirty="0" smtClean="0"/>
              <a:t>.</a:t>
            </a:r>
            <a:endParaRPr lang="en-GB" dirty="0"/>
          </a:p>
          <a:p>
            <a:r>
              <a:rPr lang="en-GB" dirty="0" smtClean="0"/>
              <a:t>Bolton</a:t>
            </a:r>
            <a:r>
              <a:rPr lang="en-GB" dirty="0"/>
              <a:t>, R. (1995) Sex talk: Bodies and </a:t>
            </a:r>
            <a:r>
              <a:rPr lang="en-GB" dirty="0" err="1"/>
              <a:t>behaviors</a:t>
            </a:r>
            <a:r>
              <a:rPr lang="en-GB" dirty="0"/>
              <a:t> in gay erotica. In W. Leap (</a:t>
            </a:r>
            <a:r>
              <a:rPr lang="en-GB" dirty="0" err="1"/>
              <a:t>ed</a:t>
            </a:r>
            <a:r>
              <a:rPr lang="en-GB" dirty="0"/>
              <a:t>) </a:t>
            </a:r>
            <a:r>
              <a:rPr lang="en-GB" i="1" dirty="0"/>
              <a:t>Beyond the Lavender Lexicon: Authenticity, Imagination, and Appropriation in</a:t>
            </a:r>
            <a:r>
              <a:rPr lang="en-GB" dirty="0"/>
              <a:t> </a:t>
            </a:r>
            <a:r>
              <a:rPr lang="en-GB" i="1" dirty="0"/>
              <a:t>Lesbian and Gay Languages</a:t>
            </a:r>
            <a:r>
              <a:rPr lang="en-GB" dirty="0"/>
              <a:t>. Amsterdam: Gordon and Breach, pp. 173–206</a:t>
            </a:r>
            <a:r>
              <a:rPr lang="en-GB" dirty="0" smtClean="0"/>
              <a:t>.</a:t>
            </a:r>
            <a:endParaRPr lang="en-GB" dirty="0"/>
          </a:p>
          <a:p>
            <a:r>
              <a:rPr lang="en-GB" dirty="0" err="1"/>
              <a:t>Caskey</a:t>
            </a:r>
            <a:r>
              <a:rPr lang="en-GB" dirty="0"/>
              <a:t>, D. M. (2011) </a:t>
            </a:r>
            <a:r>
              <a:rPr lang="en-GB" i="1" dirty="0"/>
              <a:t>Speak Like A Wo(Man): A Corpus Linguistic And Discourse Analysis Of Gendered Speech</a:t>
            </a:r>
            <a:r>
              <a:rPr lang="en-GB" dirty="0"/>
              <a:t>. Unpublished MA Thesis, Western Carolina University. Available at http://libres.uncg.edu/ir/wcu/f/Caskey2011.pdf</a:t>
            </a:r>
            <a:r>
              <a:rPr lang="en-GB" dirty="0" smtClean="0"/>
              <a:t>.</a:t>
            </a:r>
            <a:endParaRPr lang="en-GB" dirty="0"/>
          </a:p>
          <a:p>
            <a:r>
              <a:rPr lang="en-GB" dirty="0" err="1" smtClean="0"/>
              <a:t>Hoey</a:t>
            </a:r>
            <a:r>
              <a:rPr lang="en-GB" dirty="0"/>
              <a:t>, Michael (1997) ‘The organisation of narratives of desire.’ In K. Harvey and C. Shalom. (</a:t>
            </a:r>
            <a:r>
              <a:rPr lang="en-GB" dirty="0" err="1"/>
              <a:t>eds</a:t>
            </a:r>
            <a:r>
              <a:rPr lang="en-GB" dirty="0"/>
              <a:t>) Language and Desire: Encoding Sex, Romance and Intimacy. London: </a:t>
            </a:r>
            <a:r>
              <a:rPr lang="en-GB" dirty="0" err="1"/>
              <a:t>Routlege</a:t>
            </a:r>
            <a:r>
              <a:rPr lang="en-GB" dirty="0"/>
              <a:t>, pp. 85-105.</a:t>
            </a:r>
          </a:p>
          <a:p>
            <a:r>
              <a:rPr lang="en-GB" dirty="0" smtClean="0"/>
              <a:t>King</a:t>
            </a:r>
            <a:r>
              <a:rPr lang="en-GB" dirty="0"/>
              <a:t>, B. W.</a:t>
            </a:r>
            <a:r>
              <a:rPr lang="en-GB" b="1" dirty="0"/>
              <a:t> </a:t>
            </a:r>
            <a:r>
              <a:rPr lang="en-GB" dirty="0"/>
              <a:t>(2009). Building and analysing corpora of computer-mediated communication. In P. Baker (</a:t>
            </a:r>
            <a:r>
              <a:rPr lang="en-GB" dirty="0" err="1"/>
              <a:t>ed</a:t>
            </a:r>
            <a:r>
              <a:rPr lang="en-GB" dirty="0"/>
              <a:t>) </a:t>
            </a:r>
            <a:r>
              <a:rPr lang="en-GB" i="1" dirty="0"/>
              <a:t>Contemporary Corpus Linguistics</a:t>
            </a:r>
            <a:r>
              <a:rPr lang="en-GB" dirty="0"/>
              <a:t>. London. Continuum, pp. 301-20</a:t>
            </a:r>
            <a:r>
              <a:rPr lang="en-GB" dirty="0" smtClean="0"/>
              <a:t>.</a:t>
            </a:r>
            <a:endParaRPr lang="en-GB" dirty="0"/>
          </a:p>
          <a:p>
            <a:r>
              <a:rPr lang="en-GB" dirty="0" smtClean="0"/>
              <a:t>Love </a:t>
            </a:r>
            <a:r>
              <a:rPr lang="en-GB" dirty="0"/>
              <a:t>R. and Baker, P. (2015) ‘The Hate that Dare not Speak its Name?’ </a:t>
            </a:r>
            <a:r>
              <a:rPr lang="en-GB" i="1" dirty="0"/>
              <a:t>Journal of Language, Aggression and Conflict</a:t>
            </a:r>
            <a:r>
              <a:rPr lang="en-GB" dirty="0"/>
              <a:t> 3(1):xx</a:t>
            </a:r>
            <a:r>
              <a:rPr lang="en-GB" dirty="0" smtClean="0"/>
              <a:t>.</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25</a:t>
            </a:fld>
            <a:endParaRPr lang="en-GB"/>
          </a:p>
        </p:txBody>
      </p:sp>
    </p:spTree>
    <p:extLst>
      <p:ext uri="{BB962C8B-B14F-4D97-AF65-F5344CB8AC3E}">
        <p14:creationId xmlns:p14="http://schemas.microsoft.com/office/powerpoint/2010/main" val="28391046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929411"/>
          </a:xfrm>
        </p:spPr>
        <p:txBody>
          <a:bodyPr/>
          <a:lstStyle/>
          <a:p>
            <a:pPr marL="0" indent="0" algn="ctr">
              <a:buNone/>
            </a:pPr>
            <a:r>
              <a:rPr lang="en-GB" dirty="0" smtClean="0"/>
              <a:t>Thank you</a:t>
            </a:r>
          </a:p>
          <a:p>
            <a:pPr marL="0" indent="0" algn="ctr">
              <a:buNone/>
            </a:pPr>
            <a:endParaRPr lang="en-GB" dirty="0"/>
          </a:p>
          <a:p>
            <a:pPr marL="0" indent="0" algn="ctr">
              <a:buNone/>
            </a:pPr>
            <a:r>
              <a:rPr lang="en-GB" b="1" dirty="0" smtClean="0"/>
              <a:t>r.m.love@lancaster.ac.uk</a:t>
            </a:r>
          </a:p>
          <a:p>
            <a:pPr marL="0" indent="0" algn="ctr">
              <a:buNone/>
            </a:pPr>
            <a:r>
              <a:rPr lang="en-GB" b="1" dirty="0" smtClean="0"/>
              <a:t>   @</a:t>
            </a:r>
            <a:r>
              <a:rPr lang="en-GB" b="1" dirty="0" err="1" smtClean="0"/>
              <a:t>lovermob</a:t>
            </a:r>
            <a:endParaRPr lang="en-GB" b="1" dirty="0" smtClean="0"/>
          </a:p>
          <a:p>
            <a:pPr marL="0" indent="0">
              <a:buNone/>
            </a:pPr>
            <a:endParaRPr lang="en-GB" b="1" dirty="0" smtClean="0"/>
          </a:p>
          <a:p>
            <a:endParaRPr lang="en-GB" dirty="0"/>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smtClean="0">
                <a:latin typeface="Gotham"/>
              </a:rPr>
              <a:t>@</a:t>
            </a:r>
            <a:r>
              <a:rPr lang="en-GB" dirty="0" err="1" smtClean="0">
                <a:latin typeface="Gotham"/>
              </a:rPr>
              <a:t>lovermob</a:t>
            </a:r>
            <a:endParaRPr lang="en-GB" dirty="0" smtClean="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
        <p:nvSpPr>
          <p:cNvPr id="7" name="Slide Number Placeholder 6"/>
          <p:cNvSpPr>
            <a:spLocks noGrp="1"/>
          </p:cNvSpPr>
          <p:nvPr>
            <p:ph type="sldNum" sz="quarter" idx="12"/>
          </p:nvPr>
        </p:nvSpPr>
        <p:spPr/>
        <p:txBody>
          <a:bodyPr/>
          <a:lstStyle/>
          <a:p>
            <a:fld id="{01CABD74-F192-44F0-9B3A-8F91286EA363}" type="slidenum">
              <a:rPr lang="en-GB" smtClean="0"/>
              <a:t>26</a:t>
            </a:fld>
            <a:endParaRPr lang="en-GB"/>
          </a:p>
        </p:txBody>
      </p:sp>
      <p:pic>
        <p:nvPicPr>
          <p:cNvPr id="8"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999" y="3110121"/>
            <a:ext cx="386212" cy="31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306277"/>
      </p:ext>
    </p:extLst>
  </p:cSld>
  <p:clrMapOvr>
    <a:masterClrMapping/>
  </p:clrMapOvr>
  <p:timing>
    <p:tnLst>
      <p:par>
        <p:cTn id="1" dur="indefinite" restart="never" nodeType="tmRoot"/>
      </p:par>
    </p:tnLst>
  </p:timing>
</p:sld>
</file>

<file path=ppt/theme/theme1.xml><?xml version="1.0" encoding="utf-8"?>
<a:theme xmlns:a="http://schemas.openxmlformats.org/drawingml/2006/main" name="Robbie Love - UCREL CRS March 20th 2015">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Robbie Love - UCREL CRS March 20th 2015</Template>
  <TotalTime>1038</TotalTime>
  <Words>1907</Words>
  <Application>Microsoft Office PowerPoint</Application>
  <PresentationFormat>On-screen Show (4:3)</PresentationFormat>
  <Paragraphs>493</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Gotham</vt:lpstr>
      <vt:lpstr>Times New Roman</vt:lpstr>
      <vt:lpstr>Robbie Love - UCREL CRS March 20th 2015</vt:lpstr>
      <vt:lpstr>The life and death of a gay footballer: from concern about homosexuality to concern about homophobia in the UK press</vt:lpstr>
      <vt:lpstr>Background</vt:lpstr>
      <vt:lpstr>Justin Fashanu (1961-1998)</vt:lpstr>
      <vt:lpstr>Wider context</vt:lpstr>
      <vt:lpstr>Research questions</vt:lpstr>
      <vt:lpstr>Previous corpus work on sexuality</vt:lpstr>
      <vt:lpstr>Method – data</vt:lpstr>
      <vt:lpstr>Method – analysis</vt:lpstr>
      <vt:lpstr>Findings - keywords</vt:lpstr>
      <vt:lpstr>Findings - keywords</vt:lpstr>
      <vt:lpstr>Findings - keywords</vt:lpstr>
      <vt:lpstr>Findings - keywords</vt:lpstr>
      <vt:lpstr>Findings – clusters around gay</vt:lpstr>
      <vt:lpstr>Findings – clusters around gay</vt:lpstr>
      <vt:lpstr>Findings – clusters around gay</vt:lpstr>
      <vt:lpstr>Findings – clusters around gay</vt:lpstr>
      <vt:lpstr>Findings - homophobia</vt:lpstr>
      <vt:lpstr>What is done to homophobia?</vt:lpstr>
      <vt:lpstr>What is done to homophobia?</vt:lpstr>
      <vt:lpstr>What does homophobia do?</vt:lpstr>
      <vt:lpstr>What does homophobia do?</vt:lpstr>
      <vt:lpstr>Fashanu + homophobia</vt:lpstr>
      <vt:lpstr>Conclusions</vt:lpstr>
      <vt:lpstr>Conclusions</vt:lpstr>
      <vt:lpstr>References</vt:lpstr>
      <vt:lpstr>PowerPoint Presentation</vt:lpstr>
    </vt:vector>
  </TitlesOfParts>
  <Company>Lancaster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issues in spoken corpus development: the Spoken BNC2014 transcription scheme and speaker identification</dc:title>
  <dc:creator>Robbie Love</dc:creator>
  <cp:lastModifiedBy>Robbie Love</cp:lastModifiedBy>
  <cp:revision>319</cp:revision>
  <cp:lastPrinted>2015-07-12T20:17:33Z</cp:lastPrinted>
  <dcterms:created xsi:type="dcterms:W3CDTF">2015-03-10T11:45:33Z</dcterms:created>
  <dcterms:modified xsi:type="dcterms:W3CDTF">2015-07-12T21:25:38Z</dcterms:modified>
</cp:coreProperties>
</file>