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3" r:id="rId3"/>
    <p:sldId id="266" r:id="rId4"/>
    <p:sldId id="348" r:id="rId5"/>
    <p:sldId id="337" r:id="rId6"/>
    <p:sldId id="309" r:id="rId7"/>
    <p:sldId id="316" r:id="rId8"/>
    <p:sldId id="313" r:id="rId9"/>
    <p:sldId id="277" r:id="rId10"/>
    <p:sldId id="314" r:id="rId11"/>
    <p:sldId id="267" r:id="rId12"/>
    <p:sldId id="343" r:id="rId13"/>
    <p:sldId id="319" r:id="rId14"/>
    <p:sldId id="339" r:id="rId15"/>
    <p:sldId id="341" r:id="rId16"/>
    <p:sldId id="342" r:id="rId17"/>
    <p:sldId id="317" r:id="rId18"/>
    <p:sldId id="320" r:id="rId19"/>
    <p:sldId id="268" r:id="rId20"/>
    <p:sldId id="346" r:id="rId21"/>
    <p:sldId id="324" r:id="rId22"/>
    <p:sldId id="333" r:id="rId23"/>
    <p:sldId id="347" r:id="rId24"/>
    <p:sldId id="334" r:id="rId25"/>
    <p:sldId id="345" r:id="rId26"/>
    <p:sldId id="276" r:id="rId27"/>
    <p:sldId id="335" r:id="rId2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5" clrIdx="0"/>
  <p:cmAuthor id="1" name="Robbie Love" initials="RL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6" autoAdjust="0"/>
    <p:restoredTop sz="94458" autoAdjust="0"/>
  </p:normalViewPr>
  <p:slideViewPr>
    <p:cSldViewPr>
      <p:cViewPr varScale="1">
        <p:scale>
          <a:sx n="62" d="100"/>
          <a:sy n="62" d="100"/>
        </p:scale>
        <p:origin x="17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27/05/2015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27/05/2015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6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A7A9-8B9E-412D-A819-25DF2B454EAE}" type="datetime1">
              <a:rPr lang="en-GB" smtClean="0"/>
              <a:t>27/05/2015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41" y="116632"/>
            <a:ext cx="1289587" cy="12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917F-8176-4C9D-9C36-9D60A0992A48}" type="datetime1">
              <a:rPr lang="en-GB" smtClean="0"/>
              <a:t>27/05/2015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D170-68F5-4875-9592-E872EDF1AEBD}" type="datetime1">
              <a:rPr lang="en-GB" smtClean="0"/>
              <a:t>27/05/2015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E239-E0CA-431E-9114-077410B75A63}" type="datetime1">
              <a:rPr lang="en-GB" smtClean="0"/>
              <a:t>27/05/2015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5EC1-CF44-4106-A092-7E69C44CD03A}" type="datetime1">
              <a:rPr lang="en-GB" smtClean="0"/>
              <a:t>27/05/2015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2AE40-4624-4B10-8FF9-9EC133F818C0}" type="datetime1">
              <a:rPr lang="en-GB" smtClean="0"/>
              <a:t>27/05/2015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9BB4-4384-45F3-8EBA-4AA7C67E1B57}" type="datetime1">
              <a:rPr lang="en-GB" smtClean="0"/>
              <a:t>27/05/2015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0F26-C21C-404E-904B-9AF2801EBBD9}" type="datetime1">
              <a:rPr lang="en-GB" smtClean="0"/>
              <a:t>27/05/2015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57707-3728-4EC5-AADE-D213719B972B}" type="datetime1">
              <a:rPr lang="en-GB" smtClean="0"/>
              <a:t>27/05/2015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8A2D9-9C36-4DF1-A3E6-E8B769875F1E}" type="datetime1">
              <a:rPr lang="en-GB" smtClean="0"/>
              <a:t>27/05/2015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4B3ED-6083-4054-89E0-CA9D3F0EE0AC}" type="datetime1">
              <a:rPr lang="en-GB" smtClean="0"/>
              <a:t>27/05/2015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BF32BA6-D3DC-475C-914A-F8C8EE922CFB}" type="datetime1">
              <a:rPr lang="en-GB" smtClean="0"/>
              <a:t>27/05/2015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Critical issues in spoken corpus development: the Spoken BNC2014 transcription scheme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5328592" cy="1752600"/>
          </a:xfrm>
        </p:spPr>
        <p:txBody>
          <a:bodyPr>
            <a:normAutofit fontScale="85000" lnSpcReduction="10000"/>
          </a:bodyPr>
          <a:lstStyle/>
          <a:p>
            <a:endParaRPr lang="en-GB" dirty="0" smtClean="0"/>
          </a:p>
          <a:p>
            <a:r>
              <a:rPr lang="en-GB" dirty="0" smtClean="0"/>
              <a:t>Robbie Love</a:t>
            </a:r>
          </a:p>
          <a:p>
            <a:r>
              <a:rPr lang="en-GB" dirty="0"/>
              <a:t>Centre for Corpus Approaches to Social Science, </a:t>
            </a:r>
            <a:r>
              <a:rPr lang="en-GB" dirty="0" smtClean="0"/>
              <a:t>Lancaster University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8904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Today’s talk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Spoken BNC2014</a:t>
            </a:r>
          </a:p>
          <a:p>
            <a:r>
              <a:rPr lang="en-GB" dirty="0" smtClean="0"/>
              <a:t>Transcription scheme development</a:t>
            </a:r>
          </a:p>
          <a:p>
            <a:r>
              <a:rPr lang="en-GB" dirty="0" smtClean="0"/>
              <a:t>Comparison between the original and the new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84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make a new one now?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</a:t>
            </a:fld>
            <a:endParaRPr lang="en-GB"/>
          </a:p>
        </p:txBody>
      </p:sp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74" y="1854582"/>
            <a:ext cx="2665382" cy="3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41087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52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make a new one 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It’s getting old</a:t>
            </a:r>
          </a:p>
          <a:p>
            <a:r>
              <a:rPr lang="en-GB" dirty="0" smtClean="0"/>
              <a:t>Can no longer be used as a proxy for present day British English</a:t>
            </a:r>
          </a:p>
          <a:p>
            <a:endParaRPr lang="en-GB" dirty="0" smtClean="0"/>
          </a:p>
          <a:p>
            <a:r>
              <a:rPr lang="en-GB" dirty="0" smtClean="0"/>
              <a:t>Nothing since the Spoken BNC (1994):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large size</a:t>
            </a:r>
          </a:p>
          <a:p>
            <a:pPr marL="0" indent="0">
              <a:buNone/>
            </a:pPr>
            <a:r>
              <a:rPr lang="en-GB" dirty="0" smtClean="0"/>
              <a:t>	- general coverage</a:t>
            </a:r>
            <a:r>
              <a:rPr lang="en-GB" dirty="0"/>
              <a:t> </a:t>
            </a:r>
            <a:r>
              <a:rPr lang="en-GB" dirty="0" smtClean="0"/>
              <a:t>of spoken British English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(low or no cost) public access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transcribed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81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make a new one 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Language has very likely changed during this time – lexical innovations, etc.</a:t>
            </a:r>
          </a:p>
          <a:p>
            <a:r>
              <a:rPr lang="en-GB" dirty="0" smtClean="0"/>
              <a:t>Grammar too - Geoff Leech’s work on modality </a:t>
            </a:r>
            <a:r>
              <a:rPr lang="en-GB" sz="2400" dirty="0" smtClean="0">
                <a:solidFill>
                  <a:srgbClr val="FF0000"/>
                </a:solidFill>
              </a:rPr>
              <a:t>(2003) </a:t>
            </a:r>
            <a:r>
              <a:rPr lang="en-GB" dirty="0" smtClean="0"/>
              <a:t>shows that change can happen quickly</a:t>
            </a:r>
          </a:p>
          <a:p>
            <a:r>
              <a:rPr lang="en-GB" dirty="0" smtClean="0"/>
              <a:t>Two decade comparison (1990s-2010s) never been done before</a:t>
            </a:r>
          </a:p>
          <a:p>
            <a:r>
              <a:rPr lang="en-GB" dirty="0" smtClean="0"/>
              <a:t>Mystery – we don’t know how else things have changed – let’s find out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96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Spoken BNC2014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Cambridge University Press started work</a:t>
            </a:r>
          </a:p>
          <a:p>
            <a:r>
              <a:rPr lang="en-GB" dirty="0" smtClean="0"/>
              <a:t>Lancaster joined in and formalised as BNC</a:t>
            </a:r>
          </a:p>
          <a:p>
            <a:endParaRPr lang="en-GB" dirty="0" smtClean="0"/>
          </a:p>
          <a:p>
            <a:r>
              <a:rPr lang="en-GB" dirty="0" smtClean="0"/>
              <a:t>10 million words spontaneous conversation</a:t>
            </a:r>
          </a:p>
          <a:p>
            <a:r>
              <a:rPr lang="en-GB" dirty="0" smtClean="0"/>
              <a:t>Smartphones </a:t>
            </a:r>
            <a:r>
              <a:rPr lang="en-GB" dirty="0"/>
              <a:t>(vs. tape recorders)</a:t>
            </a:r>
          </a:p>
          <a:p>
            <a:r>
              <a:rPr lang="en-GB" dirty="0"/>
              <a:t>Non-surreptitious</a:t>
            </a:r>
            <a:r>
              <a:rPr lang="en-GB" dirty="0" smtClean="0"/>
              <a:t>!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30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Spoken BNC2014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Both parties</a:t>
            </a:r>
          </a:p>
          <a:p>
            <a:r>
              <a:rPr lang="en-GB" dirty="0" smtClean="0"/>
              <a:t>Fund project equally</a:t>
            </a:r>
          </a:p>
          <a:p>
            <a:r>
              <a:rPr lang="en-GB" dirty="0"/>
              <a:t>Encourage </a:t>
            </a:r>
            <a:r>
              <a:rPr lang="en-GB" dirty="0" smtClean="0"/>
              <a:t>participation – media campaigns</a:t>
            </a:r>
          </a:p>
          <a:p>
            <a:r>
              <a:rPr lang="en-GB" dirty="0" smtClean="0"/>
              <a:t>Disseminate information</a:t>
            </a:r>
          </a:p>
          <a:p>
            <a:pPr marL="0" indent="0">
              <a:buNone/>
            </a:pPr>
            <a:r>
              <a:rPr lang="en-GB" dirty="0" smtClean="0"/>
              <a:t>CUP</a:t>
            </a:r>
          </a:p>
          <a:p>
            <a:r>
              <a:rPr lang="en-GB" dirty="0" smtClean="0"/>
              <a:t>Corresponds with contributors</a:t>
            </a:r>
          </a:p>
          <a:p>
            <a:r>
              <a:rPr lang="en-GB" dirty="0" smtClean="0"/>
              <a:t>Collects recordings</a:t>
            </a:r>
          </a:p>
          <a:p>
            <a:r>
              <a:rPr lang="en-GB" dirty="0" smtClean="0"/>
              <a:t>Transcribes data</a:t>
            </a:r>
          </a:p>
          <a:p>
            <a:pPr marL="0" indent="0">
              <a:buNone/>
            </a:pPr>
            <a:r>
              <a:rPr lang="en-GB" dirty="0" smtClean="0"/>
              <a:t>Lancaster</a:t>
            </a:r>
          </a:p>
          <a:p>
            <a:r>
              <a:rPr lang="en-GB" dirty="0" smtClean="0"/>
              <a:t>Carries out methodological investigations</a:t>
            </a:r>
          </a:p>
          <a:p>
            <a:r>
              <a:rPr lang="en-GB" dirty="0" smtClean="0"/>
              <a:t>Converts transcripts to XML, encoding</a:t>
            </a:r>
          </a:p>
          <a:p>
            <a:r>
              <a:rPr lang="en-GB" dirty="0" smtClean="0"/>
              <a:t>Annotates corpus</a:t>
            </a:r>
          </a:p>
          <a:p>
            <a:r>
              <a:rPr lang="en-GB" dirty="0" smtClean="0"/>
              <a:t>Initial analysis</a:t>
            </a:r>
          </a:p>
          <a:p>
            <a:r>
              <a:rPr lang="en-GB" dirty="0" smtClean="0"/>
              <a:t>Prepares for public release/hosts finished corpus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60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Transcription scheme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Cambridge already had a scheme for their privately hosted spoken corpora</a:t>
            </a:r>
            <a:endParaRPr lang="en-GB" dirty="0"/>
          </a:p>
          <a:p>
            <a:r>
              <a:rPr lang="en-GB" dirty="0" smtClean="0"/>
              <a:t>We worked together to refine and improve this existing work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Reviewed a range of sources, then decided upon crucial investigations to make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Recommendations reviewed and implemented to produce new Spoken BNC2014 scheme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98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not simply reuse the original?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err="1" smtClean="0">
                <a:solidFill>
                  <a:srgbClr val="FF0000"/>
                </a:solidFill>
              </a:rPr>
              <a:t>Crowdy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sz="2600" dirty="0" smtClean="0">
                <a:solidFill>
                  <a:srgbClr val="FF0000"/>
                </a:solidFill>
              </a:rPr>
              <a:t>(1994) </a:t>
            </a:r>
            <a:r>
              <a:rPr lang="en-GB" dirty="0" smtClean="0"/>
              <a:t>“Spoken Corpus Transcription”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Generally, it’s pretty good, but:</a:t>
            </a:r>
          </a:p>
          <a:p>
            <a:r>
              <a:rPr lang="en-GB" dirty="0" smtClean="0"/>
              <a:t>16 features identified in the </a:t>
            </a:r>
            <a:r>
              <a:rPr lang="en-GB" b="1" dirty="0" smtClean="0"/>
              <a:t>1,900</a:t>
            </a:r>
            <a:r>
              <a:rPr lang="en-GB" dirty="0" smtClean="0"/>
              <a:t> word scheme – very few examples</a:t>
            </a:r>
          </a:p>
          <a:p>
            <a:r>
              <a:rPr lang="en-GB" dirty="0" smtClean="0"/>
              <a:t>Not enough clarity in some areas, leading to ambiguity</a:t>
            </a:r>
          </a:p>
          <a:p>
            <a:r>
              <a:rPr lang="en-GB" dirty="0"/>
              <a:t>Compatibility with CASS XML </a:t>
            </a:r>
            <a:r>
              <a:rPr lang="en-GB" dirty="0" smtClean="0"/>
              <a:t>standards for automatic conversion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51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not simply reuse the original?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EXAMPLE</a:t>
            </a:r>
          </a:p>
          <a:p>
            <a:r>
              <a:rPr lang="en-GB" dirty="0" smtClean="0"/>
              <a:t>using full stops and commas to “approximate to use in written text”, but also indicating pauses with ellipses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&lt;2&gt; I think it’s always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deceptive on days like this because its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overcast and [</a:t>
            </a:r>
            <a:r>
              <a:rPr lang="en-GB" dirty="0" err="1" smtClean="0"/>
              <a:t>er</a:t>
            </a:r>
            <a:r>
              <a:rPr lang="en-GB" dirty="0" smtClean="0"/>
              <a:t>]</a:t>
            </a:r>
          </a:p>
          <a:p>
            <a:pPr marL="0" indent="0">
              <a:buNone/>
            </a:pPr>
            <a:r>
              <a:rPr lang="en-GB" dirty="0" smtClean="0"/>
              <a:t>[…]</a:t>
            </a:r>
          </a:p>
          <a:p>
            <a:pPr marL="0" indent="0">
              <a:buNone/>
            </a:pPr>
            <a:r>
              <a:rPr lang="en-GB" dirty="0" smtClean="0"/>
              <a:t>&lt;2&gt; But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but </a:t>
            </a:r>
            <a:r>
              <a:rPr lang="en-GB" dirty="0" err="1" smtClean="0"/>
              <a:t>er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he’s</a:t>
            </a:r>
            <a:r>
              <a:rPr lang="en-GB" dirty="0" smtClean="0">
                <a:solidFill>
                  <a:srgbClr val="FF0000"/>
                </a:solidFill>
              </a:rPr>
              <a:t>…</a:t>
            </a:r>
            <a:r>
              <a:rPr lang="en-GB" dirty="0" smtClean="0"/>
              <a:t>just broken away from his </a:t>
            </a:r>
            <a:r>
              <a:rPr lang="en-GB" dirty="0" err="1" smtClean="0"/>
              <a:t>girlfiend</a:t>
            </a:r>
            <a:r>
              <a:rPr lang="en-GB" dirty="0" smtClean="0"/>
              <a:t> and [&lt;unclear&gt;]</a:t>
            </a:r>
          </a:p>
          <a:p>
            <a:pPr marL="0" indent="0">
              <a:buNone/>
            </a:pPr>
            <a:r>
              <a:rPr lang="en-GB" dirty="0" smtClean="0"/>
              <a:t>&lt;1&gt; [Oh has] he</a:t>
            </a:r>
            <a:r>
              <a:rPr lang="en-GB" dirty="0" smtClean="0">
                <a:solidFill>
                  <a:srgbClr val="FF0000"/>
                </a:solidFill>
              </a:rPr>
              <a:t>,</a:t>
            </a:r>
            <a:r>
              <a:rPr lang="en-GB" dirty="0" smtClean="0"/>
              <a:t> oh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  <a:r>
              <a:rPr lang="en-GB" dirty="0" smtClean="0"/>
              <a:t> Well he seemed happy enough when he called.</a:t>
            </a:r>
          </a:p>
          <a:p>
            <a:pPr marL="0" indent="0" algn="r">
              <a:buNone/>
            </a:pPr>
            <a:r>
              <a:rPr lang="en-GB" dirty="0" err="1">
                <a:solidFill>
                  <a:srgbClr val="FF0000"/>
                </a:solidFill>
              </a:rPr>
              <a:t>Crowdy</a:t>
            </a:r>
            <a:r>
              <a:rPr lang="en-GB" dirty="0">
                <a:solidFill>
                  <a:srgbClr val="FF0000"/>
                </a:solidFill>
              </a:rPr>
              <a:t> (1994: 28)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5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we investigated the issues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Set </a:t>
            </a:r>
            <a:r>
              <a:rPr lang="en-GB" dirty="0" smtClean="0"/>
              <a:t>#1 = decisions made based on evidence from sources</a:t>
            </a:r>
          </a:p>
          <a:p>
            <a:r>
              <a:rPr lang="en-GB" dirty="0" smtClean="0"/>
              <a:t>Set #2 = decisions made based on evidence from pilot study </a:t>
            </a:r>
            <a:r>
              <a:rPr lang="en-GB" sz="2400" dirty="0" smtClean="0">
                <a:solidFill>
                  <a:srgbClr val="FF0000"/>
                </a:solidFill>
              </a:rPr>
              <a:t>(Love 2014)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/>
              <a:t>Observations discussed between Lancaster and Cambridge</a:t>
            </a:r>
          </a:p>
          <a:p>
            <a:r>
              <a:rPr lang="en-GB" dirty="0"/>
              <a:t>Implemented to create the new Spoken BNC2014 transcription scheme</a:t>
            </a:r>
          </a:p>
          <a:p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0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Investigating transcription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Set 1</a:t>
            </a:r>
          </a:p>
          <a:p>
            <a:r>
              <a:rPr lang="en-GB" i="1" dirty="0" smtClean="0"/>
              <a:t>Overlaps</a:t>
            </a:r>
            <a:endParaRPr lang="en-GB" i="1" dirty="0"/>
          </a:p>
          <a:p>
            <a:r>
              <a:rPr lang="en-GB" i="1" dirty="0"/>
              <a:t>Filled pauses</a:t>
            </a:r>
          </a:p>
          <a:p>
            <a:r>
              <a:rPr lang="en-GB" i="1" dirty="0" smtClean="0"/>
              <a:t>Pauses</a:t>
            </a:r>
            <a:endParaRPr lang="en-GB" i="1" dirty="0"/>
          </a:p>
          <a:p>
            <a:r>
              <a:rPr lang="en-GB" i="1" dirty="0" smtClean="0"/>
              <a:t>Events</a:t>
            </a:r>
          </a:p>
          <a:p>
            <a:r>
              <a:rPr lang="en-GB" i="1" dirty="0" smtClean="0"/>
              <a:t>+ non-English speech</a:t>
            </a:r>
          </a:p>
          <a:p>
            <a:r>
              <a:rPr lang="en-GB" i="1" dirty="0" smtClean="0"/>
              <a:t>+ capitalisation</a:t>
            </a:r>
            <a:endParaRPr lang="en-GB" i="1" dirty="0"/>
          </a:p>
          <a:p>
            <a:endParaRPr lang="en-GB" i="1" dirty="0" smtClean="0"/>
          </a:p>
          <a:p>
            <a:endParaRPr lang="en-GB" i="1" dirty="0" smtClean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16016" y="1600199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smtClean="0"/>
              <a:t>Set 2</a:t>
            </a:r>
          </a:p>
          <a:p>
            <a:r>
              <a:rPr lang="en-GB" i="1" dirty="0" err="1" smtClean="0"/>
              <a:t>Anonymization</a:t>
            </a:r>
            <a:endParaRPr lang="en-GB" i="1" dirty="0"/>
          </a:p>
          <a:p>
            <a:r>
              <a:rPr lang="en-GB" i="1" dirty="0" smtClean="0"/>
              <a:t>+ speaker identification</a:t>
            </a:r>
          </a:p>
          <a:p>
            <a:r>
              <a:rPr lang="en-GB" i="1" dirty="0" smtClean="0"/>
              <a:t>+ </a:t>
            </a:r>
            <a:r>
              <a:rPr lang="en-GB" i="1" dirty="0" err="1" smtClean="0"/>
              <a:t>quotative</a:t>
            </a:r>
            <a:r>
              <a:rPr lang="en-GB" i="1" dirty="0" smtClean="0"/>
              <a:t> speech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96557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Investigating transcription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i="1" dirty="0" smtClean="0"/>
              <a:t>Overlaps</a:t>
            </a:r>
          </a:p>
          <a:p>
            <a:r>
              <a:rPr lang="en-GB" dirty="0" err="1" smtClean="0"/>
              <a:t>Crowdy’s</a:t>
            </a:r>
            <a:r>
              <a:rPr lang="en-GB" dirty="0" smtClean="0"/>
              <a:t> (1994) rather complicated system:</a:t>
            </a:r>
            <a:endParaRPr lang="en-GB" dirty="0"/>
          </a:p>
          <a:p>
            <a:pPr marL="0" indent="0" hangingPunct="0">
              <a:buNone/>
            </a:pPr>
            <a:r>
              <a:rPr lang="en-GB" dirty="0" smtClean="0"/>
              <a:t>&lt;1&gt; So </a:t>
            </a:r>
            <a:r>
              <a:rPr lang="en-GB" dirty="0"/>
              <a:t>she was virtually a </a:t>
            </a:r>
            <a:r>
              <a:rPr lang="en-GB" dirty="0">
                <a:solidFill>
                  <a:srgbClr val="FF0000"/>
                </a:solidFill>
              </a:rPr>
              <a:t>[</a:t>
            </a:r>
            <a:r>
              <a:rPr lang="en-GB" dirty="0"/>
              <a:t>a house prisoner</a:t>
            </a:r>
            <a:r>
              <a:rPr lang="en-GB" dirty="0">
                <a:solidFill>
                  <a:srgbClr val="FF0000"/>
                </a:solidFill>
              </a:rPr>
              <a:t>]</a:t>
            </a:r>
          </a:p>
          <a:p>
            <a:pPr marL="0" indent="0" hangingPunct="0">
              <a:buNone/>
            </a:pPr>
            <a:r>
              <a:rPr lang="en-GB" dirty="0" smtClean="0"/>
              <a:t>&lt;</a:t>
            </a:r>
            <a:r>
              <a:rPr lang="en-GB" dirty="0"/>
              <a:t>2</a:t>
            </a:r>
            <a:r>
              <a:rPr lang="en-GB" dirty="0" smtClean="0"/>
              <a:t>&gt; </a:t>
            </a:r>
            <a:r>
              <a:rPr lang="en-GB" dirty="0" smtClean="0">
                <a:solidFill>
                  <a:srgbClr val="FF0000"/>
                </a:solidFill>
              </a:rPr>
              <a:t>[</a:t>
            </a:r>
            <a:r>
              <a:rPr lang="en-GB" dirty="0"/>
              <a:t>house </a:t>
            </a:r>
            <a:r>
              <a:rPr lang="en-GB" dirty="0">
                <a:solidFill>
                  <a:srgbClr val="FF0000"/>
                </a:solidFill>
              </a:rPr>
              <a:t>{</a:t>
            </a:r>
            <a:r>
              <a:rPr lang="en-GB" dirty="0"/>
              <a:t>bound</a:t>
            </a:r>
            <a:r>
              <a:rPr lang="en-GB" dirty="0">
                <a:solidFill>
                  <a:srgbClr val="FF0000"/>
                </a:solidFill>
              </a:rPr>
              <a:t>}]</a:t>
            </a:r>
          </a:p>
          <a:p>
            <a:pPr marL="0" indent="0" hangingPunct="0">
              <a:buNone/>
            </a:pPr>
            <a:r>
              <a:rPr lang="en-GB" dirty="0" smtClean="0"/>
              <a:t>&lt;</a:t>
            </a:r>
            <a:r>
              <a:rPr lang="en-GB" dirty="0"/>
              <a:t>3</a:t>
            </a:r>
            <a:r>
              <a:rPr lang="en-GB" dirty="0" smtClean="0"/>
              <a:t>&gt; </a:t>
            </a:r>
            <a:r>
              <a:rPr lang="en-GB" dirty="0" smtClean="0">
                <a:solidFill>
                  <a:srgbClr val="FF0000"/>
                </a:solidFill>
              </a:rPr>
              <a:t>{</a:t>
            </a:r>
            <a:r>
              <a:rPr lang="en-GB" dirty="0"/>
              <a:t>prisoner</a:t>
            </a:r>
            <a:r>
              <a:rPr lang="en-GB" dirty="0">
                <a:solidFill>
                  <a:srgbClr val="FF0000"/>
                </a:solidFill>
              </a:rPr>
              <a:t>}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Not in Trinity Lancaster corpus </a:t>
            </a:r>
            <a:r>
              <a:rPr lang="en-GB" sz="2600" dirty="0" smtClean="0">
                <a:solidFill>
                  <a:srgbClr val="FF0000"/>
                </a:solidFill>
              </a:rPr>
              <a:t>(</a:t>
            </a:r>
            <a:r>
              <a:rPr lang="en-GB" sz="2600" dirty="0" err="1" smtClean="0">
                <a:solidFill>
                  <a:srgbClr val="FF0000"/>
                </a:solidFill>
              </a:rPr>
              <a:t>Gablasova</a:t>
            </a:r>
            <a:r>
              <a:rPr lang="en-GB" sz="2600" dirty="0" smtClean="0">
                <a:solidFill>
                  <a:srgbClr val="FF0000"/>
                </a:solidFill>
              </a:rPr>
              <a:t> </a:t>
            </a:r>
            <a:r>
              <a:rPr lang="en-GB" sz="2600" dirty="0">
                <a:solidFill>
                  <a:srgbClr val="FF0000"/>
                </a:solidFill>
              </a:rPr>
              <a:t>et </a:t>
            </a:r>
            <a:r>
              <a:rPr lang="en-GB" sz="2600" dirty="0" smtClean="0">
                <a:solidFill>
                  <a:srgbClr val="FF0000"/>
                </a:solidFill>
              </a:rPr>
              <a:t>al. under </a:t>
            </a:r>
            <a:r>
              <a:rPr lang="en-GB" sz="2600" dirty="0">
                <a:solidFill>
                  <a:srgbClr val="FF0000"/>
                </a:solidFill>
              </a:rPr>
              <a:t>review) </a:t>
            </a:r>
            <a:endParaRPr lang="en-GB" sz="2600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Decision to use simpler </a:t>
            </a:r>
            <a:r>
              <a:rPr lang="en-GB" dirty="0" smtClean="0">
                <a:solidFill>
                  <a:srgbClr val="FF0000"/>
                </a:solidFill>
              </a:rPr>
              <a:t>&lt;OL&gt; </a:t>
            </a:r>
            <a:r>
              <a:rPr lang="en-GB" dirty="0" smtClean="0"/>
              <a:t>tag instead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74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Investigating transcription</a:t>
            </a:r>
            <a:endParaRPr lang="en-GB" altLang="en-US" dirty="0" smtClean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GB" altLang="en-US" i="1" dirty="0" smtClean="0"/>
              <a:t>Filled pauses</a:t>
            </a:r>
            <a:r>
              <a:rPr lang="en-GB" altLang="en-US" dirty="0" smtClean="0"/>
              <a:t> = sound over function</a:t>
            </a:r>
            <a:endParaRPr lang="en-GB" altLang="en-US" i="1" dirty="0" smtClean="0"/>
          </a:p>
          <a:p>
            <a:pPr marL="0" indent="0">
              <a:buFont typeface="Arial" pitchFamily="34" charset="0"/>
              <a:buNone/>
            </a:pPr>
            <a:endParaRPr lang="en-GB" altLang="en-US" dirty="0" smtClean="0"/>
          </a:p>
          <a:p>
            <a:pPr marL="0" indent="0">
              <a:buFont typeface="Arial" pitchFamily="34" charset="0"/>
              <a:buNone/>
            </a:pPr>
            <a:endParaRPr lang="en-GB" altLang="en-US" dirty="0" smtClean="0"/>
          </a:p>
        </p:txBody>
      </p:sp>
      <p:sp>
        <p:nvSpPr>
          <p:cNvPr id="4608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/>
              <a:t>http://</a:t>
            </a:r>
            <a:r>
              <a:rPr lang="en-GB" altLang="en-US" b="1"/>
              <a:t>cass.lancs.ac.uk</a:t>
            </a:r>
          </a:p>
        </p:txBody>
      </p:sp>
      <p:sp>
        <p:nvSpPr>
          <p:cNvPr id="46085" name="Footer Placeholder 4"/>
          <p:cNvSpPr txBox="1">
            <a:spLocks/>
          </p:cNvSpPr>
          <p:nvPr/>
        </p:nvSpPr>
        <p:spPr bwMode="auto">
          <a:xfrm>
            <a:off x="865188" y="6351588"/>
            <a:ext cx="18923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Gotham"/>
              </a:rPr>
              <a:t>@lovermob</a:t>
            </a:r>
          </a:p>
        </p:txBody>
      </p:sp>
      <p:pic>
        <p:nvPicPr>
          <p:cNvPr id="4608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402388"/>
            <a:ext cx="387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81013" y="2205038"/>
          <a:ext cx="7907337" cy="4032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40248"/>
                <a:gridCol w="1467089"/>
              </a:tblGrid>
              <a:tr h="2371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What it sounds like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How to write it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Has the vowel found in “father” or a similar vowel; 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usually = realisation, frustration or pain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Has the vowel found in “road” or a similar vowel; 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usually = mild surprise or upset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Has the vowel in “bed” or the vowel in “made” or something similar, without an “R” or “M” sound at the end; usually = uncertainty, or ‘please say again?’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 long or short “er” or “uh” vowel, as in “bird”; there may or may not be an “R” sound at the end; usually = uncertainty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er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As for “er” but ends as a nasal sound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erm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Has a nasally “M” or “N” sound from start to end; 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usually = agreement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Like an “er” but with a clear “H” sound at the start; 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usually = surprise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huh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  <a:tr h="711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Two shortened “uh” or “er”-type vowels with an “H” sound between them, usually = disagreement; OR, a sound like the word  “ahah!”; usually = success or realisation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uhu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20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Investigating transcription</a:t>
            </a:r>
            <a:endParaRPr lang="en-GB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i="1" dirty="0" smtClean="0"/>
              <a:t>Pauses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Two types of pause but omitted noting the length</a:t>
            </a:r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  <a:p>
            <a:pPr fontAlgn="auto">
              <a:spcAft>
                <a:spcPts val="0"/>
              </a:spcAft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&lt;001</a:t>
            </a:r>
            <a:r>
              <a:rPr lang="en-GB" dirty="0"/>
              <a:t>&gt; I had pizza and </a:t>
            </a:r>
            <a:r>
              <a:rPr lang="en-GB" dirty="0">
                <a:solidFill>
                  <a:srgbClr val="FF0000"/>
                </a:solidFill>
              </a:rPr>
              <a:t>(.)</a:t>
            </a:r>
            <a:r>
              <a:rPr lang="en-GB" dirty="0"/>
              <a:t> chips last </a:t>
            </a:r>
            <a:r>
              <a:rPr lang="en-GB" dirty="0" smtClean="0"/>
              <a:t>night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&lt;</a:t>
            </a:r>
            <a:r>
              <a:rPr lang="en-GB" dirty="0" smtClean="0"/>
              <a:t>002&gt; </a:t>
            </a:r>
            <a:r>
              <a:rPr lang="en-GB" dirty="0"/>
              <a:t>I can’t believe </a:t>
            </a:r>
            <a:r>
              <a:rPr lang="en-GB" dirty="0">
                <a:solidFill>
                  <a:srgbClr val="FF0000"/>
                </a:solidFill>
              </a:rPr>
              <a:t>(…)</a:t>
            </a:r>
            <a:r>
              <a:rPr lang="en-GB" dirty="0"/>
              <a:t> I can’t believe </a:t>
            </a:r>
            <a:r>
              <a:rPr lang="en-GB" dirty="0" smtClean="0"/>
              <a:t>that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4813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/>
              <a:t>http://</a:t>
            </a:r>
            <a:r>
              <a:rPr lang="en-GB" altLang="en-US" b="1"/>
              <a:t>cass.lancs.ac.uk</a:t>
            </a:r>
          </a:p>
        </p:txBody>
      </p:sp>
      <p:sp>
        <p:nvSpPr>
          <p:cNvPr id="48133" name="Footer Placeholder 4"/>
          <p:cNvSpPr txBox="1">
            <a:spLocks/>
          </p:cNvSpPr>
          <p:nvPr/>
        </p:nvSpPr>
        <p:spPr bwMode="auto">
          <a:xfrm>
            <a:off x="865188" y="6351588"/>
            <a:ext cx="18923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Gotham"/>
              </a:rPr>
              <a:t>@lovermob</a:t>
            </a:r>
          </a:p>
        </p:txBody>
      </p:sp>
      <p:pic>
        <p:nvPicPr>
          <p:cNvPr id="48134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402388"/>
            <a:ext cx="387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3141663"/>
          <a:ext cx="8002588" cy="129540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929587"/>
                <a:gridCol w="691110"/>
                <a:gridCol w="5381891"/>
              </a:tblGrid>
              <a:tr h="7772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Short pause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(.)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Only use this tag for pauses which are between one second and five seconds, and only which occur during utterances. Do not record pauses which are less than one second.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518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Long pause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(…)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Use this tag for any pauses which are over five seconds, either during or between utterances.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74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Investigating transcription</a:t>
            </a:r>
            <a:endParaRPr lang="en-GB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i="1" dirty="0" smtClean="0"/>
              <a:t>Events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Made clear that this is any non-vocal noise that is </a:t>
            </a:r>
            <a:r>
              <a:rPr lang="en-GB" dirty="0" smtClean="0">
                <a:solidFill>
                  <a:srgbClr val="FF0000"/>
                </a:solidFill>
              </a:rPr>
              <a:t>relevant</a:t>
            </a:r>
            <a:r>
              <a:rPr lang="en-GB" dirty="0" smtClean="0"/>
              <a:t> to the discourse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e.g. </a:t>
            </a:r>
            <a:r>
              <a:rPr lang="en-GB" i="1" dirty="0" smtClean="0"/>
              <a:t>background talk, unintelligible, sound of X, music, abrupt end, recording skips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i="1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More specific than </a:t>
            </a:r>
            <a:r>
              <a:rPr lang="en-GB" dirty="0" err="1" smtClean="0"/>
              <a:t>Crowdy’s</a:t>
            </a:r>
            <a:r>
              <a:rPr lang="en-GB" dirty="0" smtClean="0"/>
              <a:t> </a:t>
            </a:r>
            <a:r>
              <a:rPr lang="en-GB" sz="2600" dirty="0" smtClean="0">
                <a:solidFill>
                  <a:srgbClr val="FF0000"/>
                </a:solidFill>
              </a:rPr>
              <a:t>(1994) </a:t>
            </a:r>
            <a:r>
              <a:rPr lang="en-GB" i="1" dirty="0" smtClean="0"/>
              <a:t>contextual comments</a:t>
            </a:r>
            <a:r>
              <a:rPr lang="en-GB" dirty="0" smtClean="0"/>
              <a:t>, e.g. “playing croquet”</a:t>
            </a:r>
            <a:endParaRPr lang="en-GB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4915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/>
              <a:t>http://</a:t>
            </a:r>
            <a:r>
              <a:rPr lang="en-GB" altLang="en-US" b="1"/>
              <a:t>cass.lancs.ac.uk</a:t>
            </a:r>
          </a:p>
        </p:txBody>
      </p:sp>
      <p:sp>
        <p:nvSpPr>
          <p:cNvPr id="49157" name="Footer Placeholder 4"/>
          <p:cNvSpPr txBox="1">
            <a:spLocks/>
          </p:cNvSpPr>
          <p:nvPr/>
        </p:nvSpPr>
        <p:spPr bwMode="auto">
          <a:xfrm>
            <a:off x="865188" y="6351588"/>
            <a:ext cx="18923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Gotham"/>
              </a:rPr>
              <a:t>@lovermob</a:t>
            </a:r>
          </a:p>
        </p:txBody>
      </p:sp>
      <p:pic>
        <p:nvPicPr>
          <p:cNvPr id="4915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402388"/>
            <a:ext cx="387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7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GB" dirty="0" smtClean="0"/>
              <a:t>Issues investigated in the pilot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 smtClean="0"/>
              <a:t>The Spoken BNC2014 pilot corpus </a:t>
            </a:r>
            <a:r>
              <a:rPr lang="en-GB" sz="2400" dirty="0" smtClean="0">
                <a:solidFill>
                  <a:srgbClr val="FF0000"/>
                </a:solidFill>
              </a:rPr>
              <a:t>(Love 2014)</a:t>
            </a:r>
            <a:endParaRPr lang="en-GB" sz="2400" i="1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5.5 </a:t>
            </a:r>
            <a:r>
              <a:rPr lang="en-GB" dirty="0"/>
              <a:t>hours of audio data</a:t>
            </a:r>
          </a:p>
          <a:p>
            <a:r>
              <a:rPr lang="en-GB" dirty="0"/>
              <a:t>Replicated the style of recordings in the Spoken BNC2014 </a:t>
            </a:r>
          </a:p>
          <a:p>
            <a:r>
              <a:rPr lang="en-GB" dirty="0"/>
              <a:t>14 recordings, 32 speakers, 47,000 words, 6,552 turns</a:t>
            </a:r>
          </a:p>
          <a:p>
            <a:r>
              <a:rPr lang="en-GB" dirty="0"/>
              <a:t>Transcribed by two full-time, professional transcribers at CASS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0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Issues investigated in the pilot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i="1" dirty="0" err="1" smtClean="0"/>
              <a:t>Anonymization</a:t>
            </a:r>
            <a:r>
              <a:rPr lang="en-GB" i="1" dirty="0" smtClean="0"/>
              <a:t> </a:t>
            </a:r>
            <a:endParaRPr lang="en-GB" dirty="0" smtClean="0"/>
          </a:p>
          <a:p>
            <a:r>
              <a:rPr lang="en-GB" dirty="0" smtClean="0"/>
              <a:t>Omit “any reference that would allow an individual to </a:t>
            </a:r>
            <a:r>
              <a:rPr lang="en-GB" dirty="0" smtClean="0"/>
              <a:t>be identified</a:t>
            </a:r>
            <a:r>
              <a:rPr lang="en-GB" dirty="0" smtClean="0"/>
              <a:t>” </a:t>
            </a:r>
            <a:r>
              <a:rPr lang="en-GB" sz="2600" dirty="0" smtClean="0">
                <a:solidFill>
                  <a:srgbClr val="FF0000"/>
                </a:solidFill>
              </a:rPr>
              <a:t>(</a:t>
            </a:r>
            <a:r>
              <a:rPr lang="en-GB" sz="2600" dirty="0" err="1" smtClean="0">
                <a:solidFill>
                  <a:srgbClr val="FF0000"/>
                </a:solidFill>
              </a:rPr>
              <a:t>Crowdy</a:t>
            </a:r>
            <a:r>
              <a:rPr lang="en-GB" sz="2600" dirty="0" smtClean="0">
                <a:solidFill>
                  <a:srgbClr val="FF0000"/>
                </a:solidFill>
              </a:rPr>
              <a:t> 1994)</a:t>
            </a:r>
          </a:p>
          <a:p>
            <a:r>
              <a:rPr lang="en-GB" dirty="0" smtClean="0"/>
              <a:t>NOT automatically</a:t>
            </a:r>
            <a:r>
              <a:rPr lang="en-GB" dirty="0"/>
              <a:t> </a:t>
            </a:r>
            <a:r>
              <a:rPr lang="en-GB" sz="2600" dirty="0" smtClean="0">
                <a:solidFill>
                  <a:srgbClr val="FF0000"/>
                </a:solidFill>
              </a:rPr>
              <a:t>(</a:t>
            </a:r>
            <a:r>
              <a:rPr lang="en-GB" sz="2600" dirty="0" err="1" smtClean="0">
                <a:solidFill>
                  <a:srgbClr val="FF0000"/>
                </a:solidFill>
              </a:rPr>
              <a:t>Hasund</a:t>
            </a:r>
            <a:r>
              <a:rPr lang="en-GB" sz="2600" dirty="0" smtClean="0">
                <a:solidFill>
                  <a:srgbClr val="FF0000"/>
                </a:solidFill>
              </a:rPr>
              <a:t> 1998)</a:t>
            </a:r>
          </a:p>
          <a:p>
            <a:r>
              <a:rPr lang="en-GB" dirty="0" err="1" smtClean="0"/>
              <a:t>Hasund</a:t>
            </a:r>
            <a:r>
              <a:rPr lang="en-GB" dirty="0" smtClean="0"/>
              <a:t>: Bank of English includes gender in </a:t>
            </a:r>
            <a:r>
              <a:rPr lang="en-GB" dirty="0" err="1" smtClean="0"/>
              <a:t>anonymization</a:t>
            </a:r>
            <a:r>
              <a:rPr lang="en-GB" dirty="0" smtClean="0"/>
              <a:t> tag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e.g. </a:t>
            </a:r>
            <a:r>
              <a:rPr lang="en-GB" i="1" dirty="0" smtClean="0"/>
              <a:t>I bumped into </a:t>
            </a:r>
            <a:r>
              <a:rPr lang="en-GB" i="1" dirty="0" smtClean="0">
                <a:solidFill>
                  <a:srgbClr val="FF0000"/>
                </a:solidFill>
              </a:rPr>
              <a:t>&lt;name </a:t>
            </a:r>
            <a:r>
              <a:rPr lang="en-GB" i="1" dirty="0">
                <a:solidFill>
                  <a:srgbClr val="FF0000"/>
                </a:solidFill>
              </a:rPr>
              <a:t>F</a:t>
            </a:r>
            <a:r>
              <a:rPr lang="en-GB" i="1" dirty="0" smtClean="0">
                <a:solidFill>
                  <a:srgbClr val="FF0000"/>
                </a:solidFill>
              </a:rPr>
              <a:t>&gt; </a:t>
            </a:r>
            <a:r>
              <a:rPr lang="en-GB" i="1" dirty="0" smtClean="0"/>
              <a:t>yesterday</a:t>
            </a:r>
          </a:p>
          <a:p>
            <a:pPr marL="0" indent="0">
              <a:buNone/>
            </a:pPr>
            <a:r>
              <a:rPr lang="en-GB" dirty="0" smtClean="0"/>
              <a:t>(+ male, neutral)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65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Issues investigated in the pilot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/>
              <a:t>P</a:t>
            </a:r>
            <a:r>
              <a:rPr lang="en-GB" i="1" dirty="0" smtClean="0"/>
              <a:t>ilot study</a:t>
            </a:r>
          </a:p>
          <a:p>
            <a:r>
              <a:rPr lang="en-GB" dirty="0" smtClean="0"/>
              <a:t>Of the 380 </a:t>
            </a:r>
            <a:r>
              <a:rPr lang="en-GB" i="1" dirty="0" smtClean="0">
                <a:solidFill>
                  <a:srgbClr val="FF0000"/>
                </a:solidFill>
              </a:rPr>
              <a:t>&lt;name&gt; </a:t>
            </a:r>
            <a:r>
              <a:rPr lang="en-GB" dirty="0" smtClean="0"/>
              <a:t>tags, only 1.8% not coded for gender</a:t>
            </a:r>
          </a:p>
          <a:p>
            <a:r>
              <a:rPr lang="en-GB" dirty="0" smtClean="0"/>
              <a:t>Also added </a:t>
            </a:r>
            <a:r>
              <a:rPr lang="en-GB" i="1" dirty="0" smtClean="0"/>
              <a:t>place</a:t>
            </a:r>
            <a:r>
              <a:rPr lang="en-GB" dirty="0"/>
              <a:t> </a:t>
            </a:r>
            <a:r>
              <a:rPr lang="en-GB" dirty="0" smtClean="0"/>
              <a:t>+ other personal information</a:t>
            </a:r>
            <a:endParaRPr lang="en-GB" dirty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40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Resulting scheme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From 1,900 words to </a:t>
            </a:r>
            <a:r>
              <a:rPr lang="en-GB" b="1" dirty="0" smtClean="0"/>
              <a:t>5,000 words!</a:t>
            </a:r>
            <a:endParaRPr lang="en-GB" dirty="0" smtClean="0"/>
          </a:p>
          <a:p>
            <a:r>
              <a:rPr lang="en-GB" dirty="0" smtClean="0"/>
              <a:t>Lots of examples</a:t>
            </a:r>
          </a:p>
          <a:p>
            <a:r>
              <a:rPr lang="en-GB" dirty="0" smtClean="0"/>
              <a:t>(Hopefully) minimal room for ambiguity = maximal room for inter-</a:t>
            </a:r>
            <a:r>
              <a:rPr lang="en-GB" dirty="0" err="1" smtClean="0"/>
              <a:t>rater</a:t>
            </a:r>
            <a:r>
              <a:rPr lang="en-GB" dirty="0" smtClean="0"/>
              <a:t> consistency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24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bird’s eye view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2049898"/>
              </p:ext>
            </p:extLst>
          </p:nvPr>
        </p:nvGraphicFramePr>
        <p:xfrm>
          <a:off x="607476" y="1340768"/>
          <a:ext cx="4828620" cy="48965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6332"/>
                <a:gridCol w="2592288"/>
              </a:tblGrid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SPOKEN BNC (1994)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SPOKEN BNC2014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Speaker turns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Speaker IDs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Overlapping speech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Overlaps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GB" sz="1100" u="none" strike="noStrike" dirty="0">
                          <a:effectLst/>
                        </a:rPr>
                        <a:t>Use of punctuation, and 'sentence' boundaries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smtClean="0">
                          <a:effectLst/>
                        </a:rPr>
                        <a:t>Punctuation – question marks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Utterances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Unfinished words (false starts)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Vocalised pauses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GB" sz="1100" u="none" strike="noStrike" dirty="0">
                          <a:effectLst/>
                        </a:rPr>
                        <a:t>Accent, dialect, and representation of nonstandard forms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Nonstandard words or sounds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Nonstandard contractions or shortenings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Native speaker accent/dialect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Paralinguistic features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Non-verbal sounds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Non-linguistic vocalisations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Contextual comments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Unclear or inaudible text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Unintelligible speech/guesses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Unfamiliar words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Unintelligible speech/guesses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Spelt-out words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Acronyms/spelling/capitalisation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Acronyms and abbreviations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Acronyms/spelling/capitalisation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Telephone conversations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Pauses and events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17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Codes used to preserve anonymity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Anonymization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Text read out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Pauses and events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669030"/>
              </p:ext>
            </p:extLst>
          </p:nvPr>
        </p:nvGraphicFramePr>
        <p:xfrm>
          <a:off x="6236136" y="3429000"/>
          <a:ext cx="2088232" cy="1445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232"/>
              </a:tblGrid>
              <a:tr h="8696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EXTRA SPOKEN BNC2014</a:t>
                      </a:r>
                      <a:endParaRPr lang="en-GB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u="none" strike="noStrike" dirty="0" smtClean="0">
                          <a:effectLst/>
                        </a:rPr>
                        <a:t>General guidelines</a:t>
                      </a:r>
                      <a:endParaRPr lang="en-GB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9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Document format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68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Line height and spacing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9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Header information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9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Tag format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Non-English</a:t>
                      </a:r>
                      <a:r>
                        <a:rPr lang="en-GB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speech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u="none" strike="noStrike" dirty="0" smtClean="0">
                          <a:effectLst/>
                        </a:rPr>
                        <a:t>Numbers</a:t>
                      </a:r>
                      <a:endParaRPr lang="en-GB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90" marR="6290" marT="629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5876096" y="3212976"/>
            <a:ext cx="2160240" cy="20162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834920" y="1484784"/>
            <a:ext cx="2242592" cy="1257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Section headings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bird’s eye 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Delicate balance sought between </a:t>
            </a:r>
          </a:p>
          <a:p>
            <a:pPr lvl="1"/>
            <a:r>
              <a:rPr lang="en-GB" dirty="0"/>
              <a:t>backwards compatibility, and</a:t>
            </a:r>
          </a:p>
          <a:p>
            <a:pPr lvl="1"/>
            <a:r>
              <a:rPr lang="en-GB" dirty="0"/>
              <a:t>optimal </a:t>
            </a:r>
            <a:r>
              <a:rPr lang="en-GB" dirty="0" smtClean="0"/>
              <a:t>practice</a:t>
            </a:r>
          </a:p>
          <a:p>
            <a:r>
              <a:rPr lang="en-GB" dirty="0" smtClean="0"/>
              <a:t>Similar enough to compare with original</a:t>
            </a:r>
          </a:p>
          <a:p>
            <a:r>
              <a:rPr lang="en-GB" dirty="0" smtClean="0"/>
              <a:t>Different enough to be better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45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Comparison: 1994 and new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23</a:t>
            </a:fld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255759"/>
            <a:ext cx="8229600" cy="257269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 smtClean="0"/>
              <a:t>&lt;1&gt; It’s a funny old day isn’t it.</a:t>
            </a:r>
          </a:p>
          <a:p>
            <a:pPr marL="0" indent="0">
              <a:buNone/>
            </a:pPr>
            <a:r>
              <a:rPr lang="en-GB" sz="1800" dirty="0" smtClean="0"/>
              <a:t>&lt;2&gt; Mm it’s not cold is it? [I]</a:t>
            </a:r>
          </a:p>
          <a:p>
            <a:pPr marL="0" indent="0">
              <a:buNone/>
            </a:pPr>
            <a:r>
              <a:rPr lang="en-GB" sz="1800" dirty="0" smtClean="0"/>
              <a:t>&lt;1&gt; [Well] I thought it was when I went out and exercised the dog before lunch. I went up to Jubilee Park, and </a:t>
            </a:r>
            <a:r>
              <a:rPr lang="en-GB" sz="1800" dirty="0" err="1" smtClean="0"/>
              <a:t>er</a:t>
            </a:r>
            <a:r>
              <a:rPr lang="en-GB" sz="1800" dirty="0" smtClean="0"/>
              <a:t> I had a very brisk walk indeed and I was absolutely lathered by the time I got back to [the]</a:t>
            </a:r>
          </a:p>
          <a:p>
            <a:pPr marL="0" indent="0">
              <a:buNone/>
            </a:pPr>
            <a:r>
              <a:rPr lang="en-GB" sz="1800" dirty="0" smtClean="0"/>
              <a:t>&lt;2&gt; [Mm]</a:t>
            </a:r>
          </a:p>
          <a:p>
            <a:pPr marL="0" indent="0">
              <a:buNone/>
            </a:pPr>
            <a:r>
              <a:rPr lang="en-GB" sz="1800" dirty="0" smtClean="0"/>
              <a:t>&lt;1&gt; car after half an hour</a:t>
            </a:r>
          </a:p>
          <a:p>
            <a:pPr marL="0" indent="0">
              <a:buNone/>
            </a:pPr>
            <a:r>
              <a:rPr lang="en-GB" sz="1800" dirty="0" smtClean="0"/>
              <a:t>&lt;2&gt; I think it’s always, deceptive on days like this because its, overcast and [</a:t>
            </a:r>
            <a:r>
              <a:rPr lang="en-GB" sz="1800" dirty="0" err="1" smtClean="0"/>
              <a:t>er</a:t>
            </a:r>
            <a:r>
              <a:rPr lang="en-GB" sz="1800" dirty="0" smtClean="0"/>
              <a:t>]</a:t>
            </a:r>
            <a:endParaRPr lang="en-GB" sz="18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3828449"/>
            <a:ext cx="8229600" cy="26928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&lt;001&gt; i</a:t>
            </a:r>
            <a:r>
              <a:rPr lang="en-GB" sz="1800" dirty="0" smtClean="0"/>
              <a:t>t’s a funny old day isn’t it</a:t>
            </a:r>
            <a:r>
              <a:rPr lang="en-GB" sz="1800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&lt;002&gt; m</a:t>
            </a:r>
            <a:r>
              <a:rPr lang="en-GB" sz="1800" dirty="0" smtClean="0"/>
              <a:t>m it’s not cold is it? </a:t>
            </a:r>
            <a:r>
              <a:rPr lang="en-GB" sz="1800" dirty="0" smtClean="0">
                <a:solidFill>
                  <a:srgbClr val="FF0000"/>
                </a:solidFill>
              </a:rPr>
              <a:t>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&lt;001&gt; &lt;OL&gt; w</a:t>
            </a:r>
            <a:r>
              <a:rPr lang="en-GB" sz="1800" dirty="0" smtClean="0"/>
              <a:t>ell I thought it was when I went out and exercised the dog before lunch </a:t>
            </a:r>
            <a:r>
              <a:rPr lang="en-GB" sz="1800" dirty="0" smtClean="0">
                <a:solidFill>
                  <a:srgbClr val="FF0000"/>
                </a:solidFill>
              </a:rPr>
              <a:t>(.)</a:t>
            </a:r>
            <a:r>
              <a:rPr lang="en-GB" sz="1800" dirty="0" smtClean="0"/>
              <a:t> I went up to </a:t>
            </a:r>
            <a:r>
              <a:rPr lang="en-GB" sz="1800" dirty="0" smtClean="0">
                <a:solidFill>
                  <a:srgbClr val="FF0000"/>
                </a:solidFill>
              </a:rPr>
              <a:t>&lt;place&gt; (.)</a:t>
            </a:r>
            <a:r>
              <a:rPr lang="en-GB" sz="1800" dirty="0" smtClean="0"/>
              <a:t> and </a:t>
            </a:r>
            <a:r>
              <a:rPr lang="en-GB" sz="1800" dirty="0" err="1" smtClean="0"/>
              <a:t>er</a:t>
            </a:r>
            <a:r>
              <a:rPr lang="en-GB" sz="1800" dirty="0" smtClean="0"/>
              <a:t> I had a very brisk walk indeed and I was absolutely lathered by the time I got back to </a:t>
            </a:r>
            <a:r>
              <a:rPr lang="en-GB" sz="1800" dirty="0" smtClean="0">
                <a:solidFill>
                  <a:srgbClr val="FF0000"/>
                </a:solidFill>
              </a:rPr>
              <a:t>the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&lt;002&gt; &lt;OL&gt; mm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&lt;001&gt; </a:t>
            </a:r>
            <a:r>
              <a:rPr lang="en-GB" sz="1800" dirty="0" smtClean="0"/>
              <a:t>car after half an hour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&lt;002&gt; </a:t>
            </a:r>
            <a:r>
              <a:rPr lang="en-GB" sz="1800" dirty="0" smtClean="0"/>
              <a:t>I think it’s always </a:t>
            </a:r>
            <a:r>
              <a:rPr lang="en-GB" sz="1800" dirty="0" smtClean="0">
                <a:solidFill>
                  <a:srgbClr val="FF0000"/>
                </a:solidFill>
              </a:rPr>
              <a:t>(.)</a:t>
            </a:r>
            <a:r>
              <a:rPr lang="en-GB" sz="1800" dirty="0" smtClean="0"/>
              <a:t> deceptive on days like this because it’s </a:t>
            </a:r>
            <a:r>
              <a:rPr lang="en-GB" sz="1800" dirty="0" smtClean="0">
                <a:solidFill>
                  <a:srgbClr val="FF0000"/>
                </a:solidFill>
              </a:rPr>
              <a:t>(.)</a:t>
            </a:r>
            <a:r>
              <a:rPr lang="en-GB" sz="1800" dirty="0" smtClean="0"/>
              <a:t> overcast and </a:t>
            </a:r>
            <a:r>
              <a:rPr lang="en-GB" sz="1800" dirty="0" err="1" smtClean="0">
                <a:solidFill>
                  <a:srgbClr val="FF0000"/>
                </a:solidFill>
              </a:rPr>
              <a:t>er</a:t>
            </a:r>
            <a:endParaRPr lang="en-GB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78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eXtensible</a:t>
            </a:r>
            <a:r>
              <a:rPr lang="en-GB" dirty="0" smtClean="0"/>
              <a:t> </a:t>
            </a:r>
            <a:r>
              <a:rPr lang="en-GB" dirty="0" err="1" smtClean="0"/>
              <a:t>Markup</a:t>
            </a:r>
            <a:r>
              <a:rPr lang="en-GB" dirty="0" smtClean="0"/>
              <a:t> Language (XML)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Makes </a:t>
            </a:r>
            <a:r>
              <a:rPr lang="en-GB" dirty="0"/>
              <a:t>possible for automated mapping to </a:t>
            </a:r>
            <a:r>
              <a:rPr lang="en-GB" dirty="0" smtClean="0"/>
              <a:t>XML</a:t>
            </a:r>
            <a:r>
              <a:rPr lang="en-GB" dirty="0"/>
              <a:t>, with minimal manual </a:t>
            </a:r>
            <a:r>
              <a:rPr lang="en-GB" dirty="0" smtClean="0"/>
              <a:t>editing</a:t>
            </a:r>
            <a:endParaRPr lang="en-GB" dirty="0"/>
          </a:p>
          <a:p>
            <a:r>
              <a:rPr lang="en-GB" dirty="0"/>
              <a:t>Original Spoken BNC was not initially in </a:t>
            </a:r>
            <a:r>
              <a:rPr lang="en-GB" dirty="0" smtClean="0"/>
              <a:t>XML, but later converted, therefore comparable</a:t>
            </a:r>
          </a:p>
          <a:p>
            <a:r>
              <a:rPr lang="en-GB" dirty="0" smtClean="0"/>
              <a:t>But even in XML it adheres to the highly complex Text Encoding Initiative (TEI) – as released on CDs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So we’re using </a:t>
            </a:r>
            <a:r>
              <a:rPr lang="en-GB" dirty="0" err="1" smtClean="0"/>
              <a:t>Hardie’s</a:t>
            </a:r>
            <a:r>
              <a:rPr lang="en-GB" dirty="0" smtClean="0"/>
              <a:t> </a:t>
            </a:r>
            <a:r>
              <a:rPr lang="en-GB" sz="3100" dirty="0">
                <a:solidFill>
                  <a:srgbClr val="FF0000"/>
                </a:solidFill>
              </a:rPr>
              <a:t>(2014) </a:t>
            </a:r>
            <a:r>
              <a:rPr lang="en-GB" dirty="0"/>
              <a:t>“Modest XML for </a:t>
            </a:r>
            <a:r>
              <a:rPr lang="en-GB" dirty="0" smtClean="0"/>
              <a:t>Corpora”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“any linguist from the level of a bright undergraduate upwards should be able to understand it” </a:t>
            </a:r>
          </a:p>
          <a:p>
            <a:pPr marL="0" indent="0" algn="r">
              <a:buNone/>
            </a:pPr>
            <a:r>
              <a:rPr lang="en-GB" sz="3100" dirty="0" smtClean="0">
                <a:solidFill>
                  <a:srgbClr val="FF0000"/>
                </a:solidFill>
              </a:rPr>
              <a:t>(p. 79)</a:t>
            </a:r>
            <a:endParaRPr lang="en-GB" sz="31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54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</a:t>
            </a:r>
            <a:r>
              <a:rPr lang="en-GB" dirty="0" smtClean="0"/>
              <a:t>omparison between original and new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25</a:t>
            </a:fld>
            <a:endParaRPr lang="en-GB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31" t="14086" r="3614" b="33275"/>
          <a:stretch/>
        </p:blipFill>
        <p:spPr bwMode="auto">
          <a:xfrm>
            <a:off x="395536" y="1663778"/>
            <a:ext cx="4498162" cy="291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8" t="15156" r="3601" b="59106"/>
          <a:stretch/>
        </p:blipFill>
        <p:spPr bwMode="auto">
          <a:xfrm>
            <a:off x="2566586" y="4149080"/>
            <a:ext cx="6142642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09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 err="1" smtClean="0"/>
              <a:t>Crowdy</a:t>
            </a:r>
            <a:r>
              <a:rPr lang="en-GB" sz="1600" dirty="0"/>
              <a:t>, S. (1994). Spoken Corpus Transcription. Literary and Linguistic Computing, 9(1), 25-28.</a:t>
            </a:r>
          </a:p>
          <a:p>
            <a:r>
              <a:rPr lang="en-GB" sz="1600" dirty="0"/>
              <a:t>Gablasova, D., Brezina, V., </a:t>
            </a:r>
            <a:r>
              <a:rPr lang="en-GB" sz="1600" dirty="0" err="1"/>
              <a:t>McEnery</a:t>
            </a:r>
            <a:r>
              <a:rPr lang="en-GB" sz="1600" dirty="0"/>
              <a:t>, T. &amp; Boyd, E. (under review) Epistemic stance in spoken L2 English: The effect of task type and speaker style, submitted to Applied Linguistics.</a:t>
            </a:r>
          </a:p>
          <a:p>
            <a:r>
              <a:rPr lang="en-GB" sz="1600" dirty="0"/>
              <a:t>Hardie, A. (2014). Modest XML for corpora: not a standard, but a suggestion. ICAME Journal, 38, 73-103</a:t>
            </a:r>
            <a:r>
              <a:rPr lang="en-GB" sz="1600" dirty="0" smtClean="0"/>
              <a:t>.</a:t>
            </a:r>
          </a:p>
          <a:p>
            <a:r>
              <a:rPr lang="en-GB" sz="1600" dirty="0" err="1"/>
              <a:t>Hasund</a:t>
            </a:r>
            <a:r>
              <a:rPr lang="en-GB" sz="1600" dirty="0"/>
              <a:t>, K. (1998). Protecting the innocent: The issue of informants' anonymity in the COLT corpus. In A. </a:t>
            </a:r>
            <a:r>
              <a:rPr lang="en-GB" sz="1600" dirty="0" err="1"/>
              <a:t>Renouf</a:t>
            </a:r>
            <a:r>
              <a:rPr lang="en-GB" sz="1600" dirty="0"/>
              <a:t> (Ed.), </a:t>
            </a:r>
            <a:r>
              <a:rPr lang="en-GB" sz="1600" i="1" dirty="0"/>
              <a:t>Explorations in corpus linguistics</a:t>
            </a:r>
            <a:r>
              <a:rPr lang="en-GB" sz="1600" dirty="0"/>
              <a:t> (pp. 13-28). Amsterdam: </a:t>
            </a:r>
            <a:r>
              <a:rPr lang="en-GB" sz="1600" dirty="0" err="1"/>
              <a:t>Rodopi</a:t>
            </a:r>
            <a:r>
              <a:rPr lang="en-GB" sz="1600" dirty="0" smtClean="0"/>
              <a:t>.</a:t>
            </a:r>
            <a:endParaRPr lang="en-GB" sz="1600" dirty="0"/>
          </a:p>
          <a:p>
            <a:r>
              <a:rPr lang="en-GB" sz="1600" dirty="0"/>
              <a:t>Leech, G. (1993). 100 million words of English. English Today, 9-15. </a:t>
            </a:r>
            <a:r>
              <a:rPr lang="en-GB" sz="1600" dirty="0" smtClean="0"/>
              <a:t>doi:10.1017/S0266078400006854</a:t>
            </a:r>
          </a:p>
          <a:p>
            <a:r>
              <a:rPr lang="en-GB" sz="1600" dirty="0"/>
              <a:t>Leech, G. </a:t>
            </a:r>
            <a:r>
              <a:rPr lang="en-GB" sz="1600" dirty="0" smtClean="0"/>
              <a:t>(2003). Modals </a:t>
            </a:r>
            <a:r>
              <a:rPr lang="en-GB" sz="1600" dirty="0"/>
              <a:t>on the move: The English modal auxiliaries </a:t>
            </a:r>
            <a:r>
              <a:rPr lang="en-GB" sz="1600" dirty="0" smtClean="0"/>
              <a:t>1961–1992. </a:t>
            </a:r>
            <a:r>
              <a:rPr lang="en-GB" sz="1600" dirty="0"/>
              <a:t>In R. </a:t>
            </a:r>
            <a:r>
              <a:rPr lang="en-GB" sz="1600" dirty="0" err="1" smtClean="0"/>
              <a:t>Facchinetti</a:t>
            </a:r>
            <a:r>
              <a:rPr lang="en-GB" sz="1600" dirty="0" smtClean="0"/>
              <a:t>, F</a:t>
            </a:r>
            <a:r>
              <a:rPr lang="en-GB" sz="1600" dirty="0"/>
              <a:t>. R. Palmer &amp; M. Krug (Eds.), </a:t>
            </a:r>
            <a:r>
              <a:rPr lang="en-GB" sz="1600" dirty="0" smtClean="0"/>
              <a:t>Modality </a:t>
            </a:r>
            <a:r>
              <a:rPr lang="en-GB" sz="1600" dirty="0"/>
              <a:t>in Contemporary </a:t>
            </a:r>
            <a:r>
              <a:rPr lang="en-GB" sz="1600" dirty="0" smtClean="0"/>
              <a:t>English. </a:t>
            </a:r>
            <a:r>
              <a:rPr lang="en-GB" sz="1600" dirty="0"/>
              <a:t>Berlin/New York: </a:t>
            </a:r>
            <a:r>
              <a:rPr lang="en-GB" sz="1600" dirty="0" smtClean="0"/>
              <a:t>Mouton de </a:t>
            </a:r>
            <a:r>
              <a:rPr lang="en-GB" sz="1600" dirty="0" err="1" smtClean="0"/>
              <a:t>Gruyter</a:t>
            </a:r>
            <a:r>
              <a:rPr lang="en-GB" sz="1600" dirty="0"/>
              <a:t>, </a:t>
            </a:r>
            <a:r>
              <a:rPr lang="en-GB" sz="1600" dirty="0" smtClean="0"/>
              <a:t>223–240</a:t>
            </a:r>
          </a:p>
          <a:p>
            <a:r>
              <a:rPr lang="en-GB" sz="1600" dirty="0" smtClean="0"/>
              <a:t>Love, R. (2014). Methodological issues in the compilation of spoken corpora: the </a:t>
            </a:r>
            <a:r>
              <a:rPr lang="en-GB" sz="1600" i="1" dirty="0" smtClean="0"/>
              <a:t>Spoken BNC2014</a:t>
            </a:r>
            <a:r>
              <a:rPr lang="en-GB" sz="1600" dirty="0" smtClean="0"/>
              <a:t> pilot study. Lancaster University: unpublished Masters dissertation.</a:t>
            </a:r>
            <a:endParaRPr lang="en-GB" sz="1600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93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Thank you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dirty="0" smtClean="0"/>
              <a:t>r.m.love@lancaster.ac.uk</a:t>
            </a:r>
          </a:p>
          <a:p>
            <a:pPr marL="0" indent="0" algn="ctr">
              <a:buNone/>
            </a:pPr>
            <a:r>
              <a:rPr lang="en-GB" b="1" dirty="0" smtClean="0"/>
              <a:t>   @</a:t>
            </a:r>
            <a:r>
              <a:rPr lang="en-GB" b="1" dirty="0" err="1" smtClean="0"/>
              <a:t>lovermob</a:t>
            </a: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27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999" y="3110121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77072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30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0</TotalTime>
  <Words>1918</Words>
  <Application>Microsoft Office PowerPoint</Application>
  <PresentationFormat>On-screen Show (4:3)</PresentationFormat>
  <Paragraphs>331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Gotham</vt:lpstr>
      <vt:lpstr>Times New Roman</vt:lpstr>
      <vt:lpstr>Robbie Love - UCREL CRS March 20th 2015</vt:lpstr>
      <vt:lpstr>Critical issues in spoken corpus development: the Spoken BNC2014 transcription scheme</vt:lpstr>
      <vt:lpstr>Today’s talk</vt:lpstr>
      <vt:lpstr>Why make a new one now?</vt:lpstr>
      <vt:lpstr>Why make a new one now?</vt:lpstr>
      <vt:lpstr>Why make a new one now?</vt:lpstr>
      <vt:lpstr>The Spoken BNC2014</vt:lpstr>
      <vt:lpstr>The Spoken BNC2014</vt:lpstr>
      <vt:lpstr>Transcription scheme development</vt:lpstr>
      <vt:lpstr>Why not simply reuse the original?</vt:lpstr>
      <vt:lpstr>Why not simply reuse the original?</vt:lpstr>
      <vt:lpstr>How we investigated the issues</vt:lpstr>
      <vt:lpstr>Investigating transcription</vt:lpstr>
      <vt:lpstr>Investigating transcription</vt:lpstr>
      <vt:lpstr>Investigating transcription</vt:lpstr>
      <vt:lpstr>Investigating transcription</vt:lpstr>
      <vt:lpstr>Investigating transcription</vt:lpstr>
      <vt:lpstr>Issues investigated in the pilot study</vt:lpstr>
      <vt:lpstr>Issues investigated in the pilot study</vt:lpstr>
      <vt:lpstr>Issues investigated in the pilot study</vt:lpstr>
      <vt:lpstr>Resulting scheme</vt:lpstr>
      <vt:lpstr>The bird’s eye view</vt:lpstr>
      <vt:lpstr>The bird’s eye view</vt:lpstr>
      <vt:lpstr>Comparison: 1994 and new</vt:lpstr>
      <vt:lpstr>eXtensible Markup Language (XML)</vt:lpstr>
      <vt:lpstr>Comparison between original and new</vt:lpstr>
      <vt:lpstr>References</vt:lpstr>
      <vt:lpstr>PowerPoint Presentation</vt:lpstr>
    </vt:vector>
  </TitlesOfParts>
  <Company>Lancaster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issues in spoken corpus development: the Spoken BNC2014 transcription scheme and speaker identification</dc:title>
  <dc:creator>Robbie Love</dc:creator>
  <cp:lastModifiedBy>Robbie Love</cp:lastModifiedBy>
  <cp:revision>248</cp:revision>
  <cp:lastPrinted>2015-03-23T13:07:54Z</cp:lastPrinted>
  <dcterms:created xsi:type="dcterms:W3CDTF">2015-03-10T11:45:33Z</dcterms:created>
  <dcterms:modified xsi:type="dcterms:W3CDTF">2015-05-27T20:52:14Z</dcterms:modified>
</cp:coreProperties>
</file>