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2"/>
  </p:notesMasterIdLst>
  <p:handoutMasterIdLst>
    <p:handoutMasterId r:id="rId33"/>
  </p:handoutMasterIdLst>
  <p:sldIdLst>
    <p:sldId id="256" r:id="rId2"/>
    <p:sldId id="305" r:id="rId3"/>
    <p:sldId id="294" r:id="rId4"/>
    <p:sldId id="264" r:id="rId5"/>
    <p:sldId id="259" r:id="rId6"/>
    <p:sldId id="304" r:id="rId7"/>
    <p:sldId id="260" r:id="rId8"/>
    <p:sldId id="281" r:id="rId9"/>
    <p:sldId id="263" r:id="rId10"/>
    <p:sldId id="269" r:id="rId11"/>
    <p:sldId id="293" r:id="rId12"/>
    <p:sldId id="284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292" r:id="rId22"/>
    <p:sldId id="288" r:id="rId23"/>
    <p:sldId id="287" r:id="rId24"/>
    <p:sldId id="290" r:id="rId25"/>
    <p:sldId id="289" r:id="rId26"/>
    <p:sldId id="291" r:id="rId27"/>
    <p:sldId id="295" r:id="rId28"/>
    <p:sldId id="276" r:id="rId29"/>
    <p:sldId id="278" r:id="rId30"/>
    <p:sldId id="279" r:id="rId31"/>
  </p:sldIdLst>
  <p:sldSz cx="9144000" cy="6858000" type="screen4x3"/>
  <p:notesSz cx="6889750" cy="100155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bie Love" initials="RL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B226BC-6FD6-46BB-B0CA-84C85C5B6AC2}" v="5" dt="2019-09-06T00:02:51.8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9"/>
    <p:restoredTop sz="86667"/>
  </p:normalViewPr>
  <p:slideViewPr>
    <p:cSldViewPr snapToGrid="0">
      <p:cViewPr varScale="1">
        <p:scale>
          <a:sx n="56" d="100"/>
          <a:sy n="56" d="100"/>
        </p:scale>
        <p:origin x="1051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EC14ADED-B1EB-4981-B3C8-FEBC2BE6754F}"/>
    <pc:docChg chg="modSld">
      <pc:chgData name="" userId="" providerId="" clId="Web-{EC14ADED-B1EB-4981-B3C8-FEBC2BE6754F}" dt="2019-07-22T21:23:52.583" v="2" actId="20577"/>
      <pc:docMkLst>
        <pc:docMk/>
      </pc:docMkLst>
      <pc:sldChg chg="modSp">
        <pc:chgData name="" userId="" providerId="" clId="Web-{EC14ADED-B1EB-4981-B3C8-FEBC2BE6754F}" dt="2019-07-22T21:23:52.583" v="2" actId="20577"/>
        <pc:sldMkLst>
          <pc:docMk/>
          <pc:sldMk cId="3838543109" sldId="284"/>
        </pc:sldMkLst>
        <pc:spChg chg="mod">
          <ac:chgData name="" userId="" providerId="" clId="Web-{EC14ADED-B1EB-4981-B3C8-FEBC2BE6754F}" dt="2019-07-22T21:23:52.583" v="2" actId="20577"/>
          <ac:spMkLst>
            <pc:docMk/>
            <pc:sldMk cId="3838543109" sldId="284"/>
            <ac:spMk id="227" creationId="{00000000-0000-0000-0000-000000000000}"/>
          </ac:spMkLst>
        </pc:spChg>
      </pc:sldChg>
    </pc:docChg>
  </pc:docChgLst>
  <pc:docChgLst>
    <pc:chgData clId="Web-{97B226BC-6FD6-46BB-B0CA-84C85C5B6AC2}"/>
    <pc:docChg chg="modSld">
      <pc:chgData name="" userId="" providerId="" clId="Web-{97B226BC-6FD6-46BB-B0CA-84C85C5B6AC2}" dt="2019-09-06T00:02:51.870" v="4" actId="1076"/>
      <pc:docMkLst>
        <pc:docMk/>
      </pc:docMkLst>
      <pc:sldChg chg="delSp modSp">
        <pc:chgData name="" userId="" providerId="" clId="Web-{97B226BC-6FD6-46BB-B0CA-84C85C5B6AC2}" dt="2019-09-06T00:02:51.870" v="4" actId="1076"/>
        <pc:sldMkLst>
          <pc:docMk/>
          <pc:sldMk cId="2189401439" sldId="298"/>
        </pc:sldMkLst>
        <pc:spChg chg="del">
          <ac:chgData name="" userId="" providerId="" clId="Web-{97B226BC-6FD6-46BB-B0CA-84C85C5B6AC2}" dt="2019-09-06T00:02:47.652" v="3"/>
          <ac:spMkLst>
            <pc:docMk/>
            <pc:sldMk cId="2189401439" sldId="298"/>
            <ac:spMk id="2" creationId="{2836ED9B-D548-4DEC-90C3-51D04267C3F3}"/>
          </ac:spMkLst>
        </pc:spChg>
        <pc:picChg chg="mod">
          <ac:chgData name="" userId="" providerId="" clId="Web-{97B226BC-6FD6-46BB-B0CA-84C85C5B6AC2}" dt="2019-09-06T00:02:51.870" v="4" actId="1076"/>
          <ac:picMkLst>
            <pc:docMk/>
            <pc:sldMk cId="2189401439" sldId="298"/>
            <ac:picMk id="7" creationId="{BCB3A704-BD24-5443-AC32-BE187E031DC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833" y="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313C1C42-25E9-40B0-A4E1-8272C5C90E79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268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833" y="951268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F0A8FD04-6665-4AFC-8C60-7D4A59F06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77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5558" cy="50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2598" y="0"/>
            <a:ext cx="2985558" cy="50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48112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89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8689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ca804a674_0_6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32" name="Google Shape;232;g4ca804a67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710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4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95" name="Google Shape;195;p4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76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10" name="Google Shape;2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8310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r>
              <a:rPr lang="en-GB"/>
              <a:t>Slight changes.</a:t>
            </a:r>
            <a:endParaRPr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7572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r>
              <a:rPr lang="en-GB"/>
              <a:t>Slight changes.</a:t>
            </a:r>
            <a:endParaRPr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0055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83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4ca804a674_0_18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66" name="Google Shape;266;g4ca804a67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285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1042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7051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5696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9459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7895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9582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235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3941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678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4ca804a674_0_42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3" name="Google Shape;323;g4ca804a67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351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3768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47" name="Google Shape;3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387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Text">
  <p:cSld name="All 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286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028950" y="64452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1 Image">
  <p:cSld name="Text + 1 Imag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>
            <a:spLocks noGrp="1"/>
          </p:cNvSpPr>
          <p:nvPr>
            <p:ph type="pic" idx="2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2 Images">
  <p:cSld name="Text + 2 Image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>
            <a:spLocks noGrp="1"/>
          </p:cNvSpPr>
          <p:nvPr>
            <p:ph type="pic" idx="2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>
            <a:spLocks noGrp="1"/>
          </p:cNvSpPr>
          <p:nvPr>
            <p:ph type="pic" idx="3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4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Image">
  <p:cSld name="All Imag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>
            <a:spLocks noGrp="1"/>
          </p:cNvSpPr>
          <p:nvPr>
            <p:ph type="pic" idx="2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Points">
  <p:cSld name="Text + Poin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4583584" y="1750873"/>
            <a:ext cx="1907689" cy="190768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0C0C0C">
              <a:alpha val="80784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5704828" y="3165373"/>
            <a:ext cx="1906629" cy="190768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757070">
              <a:alpha val="80784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6825787" y="4597082"/>
            <a:ext cx="1907689" cy="190662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D0CECE">
              <a:alpha val="80784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3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4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5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 2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 3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4">
  <p:cSld name="Blank 4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6">
  <p:cSld name="Blank 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7">
  <p:cSld name="Blank 7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8">
  <p:cSld name="Blank 8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9">
  <p:cSld name="Blank 9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0" y="0"/>
            <a:ext cx="9144000" cy="64644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d.candarli@leeds.ac.uk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a.h.Deignan@education.leeds.ac.uk" TargetMode="External"/><Relationship Id="rId4" Type="http://schemas.openxmlformats.org/officeDocument/2006/relationships/hyperlink" Target="mailto:r.love@leeds.ac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d.candarli@leeds.ac.uk" TargetMode="External"/><Relationship Id="rId7" Type="http://schemas.openxmlformats.org/officeDocument/2006/relationships/hyperlink" Target="mailto:a.h.deignan@education.leeds.ac.uk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.love@leeds.ac.uk" TargetMode="External"/><Relationship Id="rId5" Type="http://schemas.openxmlformats.org/officeDocument/2006/relationships/hyperlink" Target="https://linguistictransition.leeds.ac.uk/" TargetMode="Externa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235130" y="1358536"/>
            <a:ext cx="8821783" cy="541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b="1" dirty="0"/>
              <a:t>Using corpora to explore the language challenges of the transition from primary to </a:t>
            </a:r>
            <a:r>
              <a:rPr lang="en-GB" sz="3600" b="1"/>
              <a:t>secondary school </a:t>
            </a:r>
            <a:endParaRPr sz="3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en-GB" sz="1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800" b="1" dirty="0"/>
              <a:t>Duygu Candarli, Robbie Love &amp; Alice Deignan</a:t>
            </a:r>
            <a:endParaRPr sz="1800"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800" dirty="0"/>
              <a:t>School of Education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800" dirty="0"/>
              <a:t>University of Leeds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/>
              <a:t>		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u="sng" dirty="0">
                <a:solidFill>
                  <a:schemeClr val="hlink"/>
                </a:solidFill>
                <a:hlinkClick r:id="rId3"/>
              </a:rPr>
              <a:t>d.candarli@leeds.ac.uk</a:t>
            </a:r>
            <a:r>
              <a:rPr lang="en-GB" sz="1600" dirty="0"/>
              <a:t>	                 	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u="sng" dirty="0">
                <a:solidFill>
                  <a:schemeClr val="hlink"/>
                </a:solidFill>
                <a:hlinkClick r:id="rId4"/>
              </a:rPr>
              <a:t>r.love@leeds.ac.uk</a:t>
            </a:r>
            <a:r>
              <a:rPr lang="en-GB" sz="1600" dirty="0"/>
              <a:t>                               	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hlinkClick r:id="rId5"/>
              </a:rPr>
              <a:t>a.h.deignan@education.leeds.ac.uk</a:t>
            </a:r>
            <a:r>
              <a:rPr lang="en-GB" sz="1600" dirty="0"/>
              <a:t>	</a:t>
            </a:r>
            <a:endParaRPr sz="1600" dirty="0"/>
          </a:p>
        </p:txBody>
      </p:sp>
      <p:pic>
        <p:nvPicPr>
          <p:cNvPr id="168" name="Google Shape;168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23620" y="5853402"/>
            <a:ext cx="644802" cy="54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82707" y="5853402"/>
            <a:ext cx="1783511" cy="54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/>
          <p:cNvPicPr preferRelativeResize="0"/>
          <p:nvPr/>
        </p:nvPicPr>
        <p:blipFill rotWithShape="1">
          <a:blip r:embed="rId8">
            <a:alphaModFix/>
          </a:blip>
          <a:srcRect t="31756" b="34374"/>
          <a:stretch/>
        </p:blipFill>
        <p:spPr>
          <a:xfrm>
            <a:off x="6932866" y="5853403"/>
            <a:ext cx="2057399" cy="54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250844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dirty="0"/>
              <a:t>1. The project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dirty="0"/>
              <a:t>Linguistic challenges of the transition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2. Background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dirty="0"/>
              <a:t>Academic school language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3. Project research questions and data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4. Case study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100" dirty="0"/>
              <a:t>Science and maths materials in KS2 &amp; KS3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sz="21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5. Conclusions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endParaRPr lang="en-GB" sz="2100" dirty="0"/>
          </a:p>
          <a:p>
            <a:pPr lvl="1" indent="-457200">
              <a:lnSpc>
                <a:spcPct val="100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endParaRPr sz="27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3131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F00F-15FC-4A46-AE94-6069DF86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B44DF-E7DC-4BD8-9262-18A26D5B8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Linguistic challenges of the transition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43A9-0273-4458-A6B8-46FA41010B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3217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00" cy="46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Linguistic challenges of the transition from primary to secondary school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ESRC-funded, 2018-2021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University of Leeds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Alice Deignan (PI)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Gary Chambers (Co-I), Michael Inglis (Co-I)</a:t>
            </a:r>
          </a:p>
          <a:p>
            <a:pPr indent="-342900">
              <a:lnSpc>
                <a:spcPct val="100000"/>
              </a:lnSpc>
              <a:spcBef>
                <a:spcPts val="0"/>
              </a:spcBef>
              <a:buSzPts val="1800"/>
              <a:buFont typeface="Arial"/>
              <a:buChar char="●"/>
            </a:pPr>
            <a:r>
              <a:rPr lang="it-IT" sz="1800" dirty="0"/>
              <a:t>Duygu Candarli (RF), Robbie Love (RA)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Lancaster University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Elena Semino (Co-I), Vaclav Brezina (Co-I)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Advisors/consultants</a:t>
            </a:r>
            <a:endParaRPr sz="1800" dirty="0"/>
          </a:p>
          <a:p>
            <a:pPr lvl="0" indent="-342900">
              <a:lnSpc>
                <a:spcPct val="100000"/>
              </a:lnSpc>
              <a:spcBef>
                <a:spcPts val="600"/>
              </a:spcBef>
              <a:buSzPts val="1800"/>
              <a:buChar char="●"/>
            </a:pPr>
            <a:r>
              <a:rPr lang="en-GB" sz="1800" dirty="0"/>
              <a:t>Marcus Jones (Huntington School), Constant Leung (KCL), Niall Curry (CUP)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5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project</a:t>
            </a:r>
            <a:endParaRPr/>
          </a:p>
        </p:txBody>
      </p:sp>
      <p:sp>
        <p:nvSpPr>
          <p:cNvPr id="236" name="Google Shape;236;p35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109463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lnSpc>
                <a:spcPct val="100000"/>
              </a:lnSpc>
              <a:spcBef>
                <a:spcPts val="0"/>
              </a:spcBef>
              <a:buSzPts val="2000"/>
              <a:buFont typeface="Arial"/>
              <a:buChar char="•"/>
            </a:pPr>
            <a:r>
              <a:rPr lang="en-GB" sz="2000" dirty="0"/>
              <a:t>Many students in England find the transition from primary to secondary school difficult </a:t>
            </a:r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en-GB" sz="2000" dirty="0"/>
              <a:t>(Brooks, 2016; DfE, 2011; </a:t>
            </a:r>
            <a:r>
              <a:rPr lang="en-GB" sz="2000" dirty="0" err="1"/>
              <a:t>Evangelou</a:t>
            </a:r>
            <a:r>
              <a:rPr lang="en-GB" sz="2000" dirty="0"/>
              <a:t> et al., 2008; Howe &amp; Richards, 2011)</a:t>
            </a: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- social reasons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- larger school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- change in friendship groups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- being among older students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- tougher academic demands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- </a:t>
            </a:r>
            <a:r>
              <a:rPr lang="en-GB" sz="2000" b="1" dirty="0"/>
              <a:t>tougher linguistic demands?</a:t>
            </a:r>
            <a:endParaRPr sz="2000" b="1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Background: the project</a:t>
            </a:r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/>
              <a:t>Dip in attainment at start of Key Stage 3</a:t>
            </a:r>
            <a:endParaRPr sz="2400"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/>
              <a:t>Difference in language as a barrier to understanding the curriculum?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  <a:p>
            <a:pPr marL="91440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800" i="1" dirty="0"/>
              <a:t>[t]</a:t>
            </a:r>
            <a:r>
              <a:rPr lang="en-GB" sz="1800" i="1" dirty="0" err="1"/>
              <a:t>eaching</a:t>
            </a:r>
            <a:r>
              <a:rPr lang="en-GB" sz="1800" i="1" dirty="0"/>
              <a:t> environments […] and teachers’ language are very different in secondary schools from primary schools</a:t>
            </a:r>
            <a:endParaRPr sz="1800"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1800" dirty="0"/>
              <a:t>(</a:t>
            </a:r>
            <a:r>
              <a:rPr lang="en-GB" sz="1800" dirty="0" err="1"/>
              <a:t>Braund</a:t>
            </a:r>
            <a:r>
              <a:rPr lang="en-GB" sz="1800" dirty="0"/>
              <a:t> &amp; Driver, 2005: 78)</a:t>
            </a:r>
            <a:endParaRPr sz="1800"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800" dirty="0"/>
          </a:p>
          <a:p>
            <a:pPr marL="91440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800" i="1" dirty="0"/>
              <a:t>Children are able to think but they can't articulate their thoughts because of the lack of language […] it is not the concepts they are finding difficult at Key Stage 3, it is the ability to access material given to them.</a:t>
            </a:r>
            <a:endParaRPr sz="1800" dirty="0"/>
          </a:p>
          <a:p>
            <a:pPr marL="914400" lvl="2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800" dirty="0"/>
              <a:t>Interview with history teacher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language &amp; the transition</a:t>
            </a:r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079710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The language of school comprises numerous registers, not all of them academic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Our focus is on academic registers = ‘school language’ i.e. the </a:t>
            </a:r>
            <a:r>
              <a:rPr lang="en-GB" sz="2000" b="1" dirty="0"/>
              <a:t>instructional / regulative</a:t>
            </a:r>
            <a:r>
              <a:rPr lang="en-GB" sz="2000" dirty="0"/>
              <a:t> registers of academic learning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000" dirty="0"/>
              <a:t>Comprises overlapping subject-specific registers (Christie, 2002; Christie &amp; </a:t>
            </a:r>
            <a:r>
              <a:rPr lang="en-GB" sz="2000" dirty="0" err="1"/>
              <a:t>Derewianka</a:t>
            </a:r>
            <a:r>
              <a:rPr lang="en-GB" sz="2000" dirty="0"/>
              <a:t>, 2008)</a:t>
            </a:r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91440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2000" i="1" dirty="0"/>
              <a:t>academic activities are associated with a kind of language that is different from that used in everyday activities</a:t>
            </a:r>
            <a:endParaRPr sz="2000"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(Leung, 2014: 137)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school language</a:t>
            </a:r>
            <a:endParaRPr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400" dirty="0"/>
              <a:t>Students’ writing has been extensively researched in the UK education contexts (e.g. Durrant &amp; Brenchley, 2018; </a:t>
            </a:r>
            <a:r>
              <a:rPr lang="en-GB" sz="2400" dirty="0" err="1"/>
              <a:t>Nesi</a:t>
            </a:r>
            <a:r>
              <a:rPr lang="en-GB" sz="2400" dirty="0"/>
              <a:t> &amp; Gardner, 2012)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endParaRPr lang="en-GB" sz="2400" dirty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400" dirty="0"/>
              <a:t>We are interested in the language that students </a:t>
            </a:r>
            <a:r>
              <a:rPr lang="en-GB" sz="2400" b="1" dirty="0"/>
              <a:t>receive</a:t>
            </a:r>
            <a:r>
              <a:rPr lang="en-GB" sz="2400" dirty="0"/>
              <a:t> in academic contexts at school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endParaRPr lang="en-GB" sz="2400" dirty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400" dirty="0"/>
              <a:t>What are they expected to </a:t>
            </a:r>
            <a:r>
              <a:rPr lang="en-GB" sz="2400" b="1" dirty="0"/>
              <a:t>understand</a:t>
            </a:r>
            <a:r>
              <a:rPr lang="en-GB" sz="2400" dirty="0"/>
              <a:t> and </a:t>
            </a:r>
            <a:r>
              <a:rPr lang="en-GB" sz="2400" b="1" dirty="0"/>
              <a:t>respond to </a:t>
            </a:r>
            <a:r>
              <a:rPr lang="en-GB" sz="2400" dirty="0"/>
              <a:t>in order to access the curriculum?</a:t>
            </a:r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school language</a:t>
            </a:r>
            <a:endParaRPr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179497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SzPts val="1800"/>
            </a:pPr>
            <a:r>
              <a:rPr lang="en-GB" sz="1800" dirty="0"/>
              <a:t>How does the academic language of KS3 differ from that of KS2? </a:t>
            </a:r>
          </a:p>
          <a:p>
            <a:pPr marL="0" lvl="0" indent="0">
              <a:spcBef>
                <a:spcPts val="0"/>
              </a:spcBef>
              <a:buSzPts val="1800"/>
            </a:pPr>
            <a:endParaRPr lang="en-GB" sz="1800" dirty="0"/>
          </a:p>
          <a:p>
            <a:pPr marL="0" lvl="0" indent="0">
              <a:spcBef>
                <a:spcPts val="0"/>
              </a:spcBef>
              <a:buSzPts val="1800"/>
            </a:pPr>
            <a:r>
              <a:rPr lang="en-GB" sz="1800" dirty="0"/>
              <a:t>How does the language of both KS2 and KS3 differ from everyday language?</a:t>
            </a:r>
          </a:p>
          <a:p>
            <a:pPr marL="285750" lvl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RQs</a:t>
            </a:r>
            <a:endParaRPr dirty="0"/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5" name="Picture 2" descr="https://linguistictransition.leeds.ac.uk/wp-content/uploads/sites/32/2018/08/book-close-up-pages-159667.jpg">
            <a:extLst>
              <a:ext uri="{FF2B5EF4-FFF2-40B4-BE49-F238E27FC236}">
                <a16:creationId xmlns:a16="http://schemas.microsoft.com/office/drawing/2014/main" id="{ACB26E29-FB75-D34A-9D1F-009848465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061" y="3429000"/>
            <a:ext cx="4229878" cy="22933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>
            <a:spLocks noGrp="1"/>
          </p:cNvSpPr>
          <p:nvPr>
            <p:ph type="body" idx="1"/>
          </p:nvPr>
        </p:nvSpPr>
        <p:spPr>
          <a:xfrm>
            <a:off x="339725" y="1590442"/>
            <a:ext cx="7559700" cy="46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 Written corpora (Key Stage 2 and Key Stage 3)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Teacher-designed worksheets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Textbooks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Exams and assessment tasks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Lesson presentations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Vocabulary/glossary booklets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Web-based exercises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Spoken corpora (Key Stage 2 and Key Stage 3)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Audio recordings of lessons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dirty="0"/>
              <a:t>Subjects: English, maths, sciences, history, geography</a:t>
            </a:r>
            <a:endParaRPr dirty="0"/>
          </a:p>
          <a:p>
            <a:pPr marL="342900" lvl="0" indent="-209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</p:txBody>
      </p:sp>
      <p:sp>
        <p:nvSpPr>
          <p:cNvPr id="269" name="Google Shape;269;p40"/>
          <p:cNvSpPr txBox="1">
            <a:spLocks noGrp="1"/>
          </p:cNvSpPr>
          <p:nvPr>
            <p:ph type="body" idx="2"/>
          </p:nvPr>
        </p:nvSpPr>
        <p:spPr>
          <a:xfrm>
            <a:off x="339725" y="584558"/>
            <a:ext cx="58197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dirty="0"/>
              <a:t>Project data</a:t>
            </a:r>
            <a:endParaRPr sz="3600" dirty="0"/>
          </a:p>
        </p:txBody>
      </p:sp>
      <p:sp>
        <p:nvSpPr>
          <p:cNvPr id="270" name="Google Shape;270;p40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F00F-15FC-4A46-AE94-6069DF86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B44DF-E7DC-4BD8-9262-18A26D5B8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Science and maths materials in KS2 &amp; KS3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43A9-0273-4458-A6B8-46FA41010B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8030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Comparing written KS3 data to written KS2 data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Lexical sophistication – TAALES 2.2 (Kyle et al., 2018)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Maths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0" lvl="0" indent="0">
              <a:spcBef>
                <a:spcPts val="0"/>
              </a:spcBef>
              <a:buSzPts val="1800"/>
            </a:pPr>
            <a:endParaRPr lang="en-GB" sz="2400" dirty="0"/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Keywords in KS3 corpus (with KS2 corpus as reference) and vice versa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science and maths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RQ: how does academic language differ between KS3 and KS2?</a:t>
            </a: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language of Key Stage 3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83854310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312A87-3BD3-4701-944E-E3266BFA9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96493"/>
              </p:ext>
            </p:extLst>
          </p:nvPr>
        </p:nvGraphicFramePr>
        <p:xfrm>
          <a:off x="1262742" y="2015154"/>
          <a:ext cx="6455230" cy="28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046">
                  <a:extLst>
                    <a:ext uri="{9D8B030D-6E8A-4147-A177-3AD203B41FA5}">
                      <a16:colId xmlns:a16="http://schemas.microsoft.com/office/drawing/2014/main" val="3203833141"/>
                    </a:ext>
                  </a:extLst>
                </a:gridCol>
                <a:gridCol w="1291046">
                  <a:extLst>
                    <a:ext uri="{9D8B030D-6E8A-4147-A177-3AD203B41FA5}">
                      <a16:colId xmlns:a16="http://schemas.microsoft.com/office/drawing/2014/main" val="2251494068"/>
                    </a:ext>
                  </a:extLst>
                </a:gridCol>
                <a:gridCol w="1291046">
                  <a:extLst>
                    <a:ext uri="{9D8B030D-6E8A-4147-A177-3AD203B41FA5}">
                      <a16:colId xmlns:a16="http://schemas.microsoft.com/office/drawing/2014/main" val="4050503262"/>
                    </a:ext>
                  </a:extLst>
                </a:gridCol>
                <a:gridCol w="1291046">
                  <a:extLst>
                    <a:ext uri="{9D8B030D-6E8A-4147-A177-3AD203B41FA5}">
                      <a16:colId xmlns:a16="http://schemas.microsoft.com/office/drawing/2014/main" val="575189420"/>
                    </a:ext>
                  </a:extLst>
                </a:gridCol>
                <a:gridCol w="1291046">
                  <a:extLst>
                    <a:ext uri="{9D8B030D-6E8A-4147-A177-3AD203B41FA5}">
                      <a16:colId xmlns:a16="http://schemas.microsoft.com/office/drawing/2014/main" val="3615933605"/>
                    </a:ext>
                  </a:extLst>
                </a:gridCol>
              </a:tblGrid>
              <a:tr h="471282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Tokens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Texts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78355"/>
                  </a:ext>
                </a:extLst>
              </a:tr>
              <a:tr h="471282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12654"/>
                  </a:ext>
                </a:extLst>
              </a:tr>
              <a:tr h="471282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58,877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460212"/>
                  </a:ext>
                </a:extLst>
              </a:tr>
              <a:tr h="471282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137,595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021641"/>
                  </a:ext>
                </a:extLst>
              </a:tr>
              <a:tr h="471282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124,952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15638"/>
                  </a:ext>
                </a:extLst>
              </a:tr>
              <a:tr h="471282"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347,288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11,428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00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75934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SzPts val="1800"/>
            </a:pPr>
            <a:endParaRPr lang="en-GB" dirty="0"/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dirty="0"/>
              <a:t>A multi-dimensional construct that is concerned with the relative difficulty of learning words and phrases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dirty="0"/>
              <a:t>It is measured by 484 indices that are related to academic language, word and n-gram frequencies and their range derived from the BNC and COCA, and psycholinguistic word information (Kyle &amp; Crossley, 2015; Kyle et al., 2018)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Academic language: AWL (Coxhead, 2000)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Word frequency: BNC written frequency logged transformed (BNC Consortium, 2007)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/>
              </a:rPr>
              <a:t>Psycholinguistic word information: Age of exposure (</a:t>
            </a:r>
            <a:r>
              <a:rPr lang="en-GB" sz="2000" dirty="0" err="1">
                <a:ea typeface="Arial"/>
              </a:rPr>
              <a:t>Dascalu</a:t>
            </a:r>
            <a:r>
              <a:rPr lang="en-GB" sz="2000" dirty="0">
                <a:ea typeface="Arial"/>
              </a:rPr>
              <a:t> et al., 2016)</a:t>
            </a:r>
            <a:endParaRPr sz="2000" dirty="0">
              <a:ea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SzPts val="2000"/>
            </a:pPr>
            <a:endParaRPr lang="en-US" dirty="0">
              <a:ea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SzPts val="2000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0" indent="0">
              <a:buSzPts val="1100"/>
            </a:pPr>
            <a:endParaRPr lang="en-US" b="1" dirty="0">
              <a:latin typeface="Arial"/>
              <a:ea typeface="Arial"/>
              <a:cs typeface="Arial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Lexical sophistication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6" name="Google Shape;228;p34">
            <a:extLst>
              <a:ext uri="{FF2B5EF4-FFF2-40B4-BE49-F238E27FC236}">
                <a16:creationId xmlns:a16="http://schemas.microsoft.com/office/drawing/2014/main" id="{7E1EA77D-6F5A-4E8A-AE52-F6596FFFC0D3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78349170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D8523-2162-4B26-B1E4-77BAD9CBF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343" y="314695"/>
            <a:ext cx="6607605" cy="846034"/>
          </a:xfrm>
        </p:spPr>
        <p:txBody>
          <a:bodyPr/>
          <a:lstStyle/>
          <a:p>
            <a:endParaRPr lang="en-GB" dirty="0"/>
          </a:p>
          <a:p>
            <a:r>
              <a:rPr lang="en-GB" sz="3200" dirty="0"/>
              <a:t>AWL (Maths) 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F5B8E-E049-4038-BA61-83F03C0226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B3A704-BD24-5443-AC32-BE187E031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75" y="1258784"/>
            <a:ext cx="8519409" cy="5284520"/>
          </a:xfrm>
          <a:prstGeom prst="rect">
            <a:avLst/>
          </a:prstGeom>
        </p:spPr>
      </p:pic>
      <p:sp>
        <p:nvSpPr>
          <p:cNvPr id="8" name="Google Shape;228;p34">
            <a:extLst>
              <a:ext uri="{FF2B5EF4-FFF2-40B4-BE49-F238E27FC236}">
                <a16:creationId xmlns:a16="http://schemas.microsoft.com/office/drawing/2014/main" id="{35E4E10E-52EB-476E-8AED-821C7F6641A8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18940143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D64AC6-422C-8242-BBD8-55D6200EE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33AD3-5D32-164D-80FC-BEDF264B19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D4FBE2-244C-CF43-9639-2CCEC6B346B2}"/>
              </a:ext>
            </a:extLst>
          </p:cNvPr>
          <p:cNvSpPr txBox="1"/>
          <p:nvPr/>
        </p:nvSpPr>
        <p:spPr>
          <a:xfrm>
            <a:off x="339085" y="1477526"/>
            <a:ext cx="82949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Create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two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equations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the spaces below.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Show, step by step, how you make your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equations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by writing an operation next to each arrow.</a:t>
            </a:r>
          </a:p>
          <a:p>
            <a:pPr algn="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(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w00274 – Year 8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Write in figures: Ten million, six hundred and one thousand, one hundred and five.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Write in words: 3,120,000</a:t>
            </a:r>
          </a:p>
          <a:p>
            <a:pPr algn="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(w00891 – Year 6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0FA0F5C-A8CA-4B31-85DE-D8E430553AC6}"/>
              </a:ext>
            </a:extLst>
          </p:cNvPr>
          <p:cNvSpPr txBox="1">
            <a:spLocks/>
          </p:cNvSpPr>
          <p:nvPr/>
        </p:nvSpPr>
        <p:spPr>
          <a:xfrm>
            <a:off x="310696" y="412749"/>
            <a:ext cx="6607605" cy="84603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dirty="0"/>
          </a:p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AWL (Maths)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28;p34">
            <a:extLst>
              <a:ext uri="{FF2B5EF4-FFF2-40B4-BE49-F238E27FC236}">
                <a16:creationId xmlns:a16="http://schemas.microsoft.com/office/drawing/2014/main" id="{10C68AC0-03A4-4675-87ED-DA4E5E0D49E2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52633690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BFC16E-07FD-8240-94BC-2C1867C06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DF106-B8A2-524A-A115-F22C3202D32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30628" y="778510"/>
            <a:ext cx="8502733" cy="494878"/>
          </a:xfrm>
        </p:spPr>
        <p:txBody>
          <a:bodyPr/>
          <a:lstStyle/>
          <a:p>
            <a:r>
              <a:rPr lang="en-GB" sz="2400" dirty="0" err="1"/>
              <a:t>BNC_Written_Freq_Logged</a:t>
            </a:r>
            <a:r>
              <a:rPr lang="en-GB" sz="2400" dirty="0"/>
              <a:t>  (Maths)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B251D-4B1A-7646-BDC4-50DEFDD539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17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490327-ACB8-3840-85F4-66F2DAE82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" y="1331238"/>
            <a:ext cx="8864516" cy="5252441"/>
          </a:xfrm>
          <a:prstGeom prst="rect">
            <a:avLst/>
          </a:prstGeom>
        </p:spPr>
      </p:pic>
      <p:sp>
        <p:nvSpPr>
          <p:cNvPr id="8" name="Google Shape;228;p34">
            <a:extLst>
              <a:ext uri="{FF2B5EF4-FFF2-40B4-BE49-F238E27FC236}">
                <a16:creationId xmlns:a16="http://schemas.microsoft.com/office/drawing/2014/main" id="{D4835F72-D980-41EE-9E7E-7FA740F07FBE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05824319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33AD3-5D32-164D-80FC-BEDF264B19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24EDCF-3977-CC4F-B109-4D316EB88EC7}"/>
              </a:ext>
            </a:extLst>
          </p:cNvPr>
          <p:cNvSpPr txBox="1"/>
          <p:nvPr/>
        </p:nvSpPr>
        <p:spPr>
          <a:xfrm>
            <a:off x="489857" y="1389063"/>
            <a:ext cx="829491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</a:p>
          <a:p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Describe the difference between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trapezium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parallelogram.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	                                                 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(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w00558 – Year 7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and B are two numbers on the number line below.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difference between A and B is 140.              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		   		</a:t>
            </a:r>
          </a:p>
          <a:p>
            <a:pPr algn="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w00936 – Year 6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A6DEF32-4C9A-4E43-B908-FA209D7F6AAD}"/>
              </a:ext>
            </a:extLst>
          </p:cNvPr>
          <p:cNvSpPr txBox="1">
            <a:spLocks/>
          </p:cNvSpPr>
          <p:nvPr/>
        </p:nvSpPr>
        <p:spPr>
          <a:xfrm>
            <a:off x="130628" y="778510"/>
            <a:ext cx="8502733" cy="494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GB" sz="2400"/>
              <a:t>BNC_Written_Freq_Logged  (Maths)</a:t>
            </a:r>
            <a:endParaRPr lang="en-US" sz="2400" dirty="0"/>
          </a:p>
        </p:txBody>
      </p:sp>
      <p:sp>
        <p:nvSpPr>
          <p:cNvPr id="9" name="Google Shape;228;p34">
            <a:extLst>
              <a:ext uri="{FF2B5EF4-FFF2-40B4-BE49-F238E27FC236}">
                <a16:creationId xmlns:a16="http://schemas.microsoft.com/office/drawing/2014/main" id="{C8B4DB33-32BD-442A-A9D8-D260B574AF9B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57719600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2141F4-23E0-124A-BEF2-B93246EDE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F5379-638C-0A42-95E9-ED8EA5D68B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19</a:t>
            </a:fld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CFC5E7D-E4E2-DB4F-A8DB-FABB74F26D6E}"/>
              </a:ext>
            </a:extLst>
          </p:cNvPr>
          <p:cNvSpPr txBox="1">
            <a:spLocks/>
          </p:cNvSpPr>
          <p:nvPr/>
        </p:nvSpPr>
        <p:spPr>
          <a:xfrm>
            <a:off x="50404" y="634090"/>
            <a:ext cx="6662738" cy="55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95250" indent="0">
              <a:buFont typeface="Arial"/>
              <a:buNone/>
            </a:pPr>
            <a:r>
              <a:rPr lang="en-GB" sz="2400" dirty="0"/>
              <a:t>  </a:t>
            </a:r>
            <a:r>
              <a:rPr lang="en-GB" sz="2800" dirty="0"/>
              <a:t>Lexical sophistication: Age of exposure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A334D3-C1CD-1E4B-9DF1-40D12785C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" y="1264977"/>
            <a:ext cx="8519409" cy="5236861"/>
          </a:xfrm>
          <a:prstGeom prst="rect">
            <a:avLst/>
          </a:prstGeom>
        </p:spPr>
      </p:pic>
      <p:sp>
        <p:nvSpPr>
          <p:cNvPr id="7" name="Google Shape;228;p34">
            <a:extLst>
              <a:ext uri="{FF2B5EF4-FFF2-40B4-BE49-F238E27FC236}">
                <a16:creationId xmlns:a16="http://schemas.microsoft.com/office/drawing/2014/main" id="{D157EB1F-1E46-4139-A443-B2A58153577B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54625995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33AD3-5D32-164D-80FC-BEDF264B19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20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957F15-8BB5-274D-8DE8-31873C9E0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722"/>
            <a:ext cx="8058150" cy="4947139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Examples: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Factors and multiples</a:t>
            </a:r>
          </a:p>
          <a:p>
            <a:pPr marL="114300" indent="0">
              <a:buNone/>
            </a:pPr>
            <a:r>
              <a:rPr lang="en-US" dirty="0"/>
              <a:t>List the factors of 20.                                          </a:t>
            </a:r>
          </a:p>
          <a:p>
            <a:pPr marL="114300" indent="0" algn="r">
              <a:buNone/>
            </a:pPr>
            <a:r>
              <a:rPr lang="en-US" b="1" dirty="0"/>
              <a:t>(w00284 – Year 7 </a:t>
            </a:r>
            <a:r>
              <a:rPr lang="en-US" b="1" dirty="0" err="1"/>
              <a:t>maths</a:t>
            </a:r>
            <a:r>
              <a:rPr lang="en-US" b="1" dirty="0"/>
              <a:t>)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dirty="0"/>
              <a:t>Four friends share a pizza.</a:t>
            </a:r>
          </a:p>
          <a:p>
            <a:pPr marL="114300" indent="0">
              <a:buNone/>
            </a:pPr>
            <a:r>
              <a:rPr lang="en-US" dirty="0"/>
              <a:t>Whitney eats 35% of the pizza.</a:t>
            </a:r>
          </a:p>
          <a:p>
            <a:pPr marL="114300" indent="0">
              <a:buNone/>
            </a:pPr>
            <a:r>
              <a:rPr lang="en-US" dirty="0"/>
              <a:t>Teddy eats 0.4 of the pizza.</a:t>
            </a:r>
          </a:p>
          <a:p>
            <a:pPr marL="114300" indent="0">
              <a:buNone/>
            </a:pPr>
            <a:r>
              <a:rPr lang="en-US" dirty="0"/>
              <a:t>Dora eats 12.5% of the pizza.</a:t>
            </a:r>
          </a:p>
          <a:p>
            <a:pPr marL="114300" indent="0">
              <a:buNone/>
            </a:pPr>
            <a:r>
              <a:rPr lang="en-US" dirty="0"/>
              <a:t>Alex eats 0.125 of the pizza.</a:t>
            </a:r>
          </a:p>
          <a:p>
            <a:pPr marL="114300" indent="0">
              <a:buNone/>
            </a:pPr>
            <a:r>
              <a:rPr lang="en-US" dirty="0"/>
              <a:t>Is there any pizza left?                                           </a:t>
            </a:r>
            <a:r>
              <a:rPr lang="en-US" b="1" dirty="0"/>
              <a:t>(w01034 – Year 6 </a:t>
            </a:r>
            <a:r>
              <a:rPr lang="en-US" b="1" dirty="0" err="1"/>
              <a:t>maths</a:t>
            </a:r>
            <a:r>
              <a:rPr lang="en-US" b="1" dirty="0"/>
              <a:t>)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b="1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7672013-5ACE-46AE-ADAC-57D64A40A66D}"/>
              </a:ext>
            </a:extLst>
          </p:cNvPr>
          <p:cNvSpPr txBox="1">
            <a:spLocks/>
          </p:cNvSpPr>
          <p:nvPr/>
        </p:nvSpPr>
        <p:spPr>
          <a:xfrm>
            <a:off x="50404" y="634090"/>
            <a:ext cx="6662738" cy="55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95250" indent="0">
              <a:buFont typeface="Arial"/>
              <a:buNone/>
            </a:pPr>
            <a:r>
              <a:rPr lang="en-GB" sz="2400" dirty="0"/>
              <a:t>  </a:t>
            </a:r>
            <a:r>
              <a:rPr lang="en-GB" sz="2800" dirty="0"/>
              <a:t>Lexical sophistication: Age of exposure</a:t>
            </a:r>
          </a:p>
        </p:txBody>
      </p:sp>
      <p:sp>
        <p:nvSpPr>
          <p:cNvPr id="9" name="Google Shape;228;p34">
            <a:extLst>
              <a:ext uri="{FF2B5EF4-FFF2-40B4-BE49-F238E27FC236}">
                <a16:creationId xmlns:a16="http://schemas.microsoft.com/office/drawing/2014/main" id="{243C6399-7B1C-4F85-A08D-24CACB29A2D5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70301708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SzPts val="1800"/>
            </a:pPr>
            <a:endParaRPr lang="en-GB" sz="2400" dirty="0"/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Keyword analysis in </a:t>
            </a:r>
            <a:r>
              <a:rPr lang="en-GB" sz="2400" i="1" dirty="0" err="1"/>
              <a:t>AntConc</a:t>
            </a:r>
            <a:r>
              <a:rPr lang="en-GB" sz="2400" dirty="0"/>
              <a:t> (Anthony, 2018)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Ranked by effect (Dice coefficient) and filtered by significance (p&lt;0.05)</a:t>
            </a:r>
          </a:p>
          <a:p>
            <a:pPr marL="0" indent="0">
              <a:spcBef>
                <a:spcPts val="0"/>
              </a:spcBef>
              <a:buSzPts val="1800"/>
            </a:pPr>
            <a:endParaRPr lang="en-GB" sz="2400" dirty="0"/>
          </a:p>
          <a:p>
            <a:pPr marL="0" indent="0">
              <a:spcBef>
                <a:spcPts val="0"/>
              </a:spcBef>
              <a:buSzPts val="1800"/>
            </a:pPr>
            <a:endParaRPr lang="en-GB" sz="2400" dirty="0"/>
          </a:p>
          <a:p>
            <a:pPr marL="3429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b="1" u="sng" dirty="0"/>
              <a:t>KS2 science</a:t>
            </a:r>
            <a:r>
              <a:rPr lang="en-GB" sz="2400" b="1" dirty="0"/>
              <a:t> </a:t>
            </a:r>
            <a:r>
              <a:rPr lang="en-GB" sz="2400" dirty="0"/>
              <a:t>(target) against KS3 science (reference)</a:t>
            </a:r>
          </a:p>
          <a:p>
            <a:pPr marL="3429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b="1" u="sng" dirty="0"/>
              <a:t>KS3 science</a:t>
            </a:r>
            <a:r>
              <a:rPr lang="en-GB" sz="2400" b="1" dirty="0"/>
              <a:t> </a:t>
            </a:r>
            <a:r>
              <a:rPr lang="en-GB" sz="2400" dirty="0"/>
              <a:t>(target) against KS2 science (reference)</a:t>
            </a:r>
          </a:p>
          <a:p>
            <a:pPr marL="3429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b="1" u="sng" dirty="0"/>
              <a:t>KS2 maths</a:t>
            </a:r>
            <a:r>
              <a:rPr lang="en-GB" sz="2400" b="1" dirty="0"/>
              <a:t> </a:t>
            </a:r>
            <a:r>
              <a:rPr lang="en-GB" sz="2400" dirty="0"/>
              <a:t>(target) against KS3 maths (reference)</a:t>
            </a:r>
          </a:p>
          <a:p>
            <a:pPr marL="3429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b="1" u="sng" dirty="0"/>
              <a:t>KS3 maths</a:t>
            </a:r>
            <a:r>
              <a:rPr lang="en-GB" sz="2400" b="1" dirty="0"/>
              <a:t> </a:t>
            </a:r>
            <a:r>
              <a:rPr lang="en-GB" sz="2400" dirty="0"/>
              <a:t>(target) against KS2 maths (reference)</a:t>
            </a: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Keywords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  <p:sp>
        <p:nvSpPr>
          <p:cNvPr id="6" name="Google Shape;228;p34">
            <a:extLst>
              <a:ext uri="{FF2B5EF4-FFF2-40B4-BE49-F238E27FC236}">
                <a16:creationId xmlns:a16="http://schemas.microsoft.com/office/drawing/2014/main" id="{688D92FA-4825-4F61-9FE0-02D3D97DCE4C}"/>
              </a:ext>
            </a:extLst>
          </p:cNvPr>
          <p:cNvSpPr txBox="1"/>
          <p:nvPr/>
        </p:nvSpPr>
        <p:spPr>
          <a:xfrm>
            <a:off x="310696" y="136943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670794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Findings: KS2 science keywords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55605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  <p:sp>
        <p:nvSpPr>
          <p:cNvPr id="11" name="Google Shape;227;p34">
            <a:extLst>
              <a:ext uri="{FF2B5EF4-FFF2-40B4-BE49-F238E27FC236}">
                <a16:creationId xmlns:a16="http://schemas.microsoft.com/office/drawing/2014/main" id="{51DCC33C-8338-49DD-927D-E50644C6AA91}"/>
              </a:ext>
            </a:extLst>
          </p:cNvPr>
          <p:cNvSpPr txBox="1">
            <a:spLocks/>
          </p:cNvSpPr>
          <p:nvPr/>
        </p:nvSpPr>
        <p:spPr>
          <a:xfrm>
            <a:off x="275664" y="3252302"/>
            <a:ext cx="8592672" cy="1737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coordinating conjunction </a:t>
            </a:r>
            <a:r>
              <a:rPr lang="en-GB" sz="2400" i="1" dirty="0"/>
              <a:t>and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pronoun </a:t>
            </a:r>
            <a:r>
              <a:rPr lang="en-GB" sz="2400" i="1" dirty="0"/>
              <a:t>I + was</a:t>
            </a:r>
            <a:r>
              <a:rPr lang="en-GB" sz="2400" dirty="0"/>
              <a:t> = 1</a:t>
            </a:r>
            <a:r>
              <a:rPr lang="en-GB" sz="2400" baseline="30000" dirty="0"/>
              <a:t>st</a:t>
            </a:r>
            <a:r>
              <a:rPr lang="en-GB" sz="2400" dirty="0"/>
              <a:t> person accounts of philosophers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pronoun </a:t>
            </a:r>
            <a:r>
              <a:rPr lang="en-GB" sz="2400" i="1" dirty="0"/>
              <a:t>I + can</a:t>
            </a:r>
            <a:r>
              <a:rPr lang="en-GB" sz="2400" dirty="0"/>
              <a:t> = learning objectives written in 1</a:t>
            </a:r>
            <a:r>
              <a:rPr lang="en-GB" sz="2400" baseline="30000" dirty="0"/>
              <a:t>st</a:t>
            </a:r>
            <a:r>
              <a:rPr lang="en-GB" sz="2400" dirty="0"/>
              <a:t> person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noun phrase </a:t>
            </a:r>
            <a:r>
              <a:rPr lang="en-GB" sz="2400" i="1" dirty="0"/>
              <a:t>living + things</a:t>
            </a:r>
            <a:endParaRPr lang="en-GB" sz="2400" dirty="0"/>
          </a:p>
        </p:txBody>
      </p:sp>
      <p:sp>
        <p:nvSpPr>
          <p:cNvPr id="10" name="Google Shape;227;p34">
            <a:extLst>
              <a:ext uri="{FF2B5EF4-FFF2-40B4-BE49-F238E27FC236}">
                <a16:creationId xmlns:a16="http://schemas.microsoft.com/office/drawing/2014/main" id="{F19F2BCE-3CB1-4DF9-BA27-F4177C0861E9}"/>
              </a:ext>
            </a:extLst>
          </p:cNvPr>
          <p:cNvSpPr txBox="1">
            <a:spLocks/>
          </p:cNvSpPr>
          <p:nvPr/>
        </p:nvSpPr>
        <p:spPr>
          <a:xfrm>
            <a:off x="321498" y="1885349"/>
            <a:ext cx="6744886" cy="845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800"/>
            </a:pPr>
            <a:r>
              <a:rPr lang="en-GB" sz="2400" i="1" dirty="0"/>
              <a:t>and, that, it, I, living, can, was, evolution, from, as, were, animals, things, have, they, had, not, all, would, Darwin </a:t>
            </a:r>
          </a:p>
          <a:p>
            <a:pPr marL="285750" indent="-152400">
              <a:lnSpc>
                <a:spcPct val="100000"/>
              </a:lnSpc>
              <a:spcBef>
                <a:spcPts val="600"/>
              </a:spcBef>
            </a:pP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2C381-E7C6-4B4E-8630-A71C394DD6EE}"/>
              </a:ext>
            </a:extLst>
          </p:cNvPr>
          <p:cNvSpPr txBox="1"/>
          <p:nvPr/>
        </p:nvSpPr>
        <p:spPr>
          <a:xfrm>
            <a:off x="3966706" y="5737364"/>
            <a:ext cx="1210588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KS2</a:t>
            </a:r>
          </a:p>
        </p:txBody>
      </p:sp>
    </p:spTree>
    <p:extLst>
      <p:ext uri="{BB962C8B-B14F-4D97-AF65-F5344CB8AC3E}">
        <p14:creationId xmlns:p14="http://schemas.microsoft.com/office/powerpoint/2010/main" val="1558805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275664" y="3252302"/>
            <a:ext cx="8592672" cy="1737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determiners </a:t>
            </a:r>
            <a:r>
              <a:rPr lang="en-GB" sz="2400" i="1" dirty="0"/>
              <a:t>the, a, what, your, an</a:t>
            </a:r>
            <a:r>
              <a:rPr lang="en-GB" sz="2400" dirty="0"/>
              <a:t> = variety of more complex NPs</a:t>
            </a:r>
            <a:endParaRPr lang="en-GB" sz="2400" i="1" dirty="0"/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new scientific terminology </a:t>
            </a:r>
            <a:r>
              <a:rPr lang="en-GB" sz="2400" i="1" dirty="0"/>
              <a:t>energy, force, mass, chemical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2</a:t>
            </a:r>
            <a:r>
              <a:rPr lang="en-GB" sz="2400" baseline="30000" dirty="0"/>
              <a:t>nd</a:t>
            </a:r>
            <a:r>
              <a:rPr lang="en-GB" sz="2400" dirty="0"/>
              <a:t> person pronoun </a:t>
            </a:r>
            <a:r>
              <a:rPr lang="en-GB" sz="2400" i="1" dirty="0"/>
              <a:t>you</a:t>
            </a:r>
            <a:r>
              <a:rPr lang="en-GB" sz="2400" dirty="0"/>
              <a:t> = imperatives, instructions, learning objectives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i="1" dirty="0"/>
              <a:t>N</a:t>
            </a:r>
            <a:r>
              <a:rPr lang="en-GB" sz="2400" dirty="0"/>
              <a:t> = Newton (unit), </a:t>
            </a:r>
            <a:r>
              <a:rPr lang="en-GB" sz="2400" i="1" dirty="0"/>
              <a:t>m</a:t>
            </a:r>
            <a:r>
              <a:rPr lang="en-GB" sz="2400" dirty="0"/>
              <a:t> = metres, also </a:t>
            </a:r>
            <a:r>
              <a:rPr lang="en-GB" sz="2400" i="1" dirty="0"/>
              <a:t>M</a:t>
            </a:r>
            <a:r>
              <a:rPr lang="en-GB" sz="2400" dirty="0"/>
              <a:t> (molar concentration)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modal verb </a:t>
            </a:r>
            <a:r>
              <a:rPr lang="en-GB" sz="2400" i="1" dirty="0"/>
              <a:t>will</a:t>
            </a:r>
            <a:r>
              <a:rPr lang="en-GB" sz="2400" dirty="0"/>
              <a:t> = learning objectives, predicting outcome of experiments</a:t>
            </a: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Findings: KS3 science keywords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55605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  <p:sp>
        <p:nvSpPr>
          <p:cNvPr id="8" name="Google Shape;227;p34">
            <a:extLst>
              <a:ext uri="{FF2B5EF4-FFF2-40B4-BE49-F238E27FC236}">
                <a16:creationId xmlns:a16="http://schemas.microsoft.com/office/drawing/2014/main" id="{F3AA23B0-34A2-415C-B20F-B4AAD929ED8E}"/>
              </a:ext>
            </a:extLst>
          </p:cNvPr>
          <p:cNvSpPr txBox="1">
            <a:spLocks/>
          </p:cNvSpPr>
          <p:nvPr/>
        </p:nvSpPr>
        <p:spPr>
          <a:xfrm>
            <a:off x="321498" y="1885349"/>
            <a:ext cx="6744886" cy="845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800"/>
            </a:pPr>
            <a:r>
              <a:rPr lang="en-GB" sz="2400" i="1" dirty="0"/>
              <a:t>the, a, is, you, are, on, what, your, energy, an, water, will, force, do, mass, N, up, use, chemical, m</a:t>
            </a:r>
          </a:p>
          <a:p>
            <a:pPr marL="285750" indent="-152400">
              <a:lnSpc>
                <a:spcPct val="100000"/>
              </a:lnSpc>
              <a:spcBef>
                <a:spcPts val="600"/>
              </a:spcBef>
            </a:pPr>
            <a:endParaRPr lang="en-GB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450CD5-5A1F-4916-8CC4-5313E272EA5C}"/>
              </a:ext>
            </a:extLst>
          </p:cNvPr>
          <p:cNvSpPr txBox="1"/>
          <p:nvPr/>
        </p:nvSpPr>
        <p:spPr>
          <a:xfrm>
            <a:off x="3966706" y="5737364"/>
            <a:ext cx="1210588" cy="707886"/>
          </a:xfrm>
          <a:prstGeom prst="rect">
            <a:avLst/>
          </a:prstGeom>
          <a:solidFill>
            <a:srgbClr val="FFA3A3"/>
          </a:solidFill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KS3</a:t>
            </a:r>
          </a:p>
        </p:txBody>
      </p:sp>
    </p:spTree>
    <p:extLst>
      <p:ext uri="{BB962C8B-B14F-4D97-AF65-F5344CB8AC3E}">
        <p14:creationId xmlns:p14="http://schemas.microsoft.com/office/powerpoint/2010/main" val="3467212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Findings: KS2 maths keywords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55605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2155C-25ED-4B5D-88D0-BCD191EBDB02}"/>
              </a:ext>
            </a:extLst>
          </p:cNvPr>
          <p:cNvSpPr txBox="1"/>
          <p:nvPr/>
        </p:nvSpPr>
        <p:spPr>
          <a:xfrm>
            <a:off x="3966706" y="5737364"/>
            <a:ext cx="1210588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KS2</a:t>
            </a:r>
          </a:p>
        </p:txBody>
      </p:sp>
      <p:sp>
        <p:nvSpPr>
          <p:cNvPr id="9" name="Google Shape;227;p34">
            <a:extLst>
              <a:ext uri="{FF2B5EF4-FFF2-40B4-BE49-F238E27FC236}">
                <a16:creationId xmlns:a16="http://schemas.microsoft.com/office/drawing/2014/main" id="{26287488-7FEA-449A-A3A9-745F1F17D77F}"/>
              </a:ext>
            </a:extLst>
          </p:cNvPr>
          <p:cNvSpPr txBox="1">
            <a:spLocks/>
          </p:cNvSpPr>
          <p:nvPr/>
        </p:nvSpPr>
        <p:spPr>
          <a:xfrm>
            <a:off x="275664" y="3258523"/>
            <a:ext cx="8592672" cy="1737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number, numbers, fractions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i="1" dirty="0"/>
              <a:t>how</a:t>
            </a:r>
            <a:r>
              <a:rPr lang="en-GB" sz="2400" dirty="0"/>
              <a:t> = </a:t>
            </a:r>
            <a:r>
              <a:rPr lang="en-GB" sz="2400" u="sng" dirty="0"/>
              <a:t>How </a:t>
            </a:r>
            <a:r>
              <a:rPr lang="en-GB" sz="2400" i="1" u="sng" dirty="0"/>
              <a:t>many</a:t>
            </a:r>
            <a:r>
              <a:rPr lang="en-GB" sz="2400" u="sng" dirty="0"/>
              <a:t>…?</a:t>
            </a:r>
            <a:r>
              <a:rPr lang="en-GB" sz="2400" dirty="0"/>
              <a:t> </a:t>
            </a:r>
            <a:r>
              <a:rPr lang="en-GB" sz="2400" u="sng" dirty="0"/>
              <a:t>How </a:t>
            </a:r>
            <a:r>
              <a:rPr lang="en-GB" sz="2400" i="1" u="sng" dirty="0"/>
              <a:t>much</a:t>
            </a:r>
            <a:r>
              <a:rPr lang="en-GB" sz="2400" u="sng" dirty="0"/>
              <a:t>…?</a:t>
            </a:r>
            <a:r>
              <a:rPr lang="en-GB" sz="2400" dirty="0"/>
              <a:t> (also How long…? How old?)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i="1" dirty="0"/>
              <a:t>do</a:t>
            </a:r>
            <a:r>
              <a:rPr lang="en-GB" sz="2400" dirty="0"/>
              <a:t> = </a:t>
            </a:r>
            <a:r>
              <a:rPr lang="en-GB" sz="2400" i="1" dirty="0"/>
              <a:t>What do you think…? How do you know…?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personal pronouns </a:t>
            </a:r>
            <a:r>
              <a:rPr lang="en-GB" sz="2400" i="1" dirty="0"/>
              <a:t>I, he, she </a:t>
            </a:r>
            <a:r>
              <a:rPr lang="en-GB" sz="2400" dirty="0"/>
              <a:t>= problems based on people</a:t>
            </a:r>
          </a:p>
          <a:p>
            <a:pPr marL="28575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i="1" dirty="0"/>
              <a:t>has/have</a:t>
            </a:r>
            <a:r>
              <a:rPr lang="en-GB" sz="2400" dirty="0"/>
              <a:t> = declaratives (e.g. </a:t>
            </a:r>
            <a:r>
              <a:rPr lang="en-GB" sz="2400" i="1" dirty="0"/>
              <a:t>Emma has a plank of wood</a:t>
            </a:r>
            <a:r>
              <a:rPr lang="en-GB" sz="2400" dirty="0"/>
              <a:t>)</a:t>
            </a:r>
          </a:p>
        </p:txBody>
      </p:sp>
      <p:sp>
        <p:nvSpPr>
          <p:cNvPr id="10" name="Google Shape;227;p34">
            <a:extLst>
              <a:ext uri="{FF2B5EF4-FFF2-40B4-BE49-F238E27FC236}">
                <a16:creationId xmlns:a16="http://schemas.microsoft.com/office/drawing/2014/main" id="{7CC35922-3024-40A3-B270-7FF56CC79FC2}"/>
              </a:ext>
            </a:extLst>
          </p:cNvPr>
          <p:cNvSpPr txBox="1">
            <a:spLocks/>
          </p:cNvSpPr>
          <p:nvPr/>
        </p:nvSpPr>
        <p:spPr>
          <a:xfrm>
            <a:off x="594263" y="1872680"/>
            <a:ext cx="6744886" cy="845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800"/>
            </a:pPr>
            <a:r>
              <a:rPr lang="en-GB" sz="2400" i="1" dirty="0"/>
              <a:t>to, how, number, o, has, many, numbers, have, use, one, fractions, than, I, does, he, she, do, much, answer, these</a:t>
            </a:r>
          </a:p>
          <a:p>
            <a:pPr marL="285750" indent="-152400">
              <a:lnSpc>
                <a:spcPct val="100000"/>
              </a:lnSpc>
              <a:spcBef>
                <a:spcPts val="60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09408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Findings: KS3 maths keywords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55605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AE0D1-9B24-4DF6-8563-8D2F133B2631}"/>
              </a:ext>
            </a:extLst>
          </p:cNvPr>
          <p:cNvSpPr txBox="1"/>
          <p:nvPr/>
        </p:nvSpPr>
        <p:spPr>
          <a:xfrm>
            <a:off x="3966706" y="5737364"/>
            <a:ext cx="1210588" cy="707886"/>
          </a:xfrm>
          <a:prstGeom prst="rect">
            <a:avLst/>
          </a:prstGeom>
          <a:solidFill>
            <a:srgbClr val="FFA3A3"/>
          </a:solidFill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KS3</a:t>
            </a:r>
          </a:p>
        </p:txBody>
      </p:sp>
      <p:sp>
        <p:nvSpPr>
          <p:cNvPr id="10" name="Google Shape;227;p34">
            <a:extLst>
              <a:ext uri="{FF2B5EF4-FFF2-40B4-BE49-F238E27FC236}">
                <a16:creationId xmlns:a16="http://schemas.microsoft.com/office/drawing/2014/main" id="{A529D935-77D7-44A8-AC8F-004B6EEDB9B7}"/>
              </a:ext>
            </a:extLst>
          </p:cNvPr>
          <p:cNvSpPr txBox="1">
            <a:spLocks/>
          </p:cNvSpPr>
          <p:nvPr/>
        </p:nvSpPr>
        <p:spPr>
          <a:xfrm>
            <a:off x="275664" y="3252302"/>
            <a:ext cx="8592672" cy="1737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a, x, b, </a:t>
            </a:r>
            <a:r>
              <a:rPr lang="en-GB" sz="2400" dirty="0" err="1"/>
              <a:t>i</a:t>
            </a:r>
            <a:r>
              <a:rPr lang="en-GB" sz="2400" dirty="0"/>
              <a:t>, c, s, d, y, m, p, g, e = algebraic equations / labelling devices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pronoun </a:t>
            </a:r>
            <a:r>
              <a:rPr lang="en-GB" sz="2400" i="1" dirty="0"/>
              <a:t>I</a:t>
            </a:r>
            <a:r>
              <a:rPr lang="en-GB" sz="2400" dirty="0"/>
              <a:t> = some objectives / questions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i="1" dirty="0"/>
              <a:t>be</a:t>
            </a:r>
            <a:r>
              <a:rPr lang="en-GB" sz="2400" dirty="0"/>
              <a:t> = objectives expressed as infinitive (e.g. </a:t>
            </a:r>
            <a:r>
              <a:rPr lang="en-GB" sz="2400" i="1" dirty="0"/>
              <a:t>To be fluent in…</a:t>
            </a:r>
            <a:r>
              <a:rPr lang="en-GB" sz="2400" dirty="0"/>
              <a:t>)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i="1" dirty="0"/>
              <a:t>if</a:t>
            </a:r>
            <a:r>
              <a:rPr lang="en-GB" sz="2400" dirty="0"/>
              <a:t> = conditional </a:t>
            </a:r>
            <a:r>
              <a:rPr lang="en-GB" sz="2400" i="1" dirty="0"/>
              <a:t>(if this is x, then what is y?)</a:t>
            </a:r>
          </a:p>
        </p:txBody>
      </p:sp>
      <p:sp>
        <p:nvSpPr>
          <p:cNvPr id="11" name="Google Shape;227;p34">
            <a:extLst>
              <a:ext uri="{FF2B5EF4-FFF2-40B4-BE49-F238E27FC236}">
                <a16:creationId xmlns:a16="http://schemas.microsoft.com/office/drawing/2014/main" id="{353C8AA6-A110-40FD-9024-75E33C824167}"/>
              </a:ext>
            </a:extLst>
          </p:cNvPr>
          <p:cNvSpPr txBox="1">
            <a:spLocks/>
          </p:cNvSpPr>
          <p:nvPr/>
        </p:nvSpPr>
        <p:spPr>
          <a:xfrm>
            <a:off x="594263" y="1982833"/>
            <a:ext cx="6744886" cy="845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800"/>
            </a:pPr>
            <a:r>
              <a:rPr lang="en-GB" sz="2400" i="1" dirty="0"/>
              <a:t>a, x, b, for, I, c, cm, be, s, angles, d, y, m, if, question, p, will, g, e, probability</a:t>
            </a:r>
          </a:p>
        </p:txBody>
      </p:sp>
    </p:spTree>
    <p:extLst>
      <p:ext uri="{BB962C8B-B14F-4D97-AF65-F5344CB8AC3E}">
        <p14:creationId xmlns:p14="http://schemas.microsoft.com/office/powerpoint/2010/main" val="1371830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800" dirty="0"/>
              <a:t>From personal to impersonal</a:t>
            </a:r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lvl="0" indent="-28575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70C0"/>
                </a:solidFill>
              </a:rPr>
              <a:t>Key Stage 2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More personal/involved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Problems clearly related to simple, real-world scenarios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More familiar, everyday lexis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Simpler grammar?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Key Stage 3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Less personal/involved – more ‘clinical’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Tasks detached from the real-world (e.g. algebra)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More scientific notation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Variation in how learning objectives are expressed</a:t>
            </a: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Keywords: summary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  <p:sp>
        <p:nvSpPr>
          <p:cNvPr id="5" name="Google Shape;228;p34">
            <a:extLst>
              <a:ext uri="{FF2B5EF4-FFF2-40B4-BE49-F238E27FC236}">
                <a16:creationId xmlns:a16="http://schemas.microsoft.com/office/drawing/2014/main" id="{DF8210DA-3605-4767-8F75-549BC7A78FDF}"/>
              </a:ext>
            </a:extLst>
          </p:cNvPr>
          <p:cNvSpPr txBox="1"/>
          <p:nvPr/>
        </p:nvSpPr>
        <p:spPr>
          <a:xfrm>
            <a:off x="310696" y="155605"/>
            <a:ext cx="6276716" cy="551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16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167767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F00F-15FC-4A46-AE94-6069DF86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B44DF-E7DC-4BD8-9262-18A26D5B8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Linguistic challenges of the transition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43A9-0273-4458-A6B8-46FA41010B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57003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Does the transition from KS2 and KS3 present language barriers which prevent students from accessing the curriculum?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2400"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We believe that the transition to secondary school seems to involve a step change in academic language, which is likely to be especially difficult for children from lower SES backgrounds</a:t>
            </a:r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endParaRPr lang="en-GB" sz="2400"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Corpus methods allow us to examine this in order to inform the design of more accessible curricula for all students</a:t>
            </a:r>
            <a:endParaRPr sz="2400" dirty="0"/>
          </a:p>
          <a:p>
            <a:pPr marL="2857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7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dirty="0"/>
          </a:p>
        </p:txBody>
      </p:sp>
      <p:sp>
        <p:nvSpPr>
          <p:cNvPr id="327" name="Google Shape;327;p47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  <p:sp>
        <p:nvSpPr>
          <p:cNvPr id="340" name="Google Shape;340;p49"/>
          <p:cNvSpPr/>
          <p:nvPr/>
        </p:nvSpPr>
        <p:spPr>
          <a:xfrm>
            <a:off x="625639" y="3262929"/>
            <a:ext cx="373881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d.candarli@leeds.ac.uk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@duygucandarli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49"/>
          <p:cNvPicPr preferRelativeResize="0"/>
          <p:nvPr/>
        </p:nvPicPr>
        <p:blipFill rotWithShape="1">
          <a:blip r:embed="rId4">
            <a:alphaModFix/>
          </a:blip>
          <a:srcRect l="27170" t="8497" r="27895" b="917"/>
          <a:stretch/>
        </p:blipFill>
        <p:spPr>
          <a:xfrm>
            <a:off x="4662235" y="1503095"/>
            <a:ext cx="4108785" cy="45298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2" name="Google Shape;342;p49"/>
          <p:cNvSpPr/>
          <p:nvPr/>
        </p:nvSpPr>
        <p:spPr>
          <a:xfrm>
            <a:off x="625639" y="2368712"/>
            <a:ext cx="39463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https://linguistictransition.leeds.ac.uk/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@LeedsTransition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9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/>
          </a:p>
        </p:txBody>
      </p:sp>
      <p:sp>
        <p:nvSpPr>
          <p:cNvPr id="344" name="Google Shape;344;p49"/>
          <p:cNvSpPr/>
          <p:nvPr/>
        </p:nvSpPr>
        <p:spPr>
          <a:xfrm>
            <a:off x="625589" y="4186254"/>
            <a:ext cx="3738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r.love@leeds.ac.uk</a:t>
            </a: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lovermob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44;p49">
            <a:extLst>
              <a:ext uri="{FF2B5EF4-FFF2-40B4-BE49-F238E27FC236}">
                <a16:creationId xmlns:a16="http://schemas.microsoft.com/office/drawing/2014/main" id="{C28B6460-B14A-46F9-99B3-8AAB9BE73129}"/>
              </a:ext>
            </a:extLst>
          </p:cNvPr>
          <p:cNvSpPr/>
          <p:nvPr/>
        </p:nvSpPr>
        <p:spPr>
          <a:xfrm>
            <a:off x="625555" y="5109584"/>
            <a:ext cx="3738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a.h.deignan@education.leeds.ac.uk</a:t>
            </a:r>
            <a:endParaRPr lang="en-GB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alicedeignan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B6B4B4-4A05-6C48-B86F-E90292A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49" name="Google Shape;349;p50"/>
          <p:cNvSpPr txBox="1">
            <a:spLocks noGrp="1"/>
          </p:cNvSpPr>
          <p:nvPr>
            <p:ph type="body" idx="1"/>
          </p:nvPr>
        </p:nvSpPr>
        <p:spPr>
          <a:xfrm>
            <a:off x="424543" y="1825625"/>
            <a:ext cx="809080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dirty="0"/>
          </a:p>
        </p:txBody>
      </p:sp>
      <p:sp>
        <p:nvSpPr>
          <p:cNvPr id="351" name="Google Shape;351;p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ACB5E5-5EE2-D34E-AB54-23605EBCC088}"/>
              </a:ext>
            </a:extLst>
          </p:cNvPr>
          <p:cNvSpPr txBox="1"/>
          <p:nvPr/>
        </p:nvSpPr>
        <p:spPr>
          <a:xfrm>
            <a:off x="424543" y="1348800"/>
            <a:ext cx="82840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﻿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Anthony, L. (2018).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AntConc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 (Version 3.5. 7) [Computer Software],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Waseda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 University, Tokyo, Japan.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BNC Consortium. (2007). The British National Corpus, version 3. BNC Consortium. Retrieved from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www.natcorp.ox.ac.uk</a:t>
            </a:r>
            <a:endParaRPr lang="en-GB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Braund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M. &amp; Driver, M. (2005). Pupils' perceptions of practical science in primary and secondary school: implications for improving progression and continuity of learning.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Educational Research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47, 77-91.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Brooks, G. (2016).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What works for children and young people with literacy difficulties? The effectiveness of intervention schemes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 The Dyslexia/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SpLD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 Trust.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Christie, F. (2002).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Classroom discourse analysis: A functional perspective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 London: Continuum.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Christie, F. &amp;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Derewianka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B. (2008).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School discourse: Learning to write across the school years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 London: Continuum.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Coxhead, A. (2000). A new academic word list.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TESOL Quarterly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34, 213–238.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﻿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Dascalu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M., McNamara, D. S., Crossley, S., &amp;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Trausan-Matu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S. (2016).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Age of exposure: A model of word learning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 Paper presented at the Thirtieth AAAI Conference on Artificial Intelligence, Phoenix, AZ.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Department for Education. (2011). How do pupils progress between Key Stages 3 and Research Report.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﻿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Evangelou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M., Taggart, B., Sylva, K.,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Melhuish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E., &amp; Sammons, P. (2008). Effective Pre-school, Primary and Secondary Education 3-14 Project (EPPSE 3-14). What Makes a Successful Transition from Primary to Secondary School? Nottingham: Department for Children, Schools and Families Publications.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Durrant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P., &amp; Brenchley, M. (2018). Development of vocabulary sophistication across genres in English children’s writing.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Reading and Writing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Howe, A., &amp; Richards, V. (2011).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Bridging the transition from primary to secondary school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 Abingdon: Routledge.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﻿Kyle, K., &amp; Crossley, S. A. (2015). Automatically assessing lexical so- </a:t>
            </a: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phistication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: Indices, tools, findings, and application.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TESOL Quarterly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49, 757–786.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Kyle, K., Crossley, S. A., &amp; Berger, C. (2018). The tool for the analysis of lexical sophistication (TAALES): Version 2.0. </a:t>
            </a:r>
            <a:r>
              <a:rPr lang="en-GB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 Research Methods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50, 1030-1046.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Leung, C. (2014). Researching language and communication in schooling.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Linguistics in Education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26, 136-144.</a:t>
            </a:r>
          </a:p>
          <a:p>
            <a:pPr marL="355600" lvl="2" indent="-355600">
              <a:buClr>
                <a:srgbClr val="FF0000"/>
              </a:buClr>
              <a:buSzPts val="1200"/>
              <a:buFont typeface="+mj-lt"/>
              <a:buAutoNum type="arabicPeriod"/>
            </a:pPr>
            <a:r>
              <a:rPr lang="en-GB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Nesi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, H., &amp; Gardner, S. (2012). </a:t>
            </a:r>
            <a:r>
              <a:rPr lang="en-GB" sz="1300" i="1" dirty="0">
                <a:latin typeface="Calibri" panose="020F0502020204030204" pitchFamily="34" charset="0"/>
                <a:cs typeface="Calibri" panose="020F0502020204030204" pitchFamily="34" charset="0"/>
              </a:rPr>
              <a:t>Genres across the disciplines: Student writing in higher education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. Cambridge: Cambridge University Press.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1619</Words>
  <Application>Microsoft Office PowerPoint</Application>
  <PresentationFormat>On-screen Show (4:3)</PresentationFormat>
  <Paragraphs>357</Paragraphs>
  <Slides>30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The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Duygu Candarli</dc:creator>
  <cp:lastModifiedBy>Robbie Love</cp:lastModifiedBy>
  <cp:revision>148</cp:revision>
  <cp:lastPrinted>2019-07-20T23:47:59Z</cp:lastPrinted>
  <dcterms:modified xsi:type="dcterms:W3CDTF">2019-09-06T00:03:00Z</dcterms:modified>
</cp:coreProperties>
</file>