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8"/>
  </p:notesMasterIdLst>
  <p:sldIdLst>
    <p:sldId id="256" r:id="rId2"/>
    <p:sldId id="277" r:id="rId3"/>
    <p:sldId id="280" r:id="rId4"/>
    <p:sldId id="257" r:id="rId5"/>
    <p:sldId id="274" r:id="rId6"/>
    <p:sldId id="259" r:id="rId7"/>
    <p:sldId id="278" r:id="rId8"/>
    <p:sldId id="260" r:id="rId9"/>
    <p:sldId id="262" r:id="rId10"/>
    <p:sldId id="281" r:id="rId11"/>
    <p:sldId id="270" r:id="rId12"/>
    <p:sldId id="273" r:id="rId13"/>
    <p:sldId id="275" r:id="rId14"/>
    <p:sldId id="282" r:id="rId15"/>
    <p:sldId id="265" r:id="rId16"/>
    <p:sldId id="268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982" autoAdjust="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BA1722-F3CB-4FDD-A4F3-2910F908A177}" type="datetimeFigureOut">
              <a:rPr lang="en-GB" smtClean="0"/>
              <a:pPr/>
              <a:t>11/09/2013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C263C6-C592-46C9-B0CE-DFE8C860FC4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927610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263C6-C592-46C9-B0CE-DFE8C860FC41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6562270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263C6-C592-46C9-B0CE-DFE8C860FC41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6562270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 smtClean="0"/>
              <a:t>– passed in UK, July 2013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sz="1200" baseline="0" smtClean="0"/>
              <a:t>s</a:t>
            </a:r>
            <a:r>
              <a:rPr lang="en-GB" sz="1200" smtClean="0"/>
              <a:t>everal </a:t>
            </a:r>
            <a:r>
              <a:rPr lang="en-GB" sz="1200" dirty="0" smtClean="0"/>
              <a:t>parliamentary debates leading to </a:t>
            </a:r>
            <a:r>
              <a:rPr lang="en-GB" sz="1200" smtClean="0"/>
              <a:t>its passing</a:t>
            </a:r>
          </a:p>
          <a:p>
            <a:pPr marL="114300" indent="0">
              <a:buNone/>
            </a:pPr>
            <a:r>
              <a:rPr lang="en-GB" sz="1200" b="1" smtClean="0"/>
              <a:t>Baker (2004)</a:t>
            </a:r>
          </a:p>
          <a:p>
            <a:r>
              <a:rPr lang="en-GB" sz="1200" smtClean="0"/>
              <a:t>Sexual Offences (Amendment) Bill (1998-2000)</a:t>
            </a:r>
          </a:p>
          <a:p>
            <a:r>
              <a:rPr lang="en-GB" sz="1200" smtClean="0"/>
              <a:t>Discourses of </a:t>
            </a:r>
            <a:r>
              <a:rPr lang="en-GB" sz="1200" i="1" smtClean="0"/>
              <a:t>homosexuality</a:t>
            </a:r>
          </a:p>
          <a:p>
            <a:endParaRPr lang="en-GB" sz="1200" smtClean="0"/>
          </a:p>
          <a:p>
            <a:pPr marL="114300" indent="0">
              <a:buNone/>
            </a:pPr>
            <a:r>
              <a:rPr lang="en-GB" sz="1200" b="1" smtClean="0"/>
              <a:t>Bachmann (2011)</a:t>
            </a:r>
          </a:p>
          <a:p>
            <a:r>
              <a:rPr lang="en-GB" sz="1200" smtClean="0"/>
              <a:t>Civil Partnership Act (2004)</a:t>
            </a:r>
          </a:p>
          <a:p>
            <a:r>
              <a:rPr lang="en-GB" sz="1200" smtClean="0"/>
              <a:t>Discourses of </a:t>
            </a:r>
            <a:r>
              <a:rPr lang="en-GB" sz="1200" i="1" smtClean="0"/>
              <a:t>homosexual relationships</a:t>
            </a:r>
          </a:p>
          <a:p>
            <a:endParaRPr lang="en-GB" sz="1200" smtClean="0"/>
          </a:p>
          <a:p>
            <a:pPr marL="114300" indent="0">
              <a:buNone/>
            </a:pPr>
            <a:r>
              <a:rPr lang="en-GB" sz="1000" b="1" smtClean="0"/>
              <a:t>“Love (2013)”</a:t>
            </a:r>
          </a:p>
          <a:p>
            <a:r>
              <a:rPr lang="en-GB" sz="1000" smtClean="0"/>
              <a:t>Marriage (Same Sex Couples) Bill (2013)</a:t>
            </a:r>
          </a:p>
          <a:p>
            <a:r>
              <a:rPr lang="en-GB" sz="1000" smtClean="0"/>
              <a:t>Discourses of </a:t>
            </a:r>
            <a:r>
              <a:rPr lang="en-GB" sz="1000" i="1" smtClean="0"/>
              <a:t>same-sex marriage</a:t>
            </a:r>
            <a:endParaRPr lang="en-GB" sz="100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n-GB" sz="120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 smtClean="0"/>
              <a:t>- corpus-based discourse analysis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263C6-C592-46C9-B0CE-DFE8C860FC41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9751239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 smtClean="0"/>
              <a:t>– passed in UK, July 2013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sz="1200" baseline="0" smtClean="0"/>
              <a:t>s</a:t>
            </a:r>
            <a:r>
              <a:rPr lang="en-GB" sz="1200" smtClean="0"/>
              <a:t>everal </a:t>
            </a:r>
            <a:r>
              <a:rPr lang="en-GB" sz="1200" dirty="0" smtClean="0"/>
              <a:t>parliamentary debates leading to </a:t>
            </a:r>
            <a:r>
              <a:rPr lang="en-GB" sz="1200" smtClean="0"/>
              <a:t>its passing</a:t>
            </a:r>
          </a:p>
          <a:p>
            <a:pPr marL="114300" indent="0">
              <a:buNone/>
            </a:pPr>
            <a:r>
              <a:rPr lang="en-GB" sz="1200" b="1" smtClean="0"/>
              <a:t>Baker (2004)</a:t>
            </a:r>
          </a:p>
          <a:p>
            <a:r>
              <a:rPr lang="en-GB" sz="1200" smtClean="0"/>
              <a:t>Sexual Offences (Amendment) Bill (1998-2000)</a:t>
            </a:r>
          </a:p>
          <a:p>
            <a:r>
              <a:rPr lang="en-GB" sz="1200" smtClean="0"/>
              <a:t>Discourses of </a:t>
            </a:r>
            <a:r>
              <a:rPr lang="en-GB" sz="1200" i="1" smtClean="0"/>
              <a:t>homosexuality</a:t>
            </a:r>
          </a:p>
          <a:p>
            <a:endParaRPr lang="en-GB" sz="1200" smtClean="0"/>
          </a:p>
          <a:p>
            <a:pPr marL="114300" indent="0">
              <a:buNone/>
            </a:pPr>
            <a:r>
              <a:rPr lang="en-GB" sz="1200" b="1" smtClean="0"/>
              <a:t>Bachmann (2011)</a:t>
            </a:r>
          </a:p>
          <a:p>
            <a:r>
              <a:rPr lang="en-GB" sz="1200" smtClean="0"/>
              <a:t>Civil Partnership Act (2004)</a:t>
            </a:r>
          </a:p>
          <a:p>
            <a:r>
              <a:rPr lang="en-GB" sz="1200" smtClean="0"/>
              <a:t>Discourses of </a:t>
            </a:r>
            <a:r>
              <a:rPr lang="en-GB" sz="1200" i="1" smtClean="0"/>
              <a:t>homosexual relationships</a:t>
            </a:r>
          </a:p>
          <a:p>
            <a:endParaRPr lang="en-GB" sz="1200" smtClean="0"/>
          </a:p>
          <a:p>
            <a:pPr marL="114300" indent="0">
              <a:buNone/>
            </a:pPr>
            <a:r>
              <a:rPr lang="en-GB" sz="1000" b="1" smtClean="0"/>
              <a:t>“Love (2013)”</a:t>
            </a:r>
          </a:p>
          <a:p>
            <a:r>
              <a:rPr lang="en-GB" sz="1000" smtClean="0"/>
              <a:t>Marriage (Same Sex Couples) Bill (2013)</a:t>
            </a:r>
          </a:p>
          <a:p>
            <a:r>
              <a:rPr lang="en-GB" sz="1000" smtClean="0"/>
              <a:t>Discourses of </a:t>
            </a:r>
            <a:r>
              <a:rPr lang="en-GB" sz="1000" i="1" smtClean="0"/>
              <a:t>same-sex marriage</a:t>
            </a:r>
            <a:endParaRPr lang="en-GB" sz="100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n-GB" sz="120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 smtClean="0"/>
              <a:t>- corpus-based discourse analysis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263C6-C592-46C9-B0CE-DFE8C860FC41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6562270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PRELIMINARY ANALYSIS</a:t>
            </a:r>
          </a:p>
          <a:p>
            <a:r>
              <a:rPr lang="en-GB" dirty="0" smtClean="0"/>
              <a:t>Combining</a:t>
            </a:r>
            <a:r>
              <a:rPr lang="en-GB" baseline="0" dirty="0" smtClean="0"/>
              <a:t> the two methods – automated + manual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263C6-C592-46C9-B0CE-DFE8C860FC41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5647491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PRELIMINARY ANALYSIS</a:t>
            </a:r>
          </a:p>
          <a:p>
            <a:r>
              <a:rPr lang="en-GB" dirty="0" smtClean="0"/>
              <a:t>Combining</a:t>
            </a:r>
            <a:r>
              <a:rPr lang="en-GB" baseline="0" dirty="0" smtClean="0"/>
              <a:t> the two methods – automated + manual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263C6-C592-46C9-B0CE-DFE8C860FC41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5647491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GB" altLang="en-US" sz="1200" smtClean="0">
                <a:latin typeface="Calibri" pitchFamily="34" charset="0"/>
              </a:rPr>
              <a:t>Pro-equality = discourse of </a:t>
            </a:r>
            <a:r>
              <a:rPr lang="en-GB" altLang="en-US" sz="1200" i="1" smtClean="0">
                <a:latin typeface="Calibri" pitchFamily="34" charset="0"/>
              </a:rPr>
              <a:t>extension</a:t>
            </a:r>
            <a:r>
              <a:rPr lang="en-GB" altLang="en-US" sz="1200" smtClean="0">
                <a:latin typeface="Calibri" pitchFamily="34" charset="0"/>
              </a:rPr>
              <a:t> of marriage</a:t>
            </a:r>
          </a:p>
          <a:p>
            <a:pPr marL="114300" indent="0" algn="just">
              <a:buNone/>
            </a:pPr>
            <a:endParaRPr lang="en-GB" altLang="en-US" sz="1200" smtClean="0">
              <a:latin typeface="Calibri" pitchFamily="34" charset="0"/>
            </a:endParaRPr>
          </a:p>
          <a:p>
            <a:pPr algn="just"/>
            <a:r>
              <a:rPr lang="en-GB" altLang="en-US" sz="1200" smtClean="0">
                <a:latin typeface="Calibri" pitchFamily="34" charset="0"/>
              </a:rPr>
              <a:t>Anti-equality = discourses of </a:t>
            </a:r>
            <a:r>
              <a:rPr lang="en-GB" altLang="en-US" sz="1200" i="1" smtClean="0">
                <a:latin typeface="Calibri" pitchFamily="34" charset="0"/>
              </a:rPr>
              <a:t>fear</a:t>
            </a:r>
            <a:r>
              <a:rPr lang="en-GB" altLang="en-US" sz="1200" smtClean="0">
                <a:latin typeface="Calibri" pitchFamily="34" charset="0"/>
              </a:rPr>
              <a:t>, </a:t>
            </a:r>
            <a:r>
              <a:rPr lang="en-GB" altLang="en-US" sz="1200" i="1" smtClean="0">
                <a:latin typeface="Calibri" pitchFamily="34" charset="0"/>
              </a:rPr>
              <a:t>threat</a:t>
            </a:r>
            <a:r>
              <a:rPr lang="en-GB" altLang="en-US" sz="1200" smtClean="0">
                <a:latin typeface="Calibri" pitchFamily="34" charset="0"/>
              </a:rPr>
              <a:t> and </a:t>
            </a:r>
            <a:r>
              <a:rPr lang="en-GB" altLang="en-US" sz="1200" i="1" smtClean="0">
                <a:latin typeface="Calibri" pitchFamily="34" charset="0"/>
              </a:rPr>
              <a:t>risk</a:t>
            </a:r>
            <a:r>
              <a:rPr lang="en-GB" altLang="en-US" sz="1200" smtClean="0">
                <a:latin typeface="Calibri" pitchFamily="34" charset="0"/>
              </a:rPr>
              <a:t> brought about by the apparent </a:t>
            </a:r>
            <a:r>
              <a:rPr lang="en-GB" altLang="en-US" sz="1200" i="1" smtClean="0">
                <a:latin typeface="Calibri" pitchFamily="34" charset="0"/>
              </a:rPr>
              <a:t>redefinition</a:t>
            </a:r>
            <a:r>
              <a:rPr lang="en-GB" altLang="en-US" sz="1200" smtClean="0">
                <a:latin typeface="Calibri" pitchFamily="34" charset="0"/>
              </a:rPr>
              <a:t> of “marriage”</a:t>
            </a:r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263C6-C592-46C9-B0CE-DFE8C860FC41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5915990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GB" altLang="en-US" sz="1200" smtClean="0">
                <a:latin typeface="Calibri" pitchFamily="34" charset="0"/>
              </a:rPr>
              <a:t>Pro-equality = discourse of </a:t>
            </a:r>
            <a:r>
              <a:rPr lang="en-GB" altLang="en-US" sz="1200" i="1" smtClean="0">
                <a:latin typeface="Calibri" pitchFamily="34" charset="0"/>
              </a:rPr>
              <a:t>extension</a:t>
            </a:r>
            <a:r>
              <a:rPr lang="en-GB" altLang="en-US" sz="1200" smtClean="0">
                <a:latin typeface="Calibri" pitchFamily="34" charset="0"/>
              </a:rPr>
              <a:t> of marriage</a:t>
            </a:r>
          </a:p>
          <a:p>
            <a:pPr marL="114300" indent="0" algn="just">
              <a:buNone/>
            </a:pPr>
            <a:endParaRPr lang="en-GB" altLang="en-US" sz="1200" smtClean="0">
              <a:latin typeface="Calibri" pitchFamily="34" charset="0"/>
            </a:endParaRPr>
          </a:p>
          <a:p>
            <a:pPr algn="just"/>
            <a:r>
              <a:rPr lang="en-GB" altLang="en-US" sz="1200" smtClean="0">
                <a:latin typeface="Calibri" pitchFamily="34" charset="0"/>
              </a:rPr>
              <a:t>Anti-equality = discourses of </a:t>
            </a:r>
            <a:r>
              <a:rPr lang="en-GB" altLang="en-US" sz="1200" i="1" smtClean="0">
                <a:latin typeface="Calibri" pitchFamily="34" charset="0"/>
              </a:rPr>
              <a:t>fear</a:t>
            </a:r>
            <a:r>
              <a:rPr lang="en-GB" altLang="en-US" sz="1200" smtClean="0">
                <a:latin typeface="Calibri" pitchFamily="34" charset="0"/>
              </a:rPr>
              <a:t>, </a:t>
            </a:r>
            <a:r>
              <a:rPr lang="en-GB" altLang="en-US" sz="1200" i="1" smtClean="0">
                <a:latin typeface="Calibri" pitchFamily="34" charset="0"/>
              </a:rPr>
              <a:t>threat</a:t>
            </a:r>
            <a:r>
              <a:rPr lang="en-GB" altLang="en-US" sz="1200" smtClean="0">
                <a:latin typeface="Calibri" pitchFamily="34" charset="0"/>
              </a:rPr>
              <a:t> and </a:t>
            </a:r>
            <a:r>
              <a:rPr lang="en-GB" altLang="en-US" sz="1200" i="1" smtClean="0">
                <a:latin typeface="Calibri" pitchFamily="34" charset="0"/>
              </a:rPr>
              <a:t>risk</a:t>
            </a:r>
            <a:r>
              <a:rPr lang="en-GB" altLang="en-US" sz="1200" smtClean="0">
                <a:latin typeface="Calibri" pitchFamily="34" charset="0"/>
              </a:rPr>
              <a:t> brought about by the apparent </a:t>
            </a:r>
            <a:r>
              <a:rPr lang="en-GB" altLang="en-US" sz="1200" i="1" smtClean="0">
                <a:latin typeface="Calibri" pitchFamily="34" charset="0"/>
              </a:rPr>
              <a:t>redefinition</a:t>
            </a:r>
            <a:r>
              <a:rPr lang="en-GB" altLang="en-US" sz="1200" smtClean="0">
                <a:latin typeface="Calibri" pitchFamily="34" charset="0"/>
              </a:rPr>
              <a:t> of “marriage”</a:t>
            </a:r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263C6-C592-46C9-B0CE-DFE8C860FC41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5915990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sz="1200" dirty="0" smtClean="0">
                <a:latin typeface="Calibri" pitchFamily="34" charset="0"/>
              </a:rPr>
              <a:t>Comparing the keywords in the pro- and anti-equality sections of the debate corpus</a:t>
            </a:r>
          </a:p>
          <a:p>
            <a:r>
              <a:rPr lang="en-GB" altLang="en-US" sz="1200" dirty="0" smtClean="0">
                <a:latin typeface="Calibri" pitchFamily="34" charset="0"/>
              </a:rPr>
              <a:t>Qualitative analysis required at this stage </a:t>
            </a:r>
            <a:endParaRPr lang="en-GB" sz="1200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263C6-C592-46C9-B0CE-DFE8C860FC41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9899242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altLang="en-US" dirty="0" smtClean="0">
                <a:latin typeface="Calibri" pitchFamily="34" charset="0"/>
              </a:rPr>
              <a:t>The pro keyword </a:t>
            </a:r>
            <a:r>
              <a:rPr lang="en-GB" altLang="en-US" i="1" dirty="0" smtClean="0">
                <a:latin typeface="Calibri" pitchFamily="34" charset="0"/>
              </a:rPr>
              <a:t>gay</a:t>
            </a:r>
            <a:r>
              <a:rPr lang="en-GB" altLang="en-US" dirty="0" smtClean="0">
                <a:latin typeface="Calibri" pitchFamily="34" charset="0"/>
              </a:rPr>
              <a:t> is more likely to refer to the personal </a:t>
            </a:r>
            <a:r>
              <a:rPr lang="en-GB" altLang="en-US" i="1" dirty="0" smtClean="0">
                <a:latin typeface="Calibri" pitchFamily="34" charset="0"/>
              </a:rPr>
              <a:t>identity</a:t>
            </a:r>
            <a:r>
              <a:rPr lang="en-GB" altLang="en-US" dirty="0" smtClean="0">
                <a:latin typeface="Calibri" pitchFamily="34" charset="0"/>
              </a:rPr>
              <a:t> of gay people than in the anti speeches (see table). The latter speeches contain a higher proportion of </a:t>
            </a:r>
            <a:r>
              <a:rPr lang="en-GB" altLang="en-US" i="1" dirty="0" smtClean="0">
                <a:latin typeface="Calibri" pitchFamily="34" charset="0"/>
              </a:rPr>
              <a:t>gay</a:t>
            </a:r>
            <a:r>
              <a:rPr lang="en-GB" altLang="en-US" dirty="0" smtClean="0">
                <a:latin typeface="Calibri" pitchFamily="34" charset="0"/>
              </a:rPr>
              <a:t> as a </a:t>
            </a:r>
            <a:r>
              <a:rPr lang="en-GB" altLang="en-US" i="1" dirty="0" smtClean="0">
                <a:latin typeface="Calibri" pitchFamily="34" charset="0"/>
              </a:rPr>
              <a:t>behaviour</a:t>
            </a:r>
            <a:r>
              <a:rPr lang="en-GB" altLang="en-US" dirty="0" smtClean="0">
                <a:latin typeface="Calibri" pitchFamily="34" charset="0"/>
              </a:rPr>
              <a:t> than the pro speeches. </a:t>
            </a:r>
            <a:r>
              <a:rPr lang="en-GB" altLang="en-US" smtClean="0">
                <a:latin typeface="Calibri" pitchFamily="34" charset="0"/>
              </a:rPr>
              <a:t>The anti-reformers appear less willing to use </a:t>
            </a:r>
            <a:r>
              <a:rPr lang="en-GB" altLang="en-US" i="1" smtClean="0">
                <a:latin typeface="Calibri" pitchFamily="34" charset="0"/>
              </a:rPr>
              <a:t>gay </a:t>
            </a:r>
            <a:r>
              <a:rPr lang="en-GB" altLang="en-US" smtClean="0">
                <a:latin typeface="Calibri" pitchFamily="34" charset="0"/>
              </a:rPr>
              <a:t>as an identity than the pro-reformers.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263C6-C592-46C9-B0CE-DFE8C860FC41}" type="slidenum">
              <a:rPr lang="en-GB" smtClean="0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3378888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altLang="en-US" dirty="0" smtClean="0">
                <a:latin typeface="Calibri" pitchFamily="34" charset="0"/>
              </a:rPr>
              <a:t>The pro keyword </a:t>
            </a:r>
            <a:r>
              <a:rPr lang="en-GB" altLang="en-US" i="1" dirty="0" smtClean="0">
                <a:latin typeface="Calibri" pitchFamily="34" charset="0"/>
              </a:rPr>
              <a:t>gay</a:t>
            </a:r>
            <a:r>
              <a:rPr lang="en-GB" altLang="en-US" dirty="0" smtClean="0">
                <a:latin typeface="Calibri" pitchFamily="34" charset="0"/>
              </a:rPr>
              <a:t> is more likely to refer to the personal </a:t>
            </a:r>
            <a:r>
              <a:rPr lang="en-GB" altLang="en-US" i="1" dirty="0" smtClean="0">
                <a:latin typeface="Calibri" pitchFamily="34" charset="0"/>
              </a:rPr>
              <a:t>identity</a:t>
            </a:r>
            <a:r>
              <a:rPr lang="en-GB" altLang="en-US" dirty="0" smtClean="0">
                <a:latin typeface="Calibri" pitchFamily="34" charset="0"/>
              </a:rPr>
              <a:t> of gay people than in the anti speeches (see table). The latter speeches contain a higher proportion of </a:t>
            </a:r>
            <a:r>
              <a:rPr lang="en-GB" altLang="en-US" i="1" dirty="0" smtClean="0">
                <a:latin typeface="Calibri" pitchFamily="34" charset="0"/>
              </a:rPr>
              <a:t>gay</a:t>
            </a:r>
            <a:r>
              <a:rPr lang="en-GB" altLang="en-US" dirty="0" smtClean="0">
                <a:latin typeface="Calibri" pitchFamily="34" charset="0"/>
              </a:rPr>
              <a:t> as a </a:t>
            </a:r>
            <a:r>
              <a:rPr lang="en-GB" altLang="en-US" i="1" dirty="0" smtClean="0">
                <a:latin typeface="Calibri" pitchFamily="34" charset="0"/>
              </a:rPr>
              <a:t>behaviour</a:t>
            </a:r>
            <a:r>
              <a:rPr lang="en-GB" altLang="en-US" dirty="0" smtClean="0">
                <a:latin typeface="Calibri" pitchFamily="34" charset="0"/>
              </a:rPr>
              <a:t> than the pro speeches. </a:t>
            </a:r>
            <a:r>
              <a:rPr lang="en-GB" altLang="en-US" smtClean="0">
                <a:latin typeface="Calibri" pitchFamily="34" charset="0"/>
              </a:rPr>
              <a:t>The anti-reformers appear less willing to use </a:t>
            </a:r>
            <a:r>
              <a:rPr lang="en-GB" altLang="en-US" i="1" smtClean="0">
                <a:latin typeface="Calibri" pitchFamily="34" charset="0"/>
              </a:rPr>
              <a:t>gay </a:t>
            </a:r>
            <a:r>
              <a:rPr lang="en-GB" altLang="en-US" smtClean="0">
                <a:latin typeface="Calibri" pitchFamily="34" charset="0"/>
              </a:rPr>
              <a:t>as an identity than the pro-reformers.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263C6-C592-46C9-B0CE-DFE8C860FC41}" type="slidenum">
              <a:rPr lang="en-GB" smtClean="0"/>
              <a:pPr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3378888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altLang="en-US" dirty="0" smtClean="0">
                <a:latin typeface="Calibri" pitchFamily="34" charset="0"/>
              </a:rPr>
              <a:t>The pro keyword </a:t>
            </a:r>
            <a:r>
              <a:rPr lang="en-GB" altLang="en-US" i="1" dirty="0" smtClean="0">
                <a:latin typeface="Calibri" pitchFamily="34" charset="0"/>
              </a:rPr>
              <a:t>gay</a:t>
            </a:r>
            <a:r>
              <a:rPr lang="en-GB" altLang="en-US" dirty="0" smtClean="0">
                <a:latin typeface="Calibri" pitchFamily="34" charset="0"/>
              </a:rPr>
              <a:t> is more likely to refer to the personal </a:t>
            </a:r>
            <a:r>
              <a:rPr lang="en-GB" altLang="en-US" i="1" dirty="0" smtClean="0">
                <a:latin typeface="Calibri" pitchFamily="34" charset="0"/>
              </a:rPr>
              <a:t>identity</a:t>
            </a:r>
            <a:r>
              <a:rPr lang="en-GB" altLang="en-US" dirty="0" smtClean="0">
                <a:latin typeface="Calibri" pitchFamily="34" charset="0"/>
              </a:rPr>
              <a:t> of gay people than in the anti speeches (see table). The latter speeches contain a higher proportion of </a:t>
            </a:r>
            <a:r>
              <a:rPr lang="en-GB" altLang="en-US" i="1" dirty="0" smtClean="0">
                <a:latin typeface="Calibri" pitchFamily="34" charset="0"/>
              </a:rPr>
              <a:t>gay</a:t>
            </a:r>
            <a:r>
              <a:rPr lang="en-GB" altLang="en-US" dirty="0" smtClean="0">
                <a:latin typeface="Calibri" pitchFamily="34" charset="0"/>
              </a:rPr>
              <a:t> as a </a:t>
            </a:r>
            <a:r>
              <a:rPr lang="en-GB" altLang="en-US" i="1" dirty="0" smtClean="0">
                <a:latin typeface="Calibri" pitchFamily="34" charset="0"/>
              </a:rPr>
              <a:t>behaviour</a:t>
            </a:r>
            <a:r>
              <a:rPr lang="en-GB" altLang="en-US" dirty="0" smtClean="0">
                <a:latin typeface="Calibri" pitchFamily="34" charset="0"/>
              </a:rPr>
              <a:t> than the pro speeches. </a:t>
            </a:r>
            <a:r>
              <a:rPr lang="en-GB" altLang="en-US" smtClean="0">
                <a:latin typeface="Calibri" pitchFamily="34" charset="0"/>
              </a:rPr>
              <a:t>The anti-reformers appear less willing to use </a:t>
            </a:r>
            <a:r>
              <a:rPr lang="en-GB" altLang="en-US" i="1" smtClean="0">
                <a:latin typeface="Calibri" pitchFamily="34" charset="0"/>
              </a:rPr>
              <a:t>gay </a:t>
            </a:r>
            <a:r>
              <a:rPr lang="en-GB" altLang="en-US" smtClean="0">
                <a:latin typeface="Calibri" pitchFamily="34" charset="0"/>
              </a:rPr>
              <a:t>as an identity than the pro-reformers.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263C6-C592-46C9-B0CE-DFE8C860FC41}" type="slidenum">
              <a:rPr lang="en-GB" smtClean="0"/>
              <a:pPr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3378888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PRELIMINARY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263C6-C592-46C9-B0CE-DFE8C860FC41}" type="slidenum">
              <a:rPr lang="en-GB" smtClean="0"/>
              <a:pPr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2245502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0C5F3-F613-4605-A5F1-9C4B1A1940F9}" type="datetimeFigureOut">
              <a:rPr lang="en-GB" smtClean="0"/>
              <a:pPr/>
              <a:t>11/09/2013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6602C-AFEF-4B18-8514-3821B771C6F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0C5F3-F613-4605-A5F1-9C4B1A1940F9}" type="datetimeFigureOut">
              <a:rPr lang="en-GB" smtClean="0"/>
              <a:pPr/>
              <a:t>11/09/2013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6602C-AFEF-4B18-8514-3821B771C6F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0C5F3-F613-4605-A5F1-9C4B1A1940F9}" type="datetimeFigureOut">
              <a:rPr lang="en-GB" smtClean="0"/>
              <a:pPr/>
              <a:t>11/09/2013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6602C-AFEF-4B18-8514-3821B771C6F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0C5F3-F613-4605-A5F1-9C4B1A1940F9}" type="datetimeFigureOut">
              <a:rPr lang="en-GB" smtClean="0"/>
              <a:pPr/>
              <a:t>11/09/2013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6602C-AFEF-4B18-8514-3821B771C6F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0C5F3-F613-4605-A5F1-9C4B1A1940F9}" type="datetimeFigureOut">
              <a:rPr lang="en-GB" smtClean="0"/>
              <a:pPr/>
              <a:t>11/09/2013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6602C-AFEF-4B18-8514-3821B771C6F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0C5F3-F613-4605-A5F1-9C4B1A1940F9}" type="datetimeFigureOut">
              <a:rPr lang="en-GB" smtClean="0"/>
              <a:pPr/>
              <a:t>11/09/2013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6602C-AFEF-4B18-8514-3821B771C6F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0C5F3-F613-4605-A5F1-9C4B1A1940F9}" type="datetimeFigureOut">
              <a:rPr lang="en-GB" smtClean="0"/>
              <a:pPr/>
              <a:t>11/09/2013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6602C-AFEF-4B18-8514-3821B771C6F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0C5F3-F613-4605-A5F1-9C4B1A1940F9}" type="datetimeFigureOut">
              <a:rPr lang="en-GB" smtClean="0"/>
              <a:pPr/>
              <a:t>11/09/2013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6602C-AFEF-4B18-8514-3821B771C6F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0C5F3-F613-4605-A5F1-9C4B1A1940F9}" type="datetimeFigureOut">
              <a:rPr lang="en-GB" smtClean="0"/>
              <a:pPr/>
              <a:t>11/09/2013</a:t>
            </a:fld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D36602C-AFEF-4B18-8514-3821B771C6F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0C5F3-F613-4605-A5F1-9C4B1A1940F9}" type="datetimeFigureOut">
              <a:rPr lang="en-GB" smtClean="0"/>
              <a:pPr/>
              <a:t>11/09/2013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6602C-AFEF-4B18-8514-3821B771C6F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0C5F3-F613-4605-A5F1-9C4B1A1940F9}" type="datetimeFigureOut">
              <a:rPr lang="en-GB" smtClean="0"/>
              <a:pPr/>
              <a:t>11/09/2013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6602C-AFEF-4B18-8514-3821B771C6F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ED36602C-AFEF-4B18-8514-3821B771C6F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7120C5F3-F613-4605-A5F1-9C4B1A1940F9}" type="datetimeFigureOut">
              <a:rPr lang="en-GB" smtClean="0"/>
              <a:pPr/>
              <a:t>11/09/2013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1196752"/>
            <a:ext cx="6783636" cy="3240360"/>
          </a:xfrm>
        </p:spPr>
        <p:txBody>
          <a:bodyPr>
            <a:noAutofit/>
          </a:bodyPr>
          <a:lstStyle/>
          <a:p>
            <a:r>
              <a:rPr lang="en-US" sz="4800" smtClean="0">
                <a:latin typeface="Aharoni" panose="02010803020104030203" pitchFamily="2" charset="-79"/>
                <a:ea typeface="Gungsuh" panose="02030600000101010101" pitchFamily="18" charset="-127"/>
                <a:cs typeface="Aharoni" panose="02010803020104030203" pitchFamily="2" charset="-79"/>
              </a:rPr>
              <a:t>Using corpus linguistics to investigate </a:t>
            </a:r>
            <a:r>
              <a:rPr lang="en-US" sz="4800" dirty="0" smtClean="0">
                <a:latin typeface="Aharoni" panose="02010803020104030203" pitchFamily="2" charset="-79"/>
                <a:ea typeface="Gungsuh" panose="02030600000101010101" pitchFamily="18" charset="-127"/>
                <a:cs typeface="Aharoni" panose="02010803020104030203" pitchFamily="2" charset="-79"/>
              </a:rPr>
              <a:t>discourses </a:t>
            </a:r>
            <a:r>
              <a:rPr lang="en-US" sz="4800" dirty="0">
                <a:latin typeface="Aharoni" panose="02010803020104030203" pitchFamily="2" charset="-79"/>
                <a:ea typeface="Gungsuh" panose="02030600000101010101" pitchFamily="18" charset="-127"/>
                <a:cs typeface="Aharoni" panose="02010803020104030203" pitchFamily="2" charset="-79"/>
              </a:rPr>
              <a:t>of same-sex marriage in the UK Parliament</a:t>
            </a:r>
            <a:endParaRPr lang="en-GB" sz="4800" dirty="0">
              <a:latin typeface="Aharoni" panose="02010803020104030203" pitchFamily="2" charset="-79"/>
              <a:ea typeface="Gungsuh" panose="02030600000101010101" pitchFamily="18" charset="-127"/>
              <a:cs typeface="Aharoni" panose="02010803020104030203" pitchFamily="2" charset="-79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4581128"/>
            <a:ext cx="7077145" cy="1296144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bg2">
                    <a:lumMod val="10000"/>
                  </a:schemeClr>
                </a:solidFill>
              </a:rPr>
              <a:t>Robbie Love</a:t>
            </a:r>
          </a:p>
          <a:p>
            <a:r>
              <a:rPr lang="en-GB" b="1" dirty="0" smtClean="0">
                <a:solidFill>
                  <a:schemeClr val="bg2">
                    <a:lumMod val="10000"/>
                  </a:schemeClr>
                </a:solidFill>
              </a:rPr>
              <a:t>ESRC Centre for Corpus Approaches to Social Science (CASS)</a:t>
            </a:r>
          </a:p>
          <a:p>
            <a:r>
              <a:rPr lang="en-GB" b="1" dirty="0" smtClean="0">
                <a:solidFill>
                  <a:schemeClr val="bg2">
                    <a:lumMod val="10000"/>
                  </a:schemeClr>
                </a:solidFill>
              </a:rPr>
              <a:t>Lancaster University, UK</a:t>
            </a:r>
          </a:p>
        </p:txBody>
      </p:sp>
      <p:pic>
        <p:nvPicPr>
          <p:cNvPr id="4" name="Picture 26" descr="http://cass.lancs.ac.uk/wp-content/uploads/2013/04/CASS-logo-small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16632"/>
            <a:ext cx="1060933" cy="1062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Group 9"/>
          <p:cNvGrpSpPr/>
          <p:nvPr/>
        </p:nvGrpSpPr>
        <p:grpSpPr>
          <a:xfrm>
            <a:off x="539552" y="6237312"/>
            <a:ext cx="7632848" cy="440671"/>
            <a:chOff x="683568" y="6021288"/>
            <a:chExt cx="7632848" cy="440671"/>
          </a:xfrm>
        </p:grpSpPr>
        <p:sp>
          <p:nvSpPr>
            <p:cNvPr id="5" name="Subtitle 2"/>
            <p:cNvSpPr txBox="1">
              <a:spLocks/>
            </p:cNvSpPr>
            <p:nvPr/>
          </p:nvSpPr>
          <p:spPr>
            <a:xfrm>
              <a:off x="683568" y="6021288"/>
              <a:ext cx="1872208" cy="440671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marL="0" indent="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 pitchFamily="34" charset="0"/>
                <a:buNone/>
                <a:defRPr sz="1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 pitchFamily="34" charset="0"/>
                <a:buNone/>
                <a:defRPr sz="16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Clr>
                  <a:schemeClr val="accent5"/>
                </a:buClr>
                <a:buFont typeface="Arial" pitchFamily="34" charset="0"/>
                <a:buNone/>
                <a:defRPr sz="1400" kern="1200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None/>
                <a:defRPr sz="1400" kern="1200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mtClean="0">
                  <a:solidFill>
                    <a:schemeClr val="tx2"/>
                  </a:solidFill>
                  <a:latin typeface="Eras Demi ITC" panose="020B0805030504020804" pitchFamily="34" charset="0"/>
                </a:rPr>
                <a:t>@lovermob </a:t>
              </a:r>
              <a:endParaRPr lang="en-GB" dirty="0" smtClean="0">
                <a:solidFill>
                  <a:schemeClr val="tx2"/>
                </a:solidFill>
                <a:latin typeface="Eras Demi ITC" panose="020B0805030504020804" pitchFamily="34" charset="0"/>
              </a:endParaRPr>
            </a:p>
          </p:txBody>
        </p:sp>
        <p:sp>
          <p:nvSpPr>
            <p:cNvPr id="7" name="Subtitle 2"/>
            <p:cNvSpPr txBox="1">
              <a:spLocks/>
            </p:cNvSpPr>
            <p:nvPr/>
          </p:nvSpPr>
          <p:spPr>
            <a:xfrm>
              <a:off x="5724128" y="6021288"/>
              <a:ext cx="2592288" cy="440671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marL="0" indent="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 pitchFamily="34" charset="0"/>
                <a:buNone/>
                <a:defRPr sz="1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 pitchFamily="34" charset="0"/>
                <a:buNone/>
                <a:defRPr sz="16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Clr>
                  <a:schemeClr val="accent5"/>
                </a:buClr>
                <a:buFont typeface="Arial" pitchFamily="34" charset="0"/>
                <a:buNone/>
                <a:defRPr sz="1400" kern="1200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None/>
                <a:defRPr sz="1400" kern="1200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GB" smtClean="0">
                  <a:solidFill>
                    <a:schemeClr val="tx2"/>
                  </a:solidFill>
                  <a:latin typeface="Eras Demi ITC" panose="020B0805030504020804" pitchFamily="34" charset="0"/>
                </a:rPr>
                <a:t>@CorpusSocialSci</a:t>
              </a:r>
              <a:endParaRPr lang="en-GB" dirty="0" smtClean="0">
                <a:solidFill>
                  <a:schemeClr val="tx2"/>
                </a:solidFill>
                <a:latin typeface="Eras Demi ITC" panose="020B0805030504020804" pitchFamily="34" charset="0"/>
              </a:endParaRPr>
            </a:p>
          </p:txBody>
        </p:sp>
        <p:sp>
          <p:nvSpPr>
            <p:cNvPr id="9" name="Subtitle 2"/>
            <p:cNvSpPr txBox="1">
              <a:spLocks/>
            </p:cNvSpPr>
            <p:nvPr/>
          </p:nvSpPr>
          <p:spPr>
            <a:xfrm>
              <a:off x="2555776" y="6021288"/>
              <a:ext cx="3456384" cy="440671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marL="0" indent="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 pitchFamily="34" charset="0"/>
                <a:buNone/>
                <a:defRPr sz="1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 pitchFamily="34" charset="0"/>
                <a:buNone/>
                <a:defRPr sz="16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Clr>
                  <a:schemeClr val="accent5"/>
                </a:buClr>
                <a:buFont typeface="Arial" pitchFamily="34" charset="0"/>
                <a:buNone/>
                <a:defRPr sz="1400" kern="1200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None/>
                <a:defRPr sz="1400" kern="1200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mtClean="0">
                  <a:solidFill>
                    <a:schemeClr val="tx2"/>
                  </a:solidFill>
                  <a:latin typeface="Eras Demi ITC"/>
                </a:rPr>
                <a:t>r.m.love@lancaster.ac.uk</a:t>
              </a:r>
              <a:r>
                <a:rPr lang="en-GB" smtClean="0">
                  <a:solidFill>
                    <a:schemeClr val="tx2"/>
                  </a:solidFill>
                  <a:latin typeface="Eras Demi ITC" panose="020B0805030504020804" pitchFamily="34" charset="0"/>
                </a:rPr>
                <a:t> </a:t>
              </a:r>
              <a:endParaRPr lang="en-GB" dirty="0" smtClean="0">
                <a:solidFill>
                  <a:schemeClr val="tx2"/>
                </a:solidFill>
                <a:latin typeface="Eras Demi ITC" panose="020B0805030504020804" pitchFamily="34" charset="0"/>
              </a:endParaRPr>
            </a:p>
          </p:txBody>
        </p:sp>
      </p:grpSp>
      <p:sp>
        <p:nvSpPr>
          <p:cNvPr id="11" name="Subtitle 2"/>
          <p:cNvSpPr txBox="1">
            <a:spLocks/>
          </p:cNvSpPr>
          <p:nvPr/>
        </p:nvSpPr>
        <p:spPr>
          <a:xfrm>
            <a:off x="611560" y="188640"/>
            <a:ext cx="6480720" cy="44067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i="1" dirty="0" err="1">
                <a:solidFill>
                  <a:schemeClr val="tx2"/>
                </a:solidFill>
                <a:latin typeface="Eras Demi ITC" panose="020B0805030504020804" pitchFamily="34" charset="0"/>
              </a:rPr>
              <a:t>Boya</a:t>
            </a:r>
            <a:r>
              <a:rPr lang="en-GB" sz="1800" i="1" dirty="0">
                <a:solidFill>
                  <a:schemeClr val="tx2"/>
                </a:solidFill>
                <a:latin typeface="Eras Demi ITC" panose="020B0805030504020804" pitchFamily="34" charset="0"/>
              </a:rPr>
              <a:t> Forum </a:t>
            </a:r>
            <a:r>
              <a:rPr lang="en-GB" sz="1800" i="1" dirty="0" smtClean="0">
                <a:solidFill>
                  <a:schemeClr val="tx2"/>
                </a:solidFill>
                <a:latin typeface="Eras Demi ITC" panose="020B0805030504020804" pitchFamily="34" charset="0"/>
              </a:rPr>
              <a:t>2013 – BFSU – 14</a:t>
            </a:r>
            <a:r>
              <a:rPr lang="en-GB" sz="1800" i="1" baseline="30000" dirty="0" smtClean="0">
                <a:solidFill>
                  <a:schemeClr val="tx2"/>
                </a:solidFill>
                <a:latin typeface="Eras Demi ITC" panose="020B0805030504020804" pitchFamily="34" charset="0"/>
              </a:rPr>
              <a:t>th</a:t>
            </a:r>
            <a:r>
              <a:rPr lang="en-GB" sz="1800" i="1" dirty="0" smtClean="0">
                <a:solidFill>
                  <a:schemeClr val="tx2"/>
                </a:solidFill>
                <a:latin typeface="Eras Demi ITC" panose="020B0805030504020804" pitchFamily="34" charset="0"/>
              </a:rPr>
              <a:t> September </a:t>
            </a:r>
          </a:p>
        </p:txBody>
      </p:sp>
    </p:spTree>
    <p:extLst>
      <p:ext uri="{BB962C8B-B14F-4D97-AF65-F5344CB8AC3E}">
        <p14:creationId xmlns:p14="http://schemas.microsoft.com/office/powerpoint/2010/main" xmlns="" val="788240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787208" cy="4800600"/>
          </a:xfrm>
        </p:spPr>
        <p:txBody>
          <a:bodyPr>
            <a:normAutofit fontScale="92500"/>
          </a:bodyPr>
          <a:lstStyle/>
          <a:p>
            <a:r>
              <a:rPr lang="en-GB" sz="2800" dirty="0" smtClean="0"/>
              <a:t>Linguistic study = how people </a:t>
            </a:r>
            <a:r>
              <a:rPr lang="en-GB" sz="2800" b="1" dirty="0" smtClean="0"/>
              <a:t>use</a:t>
            </a:r>
            <a:r>
              <a:rPr lang="en-GB" sz="2800" dirty="0" smtClean="0"/>
              <a:t> language to communicate</a:t>
            </a:r>
          </a:p>
          <a:p>
            <a:pPr>
              <a:buNone/>
            </a:pPr>
            <a:endParaRPr lang="en-GB" sz="2800" dirty="0" smtClean="0"/>
          </a:p>
          <a:p>
            <a:r>
              <a:rPr lang="en-GB" sz="2800" b="1" dirty="0" smtClean="0"/>
              <a:t>Corpus-based</a:t>
            </a:r>
            <a:r>
              <a:rPr lang="en-GB" sz="2800" dirty="0" smtClean="0"/>
              <a:t> methods = large-scale</a:t>
            </a:r>
          </a:p>
          <a:p>
            <a:r>
              <a:rPr lang="en-GB" sz="2800" dirty="0" smtClean="0"/>
              <a:t>A set of </a:t>
            </a:r>
            <a:r>
              <a:rPr lang="en-GB" sz="2800" b="1" dirty="0" smtClean="0"/>
              <a:t>methods </a:t>
            </a:r>
            <a:r>
              <a:rPr lang="en-GB" sz="1800" dirty="0" smtClean="0"/>
              <a:t>(</a:t>
            </a:r>
            <a:r>
              <a:rPr lang="en-GB" sz="1800" dirty="0" err="1" smtClean="0"/>
              <a:t>McEnery</a:t>
            </a:r>
            <a:r>
              <a:rPr lang="en-GB" sz="1800" dirty="0" smtClean="0"/>
              <a:t> &amp; Hardie 2012: 1)</a:t>
            </a:r>
          </a:p>
          <a:p>
            <a:endParaRPr lang="en-GB" sz="1800" b="1" dirty="0" smtClean="0"/>
          </a:p>
          <a:p>
            <a:r>
              <a:rPr lang="en-GB" sz="2800" dirty="0" smtClean="0"/>
              <a:t>Analyse </a:t>
            </a:r>
            <a:r>
              <a:rPr lang="en-GB" sz="2800" b="1" dirty="0" smtClean="0"/>
              <a:t>large</a:t>
            </a:r>
            <a:r>
              <a:rPr lang="en-GB" sz="2800" dirty="0" smtClean="0"/>
              <a:t> amounts of language using computers...</a:t>
            </a:r>
          </a:p>
          <a:p>
            <a:pPr>
              <a:buNone/>
            </a:pPr>
            <a:r>
              <a:rPr lang="en-GB" sz="2800" dirty="0" smtClean="0"/>
              <a:t>	...looking for </a:t>
            </a:r>
            <a:r>
              <a:rPr lang="en-GB" sz="2800" b="1" dirty="0" smtClean="0"/>
              <a:t>patterns</a:t>
            </a:r>
          </a:p>
          <a:p>
            <a:pPr>
              <a:buNone/>
            </a:pPr>
            <a:endParaRPr lang="en-GB" sz="2800" dirty="0"/>
          </a:p>
          <a:p>
            <a:r>
              <a:rPr lang="en-GB" sz="2800" i="1" dirty="0" smtClean="0"/>
              <a:t>Corpus</a:t>
            </a:r>
            <a:r>
              <a:rPr lang="en-GB" sz="2800" dirty="0" smtClean="0"/>
              <a:t> = the language data</a:t>
            </a:r>
            <a:endParaRPr lang="en-GB" sz="2800" i="1" dirty="0" smtClean="0"/>
          </a:p>
          <a:p>
            <a:endParaRPr lang="en-GB" sz="2800" dirty="0" smtClean="0"/>
          </a:p>
          <a:p>
            <a:endParaRPr lang="en-GB" sz="2800" dirty="0"/>
          </a:p>
          <a:p>
            <a:endParaRPr lang="en-GB" dirty="0"/>
          </a:p>
        </p:txBody>
      </p:sp>
      <p:pic>
        <p:nvPicPr>
          <p:cNvPr id="8" name="Picture 26" descr="http://cass.lancs.ac.uk/wp-content/uploads/2013/04/CASS-logo-small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16632"/>
            <a:ext cx="1060933" cy="1062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2"/>
          <p:cNvGrpSpPr/>
          <p:nvPr/>
        </p:nvGrpSpPr>
        <p:grpSpPr>
          <a:xfrm>
            <a:off x="539552" y="6237312"/>
            <a:ext cx="7632848" cy="440671"/>
            <a:chOff x="683568" y="6021288"/>
            <a:chExt cx="7632848" cy="440671"/>
          </a:xfrm>
        </p:grpSpPr>
        <p:sp>
          <p:nvSpPr>
            <p:cNvPr id="14" name="Subtitle 2"/>
            <p:cNvSpPr txBox="1">
              <a:spLocks/>
            </p:cNvSpPr>
            <p:nvPr/>
          </p:nvSpPr>
          <p:spPr>
            <a:xfrm>
              <a:off x="683568" y="6021288"/>
              <a:ext cx="1872208" cy="440671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marL="0" indent="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 pitchFamily="34" charset="0"/>
                <a:buNone/>
                <a:defRPr sz="1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 pitchFamily="34" charset="0"/>
                <a:buNone/>
                <a:defRPr sz="16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Clr>
                  <a:schemeClr val="accent5"/>
                </a:buClr>
                <a:buFont typeface="Arial" pitchFamily="34" charset="0"/>
                <a:buNone/>
                <a:defRPr sz="1400" kern="1200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None/>
                <a:defRPr sz="1400" kern="1200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mtClean="0">
                  <a:solidFill>
                    <a:schemeClr val="tx2"/>
                  </a:solidFill>
                  <a:latin typeface="Eras Demi ITC" panose="020B0805030504020804" pitchFamily="34" charset="0"/>
                </a:rPr>
                <a:t>@lovermob </a:t>
              </a:r>
              <a:endParaRPr lang="en-GB" dirty="0" smtClean="0">
                <a:solidFill>
                  <a:schemeClr val="tx2"/>
                </a:solidFill>
                <a:latin typeface="Eras Demi ITC" panose="020B0805030504020804" pitchFamily="34" charset="0"/>
              </a:endParaRPr>
            </a:p>
          </p:txBody>
        </p:sp>
        <p:sp>
          <p:nvSpPr>
            <p:cNvPr id="15" name="Subtitle 2"/>
            <p:cNvSpPr txBox="1">
              <a:spLocks/>
            </p:cNvSpPr>
            <p:nvPr/>
          </p:nvSpPr>
          <p:spPr>
            <a:xfrm>
              <a:off x="5724128" y="6021288"/>
              <a:ext cx="2592288" cy="440671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marL="0" indent="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 pitchFamily="34" charset="0"/>
                <a:buNone/>
                <a:defRPr sz="1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 pitchFamily="34" charset="0"/>
                <a:buNone/>
                <a:defRPr sz="16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Clr>
                  <a:schemeClr val="accent5"/>
                </a:buClr>
                <a:buFont typeface="Arial" pitchFamily="34" charset="0"/>
                <a:buNone/>
                <a:defRPr sz="1400" kern="1200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None/>
                <a:defRPr sz="1400" kern="1200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GB" smtClean="0">
                  <a:solidFill>
                    <a:schemeClr val="tx2"/>
                  </a:solidFill>
                  <a:latin typeface="Eras Demi ITC" panose="020B0805030504020804" pitchFamily="34" charset="0"/>
                </a:rPr>
                <a:t>@CorpusSocialSci</a:t>
              </a:r>
              <a:endParaRPr lang="en-GB" dirty="0" smtClean="0">
                <a:solidFill>
                  <a:schemeClr val="tx2"/>
                </a:solidFill>
                <a:latin typeface="Eras Demi ITC" panose="020B0805030504020804" pitchFamily="34" charset="0"/>
              </a:endParaRPr>
            </a:p>
          </p:txBody>
        </p:sp>
        <p:sp>
          <p:nvSpPr>
            <p:cNvPr id="16" name="Subtitle 2"/>
            <p:cNvSpPr txBox="1">
              <a:spLocks/>
            </p:cNvSpPr>
            <p:nvPr/>
          </p:nvSpPr>
          <p:spPr>
            <a:xfrm>
              <a:off x="2555776" y="6021288"/>
              <a:ext cx="3456384" cy="440671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marL="0" indent="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 pitchFamily="34" charset="0"/>
                <a:buNone/>
                <a:defRPr sz="1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 pitchFamily="34" charset="0"/>
                <a:buNone/>
                <a:defRPr sz="16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Clr>
                  <a:schemeClr val="accent5"/>
                </a:buClr>
                <a:buFont typeface="Arial" pitchFamily="34" charset="0"/>
                <a:buNone/>
                <a:defRPr sz="1400" kern="1200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None/>
                <a:defRPr sz="1400" kern="1200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mtClean="0">
                  <a:solidFill>
                    <a:schemeClr val="tx2"/>
                  </a:solidFill>
                  <a:latin typeface="Eras Demi ITC"/>
                </a:rPr>
                <a:t>r.m.love@lancaster.ac.uk</a:t>
              </a:r>
              <a:r>
                <a:rPr lang="en-GB" smtClean="0">
                  <a:solidFill>
                    <a:schemeClr val="tx2"/>
                  </a:solidFill>
                  <a:latin typeface="Eras Demi ITC" panose="020B0805030504020804" pitchFamily="34" charset="0"/>
                </a:rPr>
                <a:t> </a:t>
              </a:r>
              <a:endParaRPr lang="en-GB" dirty="0" smtClean="0">
                <a:solidFill>
                  <a:schemeClr val="tx2"/>
                </a:solidFill>
                <a:latin typeface="Eras Demi ITC" panose="020B0805030504020804" pitchFamily="34" charset="0"/>
              </a:endParaRPr>
            </a:p>
          </p:txBody>
        </p:sp>
      </p:grpSp>
      <p:sp>
        <p:nvSpPr>
          <p:cNvPr id="19" name="Title 1"/>
          <p:cNvSpPr txBox="1">
            <a:spLocks/>
          </p:cNvSpPr>
          <p:nvPr/>
        </p:nvSpPr>
        <p:spPr>
          <a:xfrm>
            <a:off x="467544" y="404664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600" spc="-100" noProof="0" smtClean="0">
                <a:solidFill>
                  <a:schemeClr val="tx2"/>
                </a:solidFill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>Corpus linguistics</a:t>
            </a:r>
            <a:endParaRPr kumimoji="0" lang="en-GB" sz="4600" b="0" i="0" u="none" strike="noStrike" kern="1200" cap="none" spc="-10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haroni" panose="02010803020104030203" pitchFamily="2" charset="-79"/>
              <a:ea typeface="+mj-ea"/>
              <a:cs typeface="Aharoni" panose="02010803020104030203" pitchFamily="2" charset="-79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611560" y="188640"/>
            <a:ext cx="6480720" cy="44067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i="1" dirty="0" err="1">
                <a:solidFill>
                  <a:schemeClr val="tx2"/>
                </a:solidFill>
                <a:latin typeface="Eras Demi ITC" panose="020B0805030504020804" pitchFamily="34" charset="0"/>
              </a:rPr>
              <a:t>Boya</a:t>
            </a:r>
            <a:r>
              <a:rPr lang="en-GB" sz="1800" i="1" dirty="0">
                <a:solidFill>
                  <a:schemeClr val="tx2"/>
                </a:solidFill>
                <a:latin typeface="Eras Demi ITC" panose="020B0805030504020804" pitchFamily="34" charset="0"/>
              </a:rPr>
              <a:t> Forum </a:t>
            </a:r>
            <a:r>
              <a:rPr lang="en-GB" sz="1800" i="1" dirty="0" smtClean="0">
                <a:solidFill>
                  <a:schemeClr val="tx2"/>
                </a:solidFill>
                <a:latin typeface="Eras Demi ITC" panose="020B0805030504020804" pitchFamily="34" charset="0"/>
              </a:rPr>
              <a:t>2013 – BFSU – 14</a:t>
            </a:r>
            <a:r>
              <a:rPr lang="en-GB" sz="1800" i="1" baseline="30000" dirty="0" smtClean="0">
                <a:solidFill>
                  <a:schemeClr val="tx2"/>
                </a:solidFill>
                <a:latin typeface="Eras Demi ITC" panose="020B0805030504020804" pitchFamily="34" charset="0"/>
              </a:rPr>
              <a:t>th</a:t>
            </a:r>
            <a:r>
              <a:rPr lang="en-GB" sz="1800" i="1" dirty="0" smtClean="0">
                <a:solidFill>
                  <a:schemeClr val="tx2"/>
                </a:solidFill>
                <a:latin typeface="Eras Demi ITC" panose="020B0805030504020804" pitchFamily="34" charset="0"/>
              </a:rPr>
              <a:t> September </a:t>
            </a:r>
          </a:p>
        </p:txBody>
      </p:sp>
    </p:spTree>
    <p:extLst>
      <p:ext uri="{BB962C8B-B14F-4D97-AF65-F5344CB8AC3E}">
        <p14:creationId xmlns:p14="http://schemas.microsoft.com/office/powerpoint/2010/main" xmlns="" val="2229601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How is language used to </a:t>
            </a:r>
            <a:r>
              <a:rPr lang="en-GB" sz="2800" b="1" dirty="0" smtClean="0"/>
              <a:t>construct</a:t>
            </a:r>
            <a:r>
              <a:rPr lang="en-GB" sz="2800" dirty="0" smtClean="0"/>
              <a:t> and </a:t>
            </a:r>
            <a:r>
              <a:rPr lang="en-GB" sz="2800" b="1" dirty="0" smtClean="0"/>
              <a:t>reflect </a:t>
            </a:r>
            <a:r>
              <a:rPr lang="en-GB" sz="2800" dirty="0" smtClean="0"/>
              <a:t>discourses? </a:t>
            </a:r>
            <a:r>
              <a:rPr lang="en-GB" sz="2000" dirty="0" smtClean="0"/>
              <a:t>(Baker 2006: 1)</a:t>
            </a:r>
          </a:p>
          <a:p>
            <a:r>
              <a:rPr lang="en-GB" sz="2800" dirty="0" smtClean="0"/>
              <a:t>= language + the social </a:t>
            </a:r>
            <a:r>
              <a:rPr lang="en-GB" sz="2000" dirty="0" smtClean="0"/>
              <a:t>(</a:t>
            </a:r>
            <a:r>
              <a:rPr lang="en-GB" sz="2000" dirty="0" err="1" smtClean="0"/>
              <a:t>Mautner</a:t>
            </a:r>
            <a:r>
              <a:rPr lang="en-GB" sz="2000" dirty="0" smtClean="0"/>
              <a:t> 2009: 32) </a:t>
            </a:r>
          </a:p>
          <a:p>
            <a:r>
              <a:rPr lang="en-GB" sz="2800" dirty="0" smtClean="0"/>
              <a:t>i.e. argumentation strategies</a:t>
            </a:r>
          </a:p>
          <a:p>
            <a:pPr marL="114300" indent="0">
              <a:buNone/>
            </a:pPr>
            <a:endParaRPr lang="en-GB" sz="2000" dirty="0" smtClean="0"/>
          </a:p>
          <a:p>
            <a:r>
              <a:rPr lang="en-GB" sz="2800" dirty="0" smtClean="0"/>
              <a:t>CDA = an “</a:t>
            </a:r>
            <a:r>
              <a:rPr lang="en-GB" sz="2800" b="1" dirty="0" smtClean="0"/>
              <a:t>emancipatory </a:t>
            </a:r>
            <a:r>
              <a:rPr lang="en-GB" sz="2800" dirty="0" smtClean="0"/>
              <a:t>agenda” </a:t>
            </a:r>
            <a:r>
              <a:rPr lang="en-GB" sz="2000" dirty="0" smtClean="0"/>
              <a:t>(ibid.) </a:t>
            </a:r>
            <a:endParaRPr lang="en-GB" sz="2800" dirty="0" smtClean="0"/>
          </a:p>
          <a:p>
            <a:r>
              <a:rPr lang="en-GB" sz="2800" dirty="0" smtClean="0"/>
              <a:t>social problems with a political outlook</a:t>
            </a:r>
          </a:p>
          <a:p>
            <a:r>
              <a:rPr lang="en-GB" sz="2800" dirty="0"/>
              <a:t>l</a:t>
            </a:r>
            <a:r>
              <a:rPr lang="en-GB" sz="2800" dirty="0" smtClean="0"/>
              <a:t>anguage made </a:t>
            </a:r>
            <a:r>
              <a:rPr lang="en-GB" sz="2800" b="1" dirty="0" smtClean="0"/>
              <a:t>powerful</a:t>
            </a:r>
            <a:r>
              <a:rPr lang="en-GB" sz="2800" dirty="0" smtClean="0"/>
              <a:t> by powerful people</a:t>
            </a:r>
          </a:p>
          <a:p>
            <a:r>
              <a:rPr lang="en-GB" sz="2800" dirty="0" smtClean="0"/>
              <a:t>representation of </a:t>
            </a:r>
            <a:r>
              <a:rPr lang="en-GB" sz="2800" b="1" dirty="0" smtClean="0"/>
              <a:t>minority groups</a:t>
            </a:r>
            <a:r>
              <a:rPr lang="en-GB" sz="2800" dirty="0" smtClean="0"/>
              <a:t> </a:t>
            </a:r>
            <a:r>
              <a:rPr lang="en-GB" sz="2000" dirty="0" smtClean="0"/>
              <a:t>(</a:t>
            </a:r>
            <a:r>
              <a:rPr lang="en-GB" sz="2000" dirty="0" err="1" smtClean="0"/>
              <a:t>Wodak</a:t>
            </a:r>
            <a:r>
              <a:rPr lang="en-GB" sz="2000" dirty="0" smtClean="0"/>
              <a:t> 2001: 11)</a:t>
            </a:r>
          </a:p>
          <a:p>
            <a:endParaRPr lang="en-GB" sz="2800" dirty="0" smtClean="0"/>
          </a:p>
          <a:p>
            <a:endParaRPr lang="en-GB" dirty="0"/>
          </a:p>
        </p:txBody>
      </p:sp>
      <p:pic>
        <p:nvPicPr>
          <p:cNvPr id="8" name="Picture 26" descr="http://cass.lancs.ac.uk/wp-content/uploads/2013/04/CASS-logo-small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16632"/>
            <a:ext cx="1060933" cy="1062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2"/>
          <p:cNvGrpSpPr/>
          <p:nvPr/>
        </p:nvGrpSpPr>
        <p:grpSpPr>
          <a:xfrm>
            <a:off x="539552" y="6237312"/>
            <a:ext cx="7632848" cy="440671"/>
            <a:chOff x="683568" y="6021288"/>
            <a:chExt cx="7632848" cy="440671"/>
          </a:xfrm>
        </p:grpSpPr>
        <p:sp>
          <p:nvSpPr>
            <p:cNvPr id="14" name="Subtitle 2"/>
            <p:cNvSpPr txBox="1">
              <a:spLocks/>
            </p:cNvSpPr>
            <p:nvPr/>
          </p:nvSpPr>
          <p:spPr>
            <a:xfrm>
              <a:off x="683568" y="6021288"/>
              <a:ext cx="1872208" cy="440671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marL="0" indent="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 pitchFamily="34" charset="0"/>
                <a:buNone/>
                <a:defRPr sz="1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 pitchFamily="34" charset="0"/>
                <a:buNone/>
                <a:defRPr sz="16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Clr>
                  <a:schemeClr val="accent5"/>
                </a:buClr>
                <a:buFont typeface="Arial" pitchFamily="34" charset="0"/>
                <a:buNone/>
                <a:defRPr sz="1400" kern="1200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None/>
                <a:defRPr sz="1400" kern="1200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mtClean="0">
                  <a:solidFill>
                    <a:schemeClr val="tx2"/>
                  </a:solidFill>
                  <a:latin typeface="Eras Demi ITC" panose="020B0805030504020804" pitchFamily="34" charset="0"/>
                </a:rPr>
                <a:t>@lovermob </a:t>
              </a:r>
              <a:endParaRPr lang="en-GB" dirty="0" smtClean="0">
                <a:solidFill>
                  <a:schemeClr val="tx2"/>
                </a:solidFill>
                <a:latin typeface="Eras Demi ITC" panose="020B0805030504020804" pitchFamily="34" charset="0"/>
              </a:endParaRPr>
            </a:p>
          </p:txBody>
        </p:sp>
        <p:sp>
          <p:nvSpPr>
            <p:cNvPr id="15" name="Subtitle 2"/>
            <p:cNvSpPr txBox="1">
              <a:spLocks/>
            </p:cNvSpPr>
            <p:nvPr/>
          </p:nvSpPr>
          <p:spPr>
            <a:xfrm>
              <a:off x="5724128" y="6021288"/>
              <a:ext cx="2592288" cy="440671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marL="0" indent="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 pitchFamily="34" charset="0"/>
                <a:buNone/>
                <a:defRPr sz="1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 pitchFamily="34" charset="0"/>
                <a:buNone/>
                <a:defRPr sz="16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Clr>
                  <a:schemeClr val="accent5"/>
                </a:buClr>
                <a:buFont typeface="Arial" pitchFamily="34" charset="0"/>
                <a:buNone/>
                <a:defRPr sz="1400" kern="1200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None/>
                <a:defRPr sz="1400" kern="1200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GB" smtClean="0">
                  <a:solidFill>
                    <a:schemeClr val="tx2"/>
                  </a:solidFill>
                  <a:latin typeface="Eras Demi ITC" panose="020B0805030504020804" pitchFamily="34" charset="0"/>
                </a:rPr>
                <a:t>@CorpusSocialSci</a:t>
              </a:r>
              <a:endParaRPr lang="en-GB" dirty="0" smtClean="0">
                <a:solidFill>
                  <a:schemeClr val="tx2"/>
                </a:solidFill>
                <a:latin typeface="Eras Demi ITC" panose="020B0805030504020804" pitchFamily="34" charset="0"/>
              </a:endParaRPr>
            </a:p>
          </p:txBody>
        </p:sp>
        <p:sp>
          <p:nvSpPr>
            <p:cNvPr id="16" name="Subtitle 2"/>
            <p:cNvSpPr txBox="1">
              <a:spLocks/>
            </p:cNvSpPr>
            <p:nvPr/>
          </p:nvSpPr>
          <p:spPr>
            <a:xfrm>
              <a:off x="2555776" y="6021288"/>
              <a:ext cx="3456384" cy="440671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marL="0" indent="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 pitchFamily="34" charset="0"/>
                <a:buNone/>
                <a:defRPr sz="1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 pitchFamily="34" charset="0"/>
                <a:buNone/>
                <a:defRPr sz="16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Clr>
                  <a:schemeClr val="accent5"/>
                </a:buClr>
                <a:buFont typeface="Arial" pitchFamily="34" charset="0"/>
                <a:buNone/>
                <a:defRPr sz="1400" kern="1200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None/>
                <a:defRPr sz="1400" kern="1200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mtClean="0">
                  <a:solidFill>
                    <a:schemeClr val="tx2"/>
                  </a:solidFill>
                  <a:latin typeface="Eras Demi ITC"/>
                </a:rPr>
                <a:t>r.m.love@lancaster.ac.uk</a:t>
              </a:r>
              <a:r>
                <a:rPr lang="en-GB" smtClean="0">
                  <a:solidFill>
                    <a:schemeClr val="tx2"/>
                  </a:solidFill>
                  <a:latin typeface="Eras Demi ITC" panose="020B0805030504020804" pitchFamily="34" charset="0"/>
                </a:rPr>
                <a:t> </a:t>
              </a:r>
              <a:endParaRPr lang="en-GB" dirty="0" smtClean="0">
                <a:solidFill>
                  <a:schemeClr val="tx2"/>
                </a:solidFill>
                <a:latin typeface="Eras Demi ITC" panose="020B0805030504020804" pitchFamily="34" charset="0"/>
              </a:endParaRPr>
            </a:p>
          </p:txBody>
        </p:sp>
      </p:grpSp>
      <p:sp>
        <p:nvSpPr>
          <p:cNvPr id="19" name="Title 1"/>
          <p:cNvSpPr txBox="1">
            <a:spLocks/>
          </p:cNvSpPr>
          <p:nvPr/>
        </p:nvSpPr>
        <p:spPr>
          <a:xfrm>
            <a:off x="467544" y="404664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600" spc="-100" noProof="0" smtClean="0">
                <a:solidFill>
                  <a:schemeClr val="tx2"/>
                </a:solidFill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>Critical discourse analysis</a:t>
            </a:r>
            <a:endParaRPr kumimoji="0" lang="en-GB" sz="4600" b="0" i="0" u="none" strike="noStrike" kern="1200" cap="none" spc="-10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haroni" panose="02010803020104030203" pitchFamily="2" charset="-79"/>
              <a:ea typeface="+mj-ea"/>
              <a:cs typeface="Aharoni" panose="02010803020104030203" pitchFamily="2" charset="-79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611560" y="188640"/>
            <a:ext cx="6480720" cy="44067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i="1" dirty="0" err="1">
                <a:solidFill>
                  <a:schemeClr val="tx2"/>
                </a:solidFill>
                <a:latin typeface="Eras Demi ITC" panose="020B0805030504020804" pitchFamily="34" charset="0"/>
              </a:rPr>
              <a:t>Boya</a:t>
            </a:r>
            <a:r>
              <a:rPr lang="en-GB" sz="1800" i="1" dirty="0">
                <a:solidFill>
                  <a:schemeClr val="tx2"/>
                </a:solidFill>
                <a:latin typeface="Eras Demi ITC" panose="020B0805030504020804" pitchFamily="34" charset="0"/>
              </a:rPr>
              <a:t> Forum </a:t>
            </a:r>
            <a:r>
              <a:rPr lang="en-GB" sz="1800" i="1" dirty="0" smtClean="0">
                <a:solidFill>
                  <a:schemeClr val="tx2"/>
                </a:solidFill>
                <a:latin typeface="Eras Demi ITC" panose="020B0805030504020804" pitchFamily="34" charset="0"/>
              </a:rPr>
              <a:t>2013 – BFSU – 14</a:t>
            </a:r>
            <a:r>
              <a:rPr lang="en-GB" sz="1800" i="1" baseline="30000" dirty="0" smtClean="0">
                <a:solidFill>
                  <a:schemeClr val="tx2"/>
                </a:solidFill>
                <a:latin typeface="Eras Demi ITC" panose="020B0805030504020804" pitchFamily="34" charset="0"/>
              </a:rPr>
              <a:t>th</a:t>
            </a:r>
            <a:r>
              <a:rPr lang="en-GB" sz="1800" i="1" dirty="0" smtClean="0">
                <a:solidFill>
                  <a:schemeClr val="tx2"/>
                </a:solidFill>
                <a:latin typeface="Eras Demi ITC" panose="020B0805030504020804" pitchFamily="34" charset="0"/>
              </a:rPr>
              <a:t> September </a:t>
            </a:r>
          </a:p>
        </p:txBody>
      </p:sp>
    </p:spTree>
    <p:extLst>
      <p:ext uri="{BB962C8B-B14F-4D97-AF65-F5344CB8AC3E}">
        <p14:creationId xmlns:p14="http://schemas.microsoft.com/office/powerpoint/2010/main" xmlns="" val="2229601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7620000" cy="1143000"/>
          </a:xfrm>
        </p:spPr>
        <p:txBody>
          <a:bodyPr/>
          <a:lstStyle/>
          <a:p>
            <a:r>
              <a:rPr lang="en-GB" smtClean="0">
                <a:latin typeface="Aharoni" panose="02010803020104030203" pitchFamily="2" charset="-79"/>
                <a:cs typeface="Aharoni" panose="02010803020104030203" pitchFamily="2" charset="-79"/>
              </a:rPr>
              <a:t>My research</a:t>
            </a:r>
            <a:endParaRPr lang="en-GB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8" name="Picture 26" descr="http://cass.lancs.ac.uk/wp-content/uploads/2013/04/CASS-logo-small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16632"/>
            <a:ext cx="1060933" cy="1062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C:\Users\loverm\Dropbox\University\03 CASS\Work\20130826 Copenhagen\Presentation\Gay-marriage-01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2" y="1799181"/>
            <a:ext cx="6820691" cy="4092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Group 11"/>
          <p:cNvGrpSpPr/>
          <p:nvPr/>
        </p:nvGrpSpPr>
        <p:grpSpPr>
          <a:xfrm>
            <a:off x="539552" y="6237312"/>
            <a:ext cx="7632848" cy="440671"/>
            <a:chOff x="683568" y="6021288"/>
            <a:chExt cx="7632848" cy="440671"/>
          </a:xfrm>
        </p:grpSpPr>
        <p:sp>
          <p:nvSpPr>
            <p:cNvPr id="13" name="Subtitle 2"/>
            <p:cNvSpPr txBox="1">
              <a:spLocks/>
            </p:cNvSpPr>
            <p:nvPr/>
          </p:nvSpPr>
          <p:spPr>
            <a:xfrm>
              <a:off x="683568" y="6021288"/>
              <a:ext cx="1872208" cy="440671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marL="0" indent="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 pitchFamily="34" charset="0"/>
                <a:buNone/>
                <a:defRPr sz="1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 pitchFamily="34" charset="0"/>
                <a:buNone/>
                <a:defRPr sz="16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Clr>
                  <a:schemeClr val="accent5"/>
                </a:buClr>
                <a:buFont typeface="Arial" pitchFamily="34" charset="0"/>
                <a:buNone/>
                <a:defRPr sz="1400" kern="1200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None/>
                <a:defRPr sz="1400" kern="1200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mtClean="0">
                  <a:solidFill>
                    <a:schemeClr val="tx2"/>
                  </a:solidFill>
                  <a:latin typeface="Eras Demi ITC" panose="020B0805030504020804" pitchFamily="34" charset="0"/>
                </a:rPr>
                <a:t>@lovermob </a:t>
              </a:r>
              <a:endParaRPr lang="en-GB" dirty="0" smtClean="0">
                <a:solidFill>
                  <a:schemeClr val="tx2"/>
                </a:solidFill>
                <a:latin typeface="Eras Demi ITC" panose="020B0805030504020804" pitchFamily="34" charset="0"/>
              </a:endParaRPr>
            </a:p>
          </p:txBody>
        </p:sp>
        <p:sp>
          <p:nvSpPr>
            <p:cNvPr id="14" name="Subtitle 2"/>
            <p:cNvSpPr txBox="1">
              <a:spLocks/>
            </p:cNvSpPr>
            <p:nvPr/>
          </p:nvSpPr>
          <p:spPr>
            <a:xfrm>
              <a:off x="5724128" y="6021288"/>
              <a:ext cx="2592288" cy="440671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marL="0" indent="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 pitchFamily="34" charset="0"/>
                <a:buNone/>
                <a:defRPr sz="1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 pitchFamily="34" charset="0"/>
                <a:buNone/>
                <a:defRPr sz="16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Clr>
                  <a:schemeClr val="accent5"/>
                </a:buClr>
                <a:buFont typeface="Arial" pitchFamily="34" charset="0"/>
                <a:buNone/>
                <a:defRPr sz="1400" kern="1200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None/>
                <a:defRPr sz="1400" kern="1200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GB" smtClean="0">
                  <a:solidFill>
                    <a:schemeClr val="tx2"/>
                  </a:solidFill>
                  <a:latin typeface="Eras Demi ITC" panose="020B0805030504020804" pitchFamily="34" charset="0"/>
                </a:rPr>
                <a:t>@CorpusSocialSci</a:t>
              </a:r>
              <a:endParaRPr lang="en-GB" dirty="0" smtClean="0">
                <a:solidFill>
                  <a:schemeClr val="tx2"/>
                </a:solidFill>
                <a:latin typeface="Eras Demi ITC" panose="020B0805030504020804" pitchFamily="34" charset="0"/>
              </a:endParaRPr>
            </a:p>
          </p:txBody>
        </p:sp>
        <p:sp>
          <p:nvSpPr>
            <p:cNvPr id="15" name="Subtitle 2"/>
            <p:cNvSpPr txBox="1">
              <a:spLocks/>
            </p:cNvSpPr>
            <p:nvPr/>
          </p:nvSpPr>
          <p:spPr>
            <a:xfrm>
              <a:off x="2555776" y="6021288"/>
              <a:ext cx="3456384" cy="440671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marL="0" indent="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 pitchFamily="34" charset="0"/>
                <a:buNone/>
                <a:defRPr sz="1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 pitchFamily="34" charset="0"/>
                <a:buNone/>
                <a:defRPr sz="16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Clr>
                  <a:schemeClr val="accent5"/>
                </a:buClr>
                <a:buFont typeface="Arial" pitchFamily="34" charset="0"/>
                <a:buNone/>
                <a:defRPr sz="1400" kern="1200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None/>
                <a:defRPr sz="1400" kern="1200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mtClean="0">
                  <a:solidFill>
                    <a:schemeClr val="tx2"/>
                  </a:solidFill>
                  <a:latin typeface="Eras Demi ITC"/>
                </a:rPr>
                <a:t>r.m.love@lancaster.ac.uk</a:t>
              </a:r>
              <a:r>
                <a:rPr lang="en-GB" smtClean="0">
                  <a:solidFill>
                    <a:schemeClr val="tx2"/>
                  </a:solidFill>
                  <a:latin typeface="Eras Demi ITC" panose="020B0805030504020804" pitchFamily="34" charset="0"/>
                </a:rPr>
                <a:t> </a:t>
              </a:r>
              <a:endParaRPr lang="en-GB" dirty="0" smtClean="0">
                <a:solidFill>
                  <a:schemeClr val="tx2"/>
                </a:solidFill>
                <a:latin typeface="Eras Demi ITC" panose="020B0805030504020804" pitchFamily="34" charset="0"/>
              </a:endParaRPr>
            </a:p>
          </p:txBody>
        </p:sp>
      </p:grpSp>
      <p:sp>
        <p:nvSpPr>
          <p:cNvPr id="10" name="Subtitle 2"/>
          <p:cNvSpPr txBox="1">
            <a:spLocks/>
          </p:cNvSpPr>
          <p:nvPr/>
        </p:nvSpPr>
        <p:spPr>
          <a:xfrm>
            <a:off x="611560" y="188640"/>
            <a:ext cx="6480720" cy="44067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i="1" dirty="0" err="1">
                <a:solidFill>
                  <a:schemeClr val="tx2"/>
                </a:solidFill>
                <a:latin typeface="Eras Demi ITC" panose="020B0805030504020804" pitchFamily="34" charset="0"/>
              </a:rPr>
              <a:t>Boya</a:t>
            </a:r>
            <a:r>
              <a:rPr lang="en-GB" sz="1800" i="1" dirty="0">
                <a:solidFill>
                  <a:schemeClr val="tx2"/>
                </a:solidFill>
                <a:latin typeface="Eras Demi ITC" panose="020B0805030504020804" pitchFamily="34" charset="0"/>
              </a:rPr>
              <a:t> Forum </a:t>
            </a:r>
            <a:r>
              <a:rPr lang="en-GB" sz="1800" i="1" dirty="0" smtClean="0">
                <a:solidFill>
                  <a:schemeClr val="tx2"/>
                </a:solidFill>
                <a:latin typeface="Eras Demi ITC" panose="020B0805030504020804" pitchFamily="34" charset="0"/>
              </a:rPr>
              <a:t>2013 – BFSU – 14</a:t>
            </a:r>
            <a:r>
              <a:rPr lang="en-GB" sz="1800" i="1" baseline="30000" dirty="0" smtClean="0">
                <a:solidFill>
                  <a:schemeClr val="tx2"/>
                </a:solidFill>
                <a:latin typeface="Eras Demi ITC" panose="020B0805030504020804" pitchFamily="34" charset="0"/>
              </a:rPr>
              <a:t>th</a:t>
            </a:r>
            <a:r>
              <a:rPr lang="en-GB" sz="1800" i="1" dirty="0" smtClean="0">
                <a:solidFill>
                  <a:schemeClr val="tx2"/>
                </a:solidFill>
                <a:latin typeface="Eras Demi ITC" panose="020B0805030504020804" pitchFamily="34" charset="0"/>
              </a:rPr>
              <a:t> September </a:t>
            </a:r>
          </a:p>
        </p:txBody>
      </p:sp>
    </p:spTree>
    <p:extLst>
      <p:ext uri="{BB962C8B-B14F-4D97-AF65-F5344CB8AC3E}">
        <p14:creationId xmlns:p14="http://schemas.microsoft.com/office/powerpoint/2010/main" xmlns="" val="114885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 dirty="0" smtClean="0"/>
              <a:t>Marriage (Same Sex Couples) Bill </a:t>
            </a:r>
          </a:p>
          <a:p>
            <a:endParaRPr lang="en-GB" sz="2800" dirty="0"/>
          </a:p>
          <a:p>
            <a:endParaRPr lang="en-GB" sz="2800" dirty="0" smtClean="0"/>
          </a:p>
          <a:p>
            <a:endParaRPr lang="en-GB" sz="2800" dirty="0" smtClean="0"/>
          </a:p>
          <a:p>
            <a:endParaRPr lang="en-GB" sz="2800" dirty="0"/>
          </a:p>
          <a:p>
            <a:r>
              <a:rPr lang="en-GB" sz="2800" dirty="0" smtClean="0"/>
              <a:t>February 2013 – House of Commons Second Reading</a:t>
            </a:r>
          </a:p>
          <a:p>
            <a:r>
              <a:rPr lang="en-GB" sz="2800" dirty="0"/>
              <a:t>U</a:t>
            </a:r>
            <a:r>
              <a:rPr lang="en-GB" sz="2800" dirty="0" smtClean="0"/>
              <a:t>ndergraduate assignment</a:t>
            </a:r>
          </a:p>
          <a:p>
            <a:endParaRPr lang="en-GB" dirty="0"/>
          </a:p>
        </p:txBody>
      </p:sp>
      <p:pic>
        <p:nvPicPr>
          <p:cNvPr id="8" name="Picture 26" descr="http://cass.lancs.ac.uk/wp-content/uploads/2013/04/CASS-logo-small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16632"/>
            <a:ext cx="1060933" cy="1062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C:\Users\loverm\Dropbox\University\03 CASS\Work\20130826 Copenhagen\Presentation\Gay-marriage-01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59832" y="2348880"/>
            <a:ext cx="2736304" cy="1641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 12"/>
          <p:cNvGrpSpPr/>
          <p:nvPr/>
        </p:nvGrpSpPr>
        <p:grpSpPr>
          <a:xfrm>
            <a:off x="539552" y="6237312"/>
            <a:ext cx="7632848" cy="440671"/>
            <a:chOff x="683568" y="6021288"/>
            <a:chExt cx="7632848" cy="440671"/>
          </a:xfrm>
        </p:grpSpPr>
        <p:sp>
          <p:nvSpPr>
            <p:cNvPr id="14" name="Subtitle 2"/>
            <p:cNvSpPr txBox="1">
              <a:spLocks/>
            </p:cNvSpPr>
            <p:nvPr/>
          </p:nvSpPr>
          <p:spPr>
            <a:xfrm>
              <a:off x="683568" y="6021288"/>
              <a:ext cx="1872208" cy="440671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marL="0" indent="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 pitchFamily="34" charset="0"/>
                <a:buNone/>
                <a:defRPr sz="1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 pitchFamily="34" charset="0"/>
                <a:buNone/>
                <a:defRPr sz="16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Clr>
                  <a:schemeClr val="accent5"/>
                </a:buClr>
                <a:buFont typeface="Arial" pitchFamily="34" charset="0"/>
                <a:buNone/>
                <a:defRPr sz="1400" kern="1200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None/>
                <a:defRPr sz="1400" kern="1200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mtClean="0">
                  <a:solidFill>
                    <a:schemeClr val="tx2"/>
                  </a:solidFill>
                  <a:latin typeface="Eras Demi ITC" panose="020B0805030504020804" pitchFamily="34" charset="0"/>
                </a:rPr>
                <a:t>@lovermob </a:t>
              </a:r>
              <a:endParaRPr lang="en-GB" dirty="0" smtClean="0">
                <a:solidFill>
                  <a:schemeClr val="tx2"/>
                </a:solidFill>
                <a:latin typeface="Eras Demi ITC" panose="020B0805030504020804" pitchFamily="34" charset="0"/>
              </a:endParaRPr>
            </a:p>
          </p:txBody>
        </p:sp>
        <p:sp>
          <p:nvSpPr>
            <p:cNvPr id="15" name="Subtitle 2"/>
            <p:cNvSpPr txBox="1">
              <a:spLocks/>
            </p:cNvSpPr>
            <p:nvPr/>
          </p:nvSpPr>
          <p:spPr>
            <a:xfrm>
              <a:off x="5724128" y="6021288"/>
              <a:ext cx="2592288" cy="440671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marL="0" indent="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 pitchFamily="34" charset="0"/>
                <a:buNone/>
                <a:defRPr sz="1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 pitchFamily="34" charset="0"/>
                <a:buNone/>
                <a:defRPr sz="16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Clr>
                  <a:schemeClr val="accent5"/>
                </a:buClr>
                <a:buFont typeface="Arial" pitchFamily="34" charset="0"/>
                <a:buNone/>
                <a:defRPr sz="1400" kern="1200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None/>
                <a:defRPr sz="1400" kern="1200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GB" smtClean="0">
                  <a:solidFill>
                    <a:schemeClr val="tx2"/>
                  </a:solidFill>
                  <a:latin typeface="Eras Demi ITC" panose="020B0805030504020804" pitchFamily="34" charset="0"/>
                </a:rPr>
                <a:t>@CorpusSocialSci</a:t>
              </a:r>
              <a:endParaRPr lang="en-GB" dirty="0" smtClean="0">
                <a:solidFill>
                  <a:schemeClr val="tx2"/>
                </a:solidFill>
                <a:latin typeface="Eras Demi ITC" panose="020B0805030504020804" pitchFamily="34" charset="0"/>
              </a:endParaRPr>
            </a:p>
          </p:txBody>
        </p:sp>
        <p:sp>
          <p:nvSpPr>
            <p:cNvPr id="16" name="Subtitle 2"/>
            <p:cNvSpPr txBox="1">
              <a:spLocks/>
            </p:cNvSpPr>
            <p:nvPr/>
          </p:nvSpPr>
          <p:spPr>
            <a:xfrm>
              <a:off x="2555776" y="6021288"/>
              <a:ext cx="3456384" cy="440671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marL="0" indent="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 pitchFamily="34" charset="0"/>
                <a:buNone/>
                <a:defRPr sz="1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 pitchFamily="34" charset="0"/>
                <a:buNone/>
                <a:defRPr sz="16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Clr>
                  <a:schemeClr val="accent5"/>
                </a:buClr>
                <a:buFont typeface="Arial" pitchFamily="34" charset="0"/>
                <a:buNone/>
                <a:defRPr sz="1400" kern="1200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None/>
                <a:defRPr sz="1400" kern="1200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mtClean="0">
                  <a:solidFill>
                    <a:schemeClr val="tx2"/>
                  </a:solidFill>
                  <a:latin typeface="Eras Demi ITC"/>
                </a:rPr>
                <a:t>r.m.love@lancaster.ac.uk</a:t>
              </a:r>
              <a:r>
                <a:rPr lang="en-GB" smtClean="0">
                  <a:solidFill>
                    <a:schemeClr val="tx2"/>
                  </a:solidFill>
                  <a:latin typeface="Eras Demi ITC" panose="020B0805030504020804" pitchFamily="34" charset="0"/>
                </a:rPr>
                <a:t> </a:t>
              </a:r>
              <a:endParaRPr lang="en-GB" dirty="0" smtClean="0">
                <a:solidFill>
                  <a:schemeClr val="tx2"/>
                </a:solidFill>
                <a:latin typeface="Eras Demi ITC" panose="020B0805030504020804" pitchFamily="34" charset="0"/>
              </a:endParaRPr>
            </a:p>
          </p:txBody>
        </p:sp>
      </p:grpSp>
      <p:sp>
        <p:nvSpPr>
          <p:cNvPr id="19" name="Title 1"/>
          <p:cNvSpPr txBox="1">
            <a:spLocks/>
          </p:cNvSpPr>
          <p:nvPr/>
        </p:nvSpPr>
        <p:spPr>
          <a:xfrm>
            <a:off x="467544" y="404664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600" b="0" i="0" u="none" strike="noStrike" kern="1200" cap="none" spc="-10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>My research</a:t>
            </a:r>
            <a:endParaRPr kumimoji="0" lang="en-GB" sz="4600" b="0" i="0" u="none" strike="noStrike" kern="1200" cap="none" spc="-10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haroni" panose="02010803020104030203" pitchFamily="2" charset="-79"/>
              <a:ea typeface="+mj-ea"/>
              <a:cs typeface="Aharoni" panose="02010803020104030203" pitchFamily="2" charset="-79"/>
            </a:endParaRPr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611560" y="188640"/>
            <a:ext cx="6480720" cy="44067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i="1" dirty="0" err="1">
                <a:solidFill>
                  <a:schemeClr val="tx2"/>
                </a:solidFill>
                <a:latin typeface="Eras Demi ITC" panose="020B0805030504020804" pitchFamily="34" charset="0"/>
              </a:rPr>
              <a:t>Boya</a:t>
            </a:r>
            <a:r>
              <a:rPr lang="en-GB" sz="1800" i="1" dirty="0">
                <a:solidFill>
                  <a:schemeClr val="tx2"/>
                </a:solidFill>
                <a:latin typeface="Eras Demi ITC" panose="020B0805030504020804" pitchFamily="34" charset="0"/>
              </a:rPr>
              <a:t> Forum </a:t>
            </a:r>
            <a:r>
              <a:rPr lang="en-GB" sz="1800" i="1" dirty="0" smtClean="0">
                <a:solidFill>
                  <a:schemeClr val="tx2"/>
                </a:solidFill>
                <a:latin typeface="Eras Demi ITC" panose="020B0805030504020804" pitchFamily="34" charset="0"/>
              </a:rPr>
              <a:t>2013 – BFSU – 14</a:t>
            </a:r>
            <a:r>
              <a:rPr lang="en-GB" sz="1800" i="1" baseline="30000" dirty="0" smtClean="0">
                <a:solidFill>
                  <a:schemeClr val="tx2"/>
                </a:solidFill>
                <a:latin typeface="Eras Demi ITC" panose="020B0805030504020804" pitchFamily="34" charset="0"/>
              </a:rPr>
              <a:t>th</a:t>
            </a:r>
            <a:r>
              <a:rPr lang="en-GB" sz="1800" i="1" dirty="0" smtClean="0">
                <a:solidFill>
                  <a:schemeClr val="tx2"/>
                </a:solidFill>
                <a:latin typeface="Eras Demi ITC" panose="020B0805030504020804" pitchFamily="34" charset="0"/>
              </a:rPr>
              <a:t> September </a:t>
            </a:r>
          </a:p>
        </p:txBody>
      </p:sp>
    </p:spTree>
    <p:extLst>
      <p:ext uri="{BB962C8B-B14F-4D97-AF65-F5344CB8AC3E}">
        <p14:creationId xmlns:p14="http://schemas.microsoft.com/office/powerpoint/2010/main" xmlns="" val="2229601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114300" indent="0">
              <a:buNone/>
            </a:pPr>
            <a:r>
              <a:rPr lang="en-GB" sz="2800" b="1" smtClean="0"/>
              <a:t>Baker (2004)</a:t>
            </a:r>
          </a:p>
          <a:p>
            <a:r>
              <a:rPr lang="en-GB" sz="2800" smtClean="0"/>
              <a:t>Sexual Offences (Amendment) Bill (1998-2000)</a:t>
            </a:r>
          </a:p>
          <a:p>
            <a:r>
              <a:rPr lang="en-GB" sz="2800" smtClean="0"/>
              <a:t>Discourses of </a:t>
            </a:r>
            <a:r>
              <a:rPr lang="en-GB" sz="2800" i="1" smtClean="0"/>
              <a:t>homosexuality</a:t>
            </a:r>
          </a:p>
          <a:p>
            <a:endParaRPr lang="en-GB" sz="2800" smtClean="0"/>
          </a:p>
          <a:p>
            <a:pPr marL="114300" indent="0">
              <a:buNone/>
            </a:pPr>
            <a:r>
              <a:rPr lang="en-GB" sz="2800" b="1" smtClean="0"/>
              <a:t>Bachmann (2011)</a:t>
            </a:r>
          </a:p>
          <a:p>
            <a:r>
              <a:rPr lang="en-GB" sz="2800" smtClean="0"/>
              <a:t>Civil Partnership Act (2004)</a:t>
            </a:r>
          </a:p>
          <a:p>
            <a:r>
              <a:rPr lang="en-GB" sz="2800" smtClean="0"/>
              <a:t>Discourses of </a:t>
            </a:r>
            <a:r>
              <a:rPr lang="en-GB" sz="2800" i="1" smtClean="0"/>
              <a:t>homosexual relationships</a:t>
            </a:r>
          </a:p>
          <a:p>
            <a:endParaRPr lang="en-GB" sz="2800" smtClean="0"/>
          </a:p>
          <a:p>
            <a:pPr marL="114300" indent="0">
              <a:buNone/>
            </a:pPr>
            <a:r>
              <a:rPr lang="en-GB" sz="1800" b="1" smtClean="0"/>
              <a:t>“Love (2013)”</a:t>
            </a:r>
          </a:p>
          <a:p>
            <a:r>
              <a:rPr lang="en-GB" sz="1800" smtClean="0"/>
              <a:t>Marriage (Same Sex Couples) Bill (2013)</a:t>
            </a:r>
          </a:p>
          <a:p>
            <a:r>
              <a:rPr lang="en-GB" sz="1800" smtClean="0"/>
              <a:t>Discourses of </a:t>
            </a:r>
            <a:r>
              <a:rPr lang="en-GB" sz="1800" i="1" smtClean="0"/>
              <a:t>same-sex marriage</a:t>
            </a:r>
            <a:endParaRPr lang="en-GB" sz="1800" smtClean="0"/>
          </a:p>
        </p:txBody>
      </p:sp>
      <p:pic>
        <p:nvPicPr>
          <p:cNvPr id="8" name="Picture 26" descr="http://cass.lancs.ac.uk/wp-content/uploads/2013/04/CASS-logo-small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16632"/>
            <a:ext cx="1060933" cy="1062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Group 11"/>
          <p:cNvGrpSpPr/>
          <p:nvPr/>
        </p:nvGrpSpPr>
        <p:grpSpPr>
          <a:xfrm>
            <a:off x="539552" y="6237312"/>
            <a:ext cx="7632848" cy="440671"/>
            <a:chOff x="683568" y="6021288"/>
            <a:chExt cx="7632848" cy="440671"/>
          </a:xfrm>
        </p:grpSpPr>
        <p:sp>
          <p:nvSpPr>
            <p:cNvPr id="13" name="Subtitle 2"/>
            <p:cNvSpPr txBox="1">
              <a:spLocks/>
            </p:cNvSpPr>
            <p:nvPr/>
          </p:nvSpPr>
          <p:spPr>
            <a:xfrm>
              <a:off x="683568" y="6021288"/>
              <a:ext cx="1872208" cy="440671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marL="0" indent="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 pitchFamily="34" charset="0"/>
                <a:buNone/>
                <a:defRPr sz="1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 pitchFamily="34" charset="0"/>
                <a:buNone/>
                <a:defRPr sz="16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Clr>
                  <a:schemeClr val="accent5"/>
                </a:buClr>
                <a:buFont typeface="Arial" pitchFamily="34" charset="0"/>
                <a:buNone/>
                <a:defRPr sz="1400" kern="1200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None/>
                <a:defRPr sz="1400" kern="1200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mtClean="0">
                  <a:solidFill>
                    <a:schemeClr val="tx2"/>
                  </a:solidFill>
                  <a:latin typeface="Eras Demi ITC" panose="020B0805030504020804" pitchFamily="34" charset="0"/>
                </a:rPr>
                <a:t>@lovermob </a:t>
              </a:r>
              <a:endParaRPr lang="en-GB" dirty="0" smtClean="0">
                <a:solidFill>
                  <a:schemeClr val="tx2"/>
                </a:solidFill>
                <a:latin typeface="Eras Demi ITC" panose="020B0805030504020804" pitchFamily="34" charset="0"/>
              </a:endParaRPr>
            </a:p>
          </p:txBody>
        </p:sp>
        <p:sp>
          <p:nvSpPr>
            <p:cNvPr id="14" name="Subtitle 2"/>
            <p:cNvSpPr txBox="1">
              <a:spLocks/>
            </p:cNvSpPr>
            <p:nvPr/>
          </p:nvSpPr>
          <p:spPr>
            <a:xfrm>
              <a:off x="5724128" y="6021288"/>
              <a:ext cx="2592288" cy="440671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marL="0" indent="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 pitchFamily="34" charset="0"/>
                <a:buNone/>
                <a:defRPr sz="1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 pitchFamily="34" charset="0"/>
                <a:buNone/>
                <a:defRPr sz="16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Clr>
                  <a:schemeClr val="accent5"/>
                </a:buClr>
                <a:buFont typeface="Arial" pitchFamily="34" charset="0"/>
                <a:buNone/>
                <a:defRPr sz="1400" kern="1200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None/>
                <a:defRPr sz="1400" kern="1200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GB" smtClean="0">
                  <a:solidFill>
                    <a:schemeClr val="tx2"/>
                  </a:solidFill>
                  <a:latin typeface="Eras Demi ITC" panose="020B0805030504020804" pitchFamily="34" charset="0"/>
                </a:rPr>
                <a:t>@CorpusSocialSci</a:t>
              </a:r>
              <a:endParaRPr lang="en-GB" dirty="0" smtClean="0">
                <a:solidFill>
                  <a:schemeClr val="tx2"/>
                </a:solidFill>
                <a:latin typeface="Eras Demi ITC" panose="020B0805030504020804" pitchFamily="34" charset="0"/>
              </a:endParaRPr>
            </a:p>
          </p:txBody>
        </p:sp>
        <p:sp>
          <p:nvSpPr>
            <p:cNvPr id="15" name="Subtitle 2"/>
            <p:cNvSpPr txBox="1">
              <a:spLocks/>
            </p:cNvSpPr>
            <p:nvPr/>
          </p:nvSpPr>
          <p:spPr>
            <a:xfrm>
              <a:off x="2555776" y="6021288"/>
              <a:ext cx="3456384" cy="440671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marL="0" indent="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 pitchFamily="34" charset="0"/>
                <a:buNone/>
                <a:defRPr sz="1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 pitchFamily="34" charset="0"/>
                <a:buNone/>
                <a:defRPr sz="16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Clr>
                  <a:schemeClr val="accent5"/>
                </a:buClr>
                <a:buFont typeface="Arial" pitchFamily="34" charset="0"/>
                <a:buNone/>
                <a:defRPr sz="1400" kern="1200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None/>
                <a:defRPr sz="1400" kern="1200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mtClean="0">
                  <a:solidFill>
                    <a:schemeClr val="tx2"/>
                  </a:solidFill>
                  <a:latin typeface="Eras Demi ITC"/>
                </a:rPr>
                <a:t>r.m.love@lancaster.ac.uk</a:t>
              </a:r>
              <a:r>
                <a:rPr lang="en-GB" smtClean="0">
                  <a:solidFill>
                    <a:schemeClr val="tx2"/>
                  </a:solidFill>
                  <a:latin typeface="Eras Demi ITC" panose="020B0805030504020804" pitchFamily="34" charset="0"/>
                </a:rPr>
                <a:t> </a:t>
              </a:r>
              <a:endParaRPr lang="en-GB" dirty="0" smtClean="0">
                <a:solidFill>
                  <a:schemeClr val="tx2"/>
                </a:solidFill>
                <a:latin typeface="Eras Demi ITC" panose="020B0805030504020804" pitchFamily="34" charset="0"/>
              </a:endParaRPr>
            </a:p>
          </p:txBody>
        </p:sp>
      </p:grpSp>
      <p:sp>
        <p:nvSpPr>
          <p:cNvPr id="17" name="Title 1"/>
          <p:cNvSpPr txBox="1">
            <a:spLocks/>
          </p:cNvSpPr>
          <p:nvPr/>
        </p:nvSpPr>
        <p:spPr>
          <a:xfrm>
            <a:off x="467544" y="404664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600" b="0" i="0" u="none" strike="noStrike" kern="1200" cap="none" spc="-10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>Background</a:t>
            </a:r>
            <a:r>
              <a:rPr kumimoji="0" lang="en-GB" sz="4600" b="0" i="0" u="none" strike="noStrike" kern="1200" cap="none" spc="-100" normalizeH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> literature</a:t>
            </a:r>
            <a:endParaRPr kumimoji="0" lang="en-GB" sz="4600" b="0" i="0" u="none" strike="noStrike" kern="1200" cap="none" spc="-10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haroni" panose="02010803020104030203" pitchFamily="2" charset="-79"/>
              <a:ea typeface="+mj-ea"/>
              <a:cs typeface="Aharoni" panose="02010803020104030203" pitchFamily="2" charset="-79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611560" y="188640"/>
            <a:ext cx="6480720" cy="44067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i="1" dirty="0" err="1">
                <a:solidFill>
                  <a:schemeClr val="tx2"/>
                </a:solidFill>
                <a:latin typeface="Eras Demi ITC" panose="020B0805030504020804" pitchFamily="34" charset="0"/>
              </a:rPr>
              <a:t>Boya</a:t>
            </a:r>
            <a:r>
              <a:rPr lang="en-GB" sz="1800" i="1" dirty="0">
                <a:solidFill>
                  <a:schemeClr val="tx2"/>
                </a:solidFill>
                <a:latin typeface="Eras Demi ITC" panose="020B0805030504020804" pitchFamily="34" charset="0"/>
              </a:rPr>
              <a:t> Forum </a:t>
            </a:r>
            <a:r>
              <a:rPr lang="en-GB" sz="1800" i="1" dirty="0" smtClean="0">
                <a:solidFill>
                  <a:schemeClr val="tx2"/>
                </a:solidFill>
                <a:latin typeface="Eras Demi ITC" panose="020B0805030504020804" pitchFamily="34" charset="0"/>
              </a:rPr>
              <a:t>2013 – BFSU – 14</a:t>
            </a:r>
            <a:r>
              <a:rPr lang="en-GB" sz="1800" i="1" baseline="30000" dirty="0" smtClean="0">
                <a:solidFill>
                  <a:schemeClr val="tx2"/>
                </a:solidFill>
                <a:latin typeface="Eras Demi ITC" panose="020B0805030504020804" pitchFamily="34" charset="0"/>
              </a:rPr>
              <a:t>th</a:t>
            </a:r>
            <a:r>
              <a:rPr lang="en-GB" sz="1800" i="1" dirty="0" smtClean="0">
                <a:solidFill>
                  <a:schemeClr val="tx2"/>
                </a:solidFill>
                <a:latin typeface="Eras Demi ITC" panose="020B0805030504020804" pitchFamily="34" charset="0"/>
              </a:rPr>
              <a:t> September </a:t>
            </a:r>
          </a:p>
        </p:txBody>
      </p:sp>
    </p:spTree>
    <p:extLst>
      <p:ext uri="{BB962C8B-B14F-4D97-AF65-F5344CB8AC3E}">
        <p14:creationId xmlns:p14="http://schemas.microsoft.com/office/powerpoint/2010/main" xmlns="" val="1183430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b="1" dirty="0"/>
              <a:t>C</a:t>
            </a:r>
            <a:r>
              <a:rPr lang="en-GB" sz="2800" b="1" dirty="0" smtClean="0"/>
              <a:t>orpus-based methods </a:t>
            </a:r>
            <a:r>
              <a:rPr lang="en-GB" sz="1800" dirty="0" smtClean="0"/>
              <a:t>(</a:t>
            </a:r>
            <a:r>
              <a:rPr lang="en-GB" sz="1800" dirty="0" err="1" smtClean="0"/>
              <a:t>McEnery</a:t>
            </a:r>
            <a:r>
              <a:rPr lang="en-GB" sz="1800" dirty="0" smtClean="0"/>
              <a:t> </a:t>
            </a:r>
            <a:r>
              <a:rPr lang="en-GB" sz="1800" dirty="0"/>
              <a:t>&amp; Hardie 2012: 16-18)</a:t>
            </a:r>
            <a:endParaRPr lang="en-GB" sz="1800" dirty="0" smtClean="0"/>
          </a:p>
          <a:p>
            <a:pPr marL="114300" indent="0">
              <a:buNone/>
            </a:pPr>
            <a:r>
              <a:rPr lang="en-GB" sz="2800" dirty="0" smtClean="0"/>
              <a:t>+ </a:t>
            </a:r>
            <a:r>
              <a:rPr lang="en-GB" sz="2800" b="1" dirty="0" smtClean="0"/>
              <a:t>critical discourse analysis </a:t>
            </a:r>
            <a:r>
              <a:rPr lang="en-GB" sz="1800" dirty="0" smtClean="0"/>
              <a:t>(</a:t>
            </a:r>
            <a:r>
              <a:rPr lang="en-GB" sz="1800" dirty="0" err="1" smtClean="0"/>
              <a:t>Wodak</a:t>
            </a:r>
            <a:r>
              <a:rPr lang="en-GB" sz="1800" dirty="0" smtClean="0"/>
              <a:t> 2001)</a:t>
            </a:r>
          </a:p>
          <a:p>
            <a:pPr marL="114300" indent="0">
              <a:buNone/>
            </a:pPr>
            <a:endParaRPr lang="en-GB" sz="1800" dirty="0"/>
          </a:p>
          <a:p>
            <a:pPr marL="114300" indent="0">
              <a:buNone/>
            </a:pPr>
            <a:endParaRPr lang="en-GB" sz="1800" dirty="0" smtClean="0"/>
          </a:p>
          <a:p>
            <a:r>
              <a:rPr lang="en-GB" sz="2800" dirty="0" smtClean="0"/>
              <a:t>To access discourses of </a:t>
            </a:r>
            <a:r>
              <a:rPr lang="en-GB" sz="2800" b="1" i="1" dirty="0" smtClean="0"/>
              <a:t>same-sex marriage</a:t>
            </a:r>
            <a:r>
              <a:rPr lang="en-GB" sz="2800" b="1" dirty="0" smtClean="0"/>
              <a:t> </a:t>
            </a:r>
            <a:r>
              <a:rPr lang="en-GB" sz="2800" dirty="0" smtClean="0"/>
              <a:t>in the debate</a:t>
            </a:r>
          </a:p>
          <a:p>
            <a:r>
              <a:rPr lang="en-GB" sz="2800" dirty="0" smtClean="0"/>
              <a:t>To compare the language of those </a:t>
            </a:r>
            <a:r>
              <a:rPr lang="en-GB" sz="2800" b="1" dirty="0" smtClean="0"/>
              <a:t>in favour </a:t>
            </a:r>
            <a:r>
              <a:rPr lang="en-GB" sz="2800" dirty="0" smtClean="0"/>
              <a:t>to those </a:t>
            </a:r>
            <a:r>
              <a:rPr lang="en-GB" sz="2800" b="1" dirty="0" smtClean="0"/>
              <a:t>against</a:t>
            </a:r>
          </a:p>
        </p:txBody>
      </p:sp>
      <p:pic>
        <p:nvPicPr>
          <p:cNvPr id="8" name="Picture 26" descr="http://cass.lancs.ac.uk/wp-content/uploads/2013/04/CASS-logo-small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16632"/>
            <a:ext cx="1060933" cy="1062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1"/>
          <p:cNvGrpSpPr/>
          <p:nvPr/>
        </p:nvGrpSpPr>
        <p:grpSpPr>
          <a:xfrm>
            <a:off x="539552" y="6237312"/>
            <a:ext cx="7632848" cy="440671"/>
            <a:chOff x="683568" y="6021288"/>
            <a:chExt cx="7632848" cy="440671"/>
          </a:xfrm>
        </p:grpSpPr>
        <p:sp>
          <p:nvSpPr>
            <p:cNvPr id="13" name="Subtitle 2"/>
            <p:cNvSpPr txBox="1">
              <a:spLocks/>
            </p:cNvSpPr>
            <p:nvPr/>
          </p:nvSpPr>
          <p:spPr>
            <a:xfrm>
              <a:off x="683568" y="6021288"/>
              <a:ext cx="1872208" cy="440671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marL="0" indent="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 pitchFamily="34" charset="0"/>
                <a:buNone/>
                <a:defRPr sz="1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 pitchFamily="34" charset="0"/>
                <a:buNone/>
                <a:defRPr sz="16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Clr>
                  <a:schemeClr val="accent5"/>
                </a:buClr>
                <a:buFont typeface="Arial" pitchFamily="34" charset="0"/>
                <a:buNone/>
                <a:defRPr sz="1400" kern="1200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None/>
                <a:defRPr sz="1400" kern="1200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mtClean="0">
                  <a:solidFill>
                    <a:schemeClr val="tx2"/>
                  </a:solidFill>
                  <a:latin typeface="Eras Demi ITC" panose="020B0805030504020804" pitchFamily="34" charset="0"/>
                </a:rPr>
                <a:t>@lovermob </a:t>
              </a:r>
              <a:endParaRPr lang="en-GB" dirty="0" smtClean="0">
                <a:solidFill>
                  <a:schemeClr val="tx2"/>
                </a:solidFill>
                <a:latin typeface="Eras Demi ITC" panose="020B0805030504020804" pitchFamily="34" charset="0"/>
              </a:endParaRPr>
            </a:p>
          </p:txBody>
        </p:sp>
        <p:sp>
          <p:nvSpPr>
            <p:cNvPr id="14" name="Subtitle 2"/>
            <p:cNvSpPr txBox="1">
              <a:spLocks/>
            </p:cNvSpPr>
            <p:nvPr/>
          </p:nvSpPr>
          <p:spPr>
            <a:xfrm>
              <a:off x="5724128" y="6021288"/>
              <a:ext cx="2592288" cy="440671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marL="0" indent="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 pitchFamily="34" charset="0"/>
                <a:buNone/>
                <a:defRPr sz="1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 pitchFamily="34" charset="0"/>
                <a:buNone/>
                <a:defRPr sz="16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Clr>
                  <a:schemeClr val="accent5"/>
                </a:buClr>
                <a:buFont typeface="Arial" pitchFamily="34" charset="0"/>
                <a:buNone/>
                <a:defRPr sz="1400" kern="1200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None/>
                <a:defRPr sz="1400" kern="1200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GB" smtClean="0">
                  <a:solidFill>
                    <a:schemeClr val="tx2"/>
                  </a:solidFill>
                  <a:latin typeface="Eras Demi ITC" panose="020B0805030504020804" pitchFamily="34" charset="0"/>
                </a:rPr>
                <a:t>@CorpusSocialSci</a:t>
              </a:r>
              <a:endParaRPr lang="en-GB" dirty="0" smtClean="0">
                <a:solidFill>
                  <a:schemeClr val="tx2"/>
                </a:solidFill>
                <a:latin typeface="Eras Demi ITC" panose="020B0805030504020804" pitchFamily="34" charset="0"/>
              </a:endParaRPr>
            </a:p>
          </p:txBody>
        </p:sp>
        <p:sp>
          <p:nvSpPr>
            <p:cNvPr id="15" name="Subtitle 2"/>
            <p:cNvSpPr txBox="1">
              <a:spLocks/>
            </p:cNvSpPr>
            <p:nvPr/>
          </p:nvSpPr>
          <p:spPr>
            <a:xfrm>
              <a:off x="2555776" y="6021288"/>
              <a:ext cx="3456384" cy="440671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marL="0" indent="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 pitchFamily="34" charset="0"/>
                <a:buNone/>
                <a:defRPr sz="1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 pitchFamily="34" charset="0"/>
                <a:buNone/>
                <a:defRPr sz="16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Clr>
                  <a:schemeClr val="accent5"/>
                </a:buClr>
                <a:buFont typeface="Arial" pitchFamily="34" charset="0"/>
                <a:buNone/>
                <a:defRPr sz="1400" kern="1200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None/>
                <a:defRPr sz="1400" kern="1200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mtClean="0">
                  <a:solidFill>
                    <a:schemeClr val="tx2"/>
                  </a:solidFill>
                  <a:latin typeface="Eras Demi ITC"/>
                </a:rPr>
                <a:t>r.m.love@lancaster.ac.uk</a:t>
              </a:r>
              <a:r>
                <a:rPr lang="en-GB" smtClean="0">
                  <a:solidFill>
                    <a:schemeClr val="tx2"/>
                  </a:solidFill>
                  <a:latin typeface="Eras Demi ITC" panose="020B0805030504020804" pitchFamily="34" charset="0"/>
                </a:rPr>
                <a:t> </a:t>
              </a:r>
              <a:endParaRPr lang="en-GB" dirty="0" smtClean="0">
                <a:solidFill>
                  <a:schemeClr val="tx2"/>
                </a:solidFill>
                <a:latin typeface="Eras Demi ITC" panose="020B0805030504020804" pitchFamily="34" charset="0"/>
              </a:endParaRPr>
            </a:p>
          </p:txBody>
        </p:sp>
      </p:grpSp>
      <p:sp>
        <p:nvSpPr>
          <p:cNvPr id="17" name="Title 1"/>
          <p:cNvSpPr txBox="1">
            <a:spLocks/>
          </p:cNvSpPr>
          <p:nvPr/>
        </p:nvSpPr>
        <p:spPr>
          <a:xfrm>
            <a:off x="467544" y="404664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600" b="0" i="0" u="none" strike="noStrike" kern="1200" cap="none" spc="-10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>Research</a:t>
            </a:r>
            <a:r>
              <a:rPr kumimoji="0" lang="en-GB" sz="4600" b="0" i="0" u="none" strike="noStrike" kern="1200" cap="none" spc="-100" normalizeH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> aims</a:t>
            </a:r>
            <a:endParaRPr kumimoji="0" lang="en-GB" sz="4600" b="0" i="0" u="none" strike="noStrike" kern="1200" cap="none" spc="-10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haroni" panose="02010803020104030203" pitchFamily="2" charset="-79"/>
              <a:ea typeface="+mj-ea"/>
              <a:cs typeface="Aharoni" panose="02010803020104030203" pitchFamily="2" charset="-79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611560" y="188640"/>
            <a:ext cx="6480720" cy="44067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i="1" dirty="0" err="1">
                <a:solidFill>
                  <a:schemeClr val="tx2"/>
                </a:solidFill>
                <a:latin typeface="Eras Demi ITC" panose="020B0805030504020804" pitchFamily="34" charset="0"/>
              </a:rPr>
              <a:t>Boya</a:t>
            </a:r>
            <a:r>
              <a:rPr lang="en-GB" sz="1800" i="1" dirty="0">
                <a:solidFill>
                  <a:schemeClr val="tx2"/>
                </a:solidFill>
                <a:latin typeface="Eras Demi ITC" panose="020B0805030504020804" pitchFamily="34" charset="0"/>
              </a:rPr>
              <a:t> Forum </a:t>
            </a:r>
            <a:r>
              <a:rPr lang="en-GB" sz="1800" i="1" dirty="0" smtClean="0">
                <a:solidFill>
                  <a:schemeClr val="tx2"/>
                </a:solidFill>
                <a:latin typeface="Eras Demi ITC" panose="020B0805030504020804" pitchFamily="34" charset="0"/>
              </a:rPr>
              <a:t>2013 – BFSU – 14</a:t>
            </a:r>
            <a:r>
              <a:rPr lang="en-GB" sz="1800" i="1" baseline="30000" dirty="0" smtClean="0">
                <a:solidFill>
                  <a:schemeClr val="tx2"/>
                </a:solidFill>
                <a:latin typeface="Eras Demi ITC" panose="020B0805030504020804" pitchFamily="34" charset="0"/>
              </a:rPr>
              <a:t>th</a:t>
            </a:r>
            <a:r>
              <a:rPr lang="en-GB" sz="1800" i="1" dirty="0" smtClean="0">
                <a:solidFill>
                  <a:schemeClr val="tx2"/>
                </a:solidFill>
                <a:latin typeface="Eras Demi ITC" panose="020B0805030504020804" pitchFamily="34" charset="0"/>
              </a:rPr>
              <a:t> September </a:t>
            </a:r>
          </a:p>
        </p:txBody>
      </p:sp>
    </p:spTree>
    <p:extLst>
      <p:ext uri="{BB962C8B-B14F-4D97-AF65-F5344CB8AC3E}">
        <p14:creationId xmlns:p14="http://schemas.microsoft.com/office/powerpoint/2010/main" xmlns="" val="1183430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340768"/>
            <a:ext cx="7620000" cy="4968552"/>
          </a:xfrm>
        </p:spPr>
        <p:txBody>
          <a:bodyPr>
            <a:normAutofit/>
          </a:bodyPr>
          <a:lstStyle/>
          <a:p>
            <a:r>
              <a:rPr lang="en-GB" sz="2800" smtClean="0"/>
              <a:t>I had to make my own </a:t>
            </a:r>
            <a:r>
              <a:rPr lang="en-GB" sz="2800" i="1" smtClean="0"/>
              <a:t>corpus</a:t>
            </a:r>
            <a:r>
              <a:rPr lang="en-GB" sz="2800" smtClean="0"/>
              <a:t> of data</a:t>
            </a:r>
            <a:endParaRPr lang="en-GB" sz="2800" dirty="0" smtClean="0"/>
          </a:p>
          <a:p>
            <a:r>
              <a:rPr lang="en-GB" sz="2800" dirty="0" smtClean="0"/>
              <a:t>From online transcript</a:t>
            </a:r>
          </a:p>
          <a:p>
            <a:r>
              <a:rPr lang="en-GB" sz="2800" dirty="0" smtClean="0"/>
              <a:t>Matched speakers to how they voted</a:t>
            </a:r>
          </a:p>
          <a:p>
            <a:r>
              <a:rPr lang="en-GB" sz="2800" dirty="0" smtClean="0"/>
              <a:t>Split by stance</a:t>
            </a:r>
          </a:p>
          <a:p>
            <a:r>
              <a:rPr lang="en-GB" sz="2800" dirty="0"/>
              <a:t>“</a:t>
            </a:r>
            <a:r>
              <a:rPr lang="en-GB" sz="2800"/>
              <a:t>Cleaned</a:t>
            </a:r>
            <a:r>
              <a:rPr lang="en-GB" sz="2800" smtClean="0"/>
              <a:t>”</a:t>
            </a:r>
          </a:p>
          <a:p>
            <a:pPr>
              <a:buNone/>
            </a:pPr>
            <a:endParaRPr lang="en-GB" sz="2800" smtClean="0"/>
          </a:p>
          <a:p>
            <a:r>
              <a:rPr lang="en-GB" sz="2800" smtClean="0"/>
              <a:t>Wmatrix </a:t>
            </a:r>
            <a:r>
              <a:rPr lang="en-GB" sz="1800" smtClean="0"/>
              <a:t>(</a:t>
            </a:r>
            <a:r>
              <a:rPr lang="en-GB" sz="1800" smtClean="0"/>
              <a:t>Rayson </a:t>
            </a:r>
            <a:r>
              <a:rPr lang="en-GB" sz="1800" smtClean="0"/>
              <a:t>2008</a:t>
            </a:r>
            <a:r>
              <a:rPr lang="en-GB" sz="1800" smtClean="0"/>
              <a:t>)</a:t>
            </a:r>
          </a:p>
          <a:p>
            <a:r>
              <a:rPr lang="en-GB" sz="2800" b="1" smtClean="0"/>
              <a:t>Keywords</a:t>
            </a:r>
          </a:p>
          <a:p>
            <a:r>
              <a:rPr lang="en-GB" sz="2000" b="1" i="1" smtClean="0"/>
              <a:t>Collocation</a:t>
            </a:r>
          </a:p>
          <a:p>
            <a:r>
              <a:rPr lang="en-GB" sz="2000" b="1" i="1" smtClean="0"/>
              <a:t>Concordance</a:t>
            </a:r>
            <a:endParaRPr lang="en-GB" sz="2000" b="1" i="1" smtClean="0"/>
          </a:p>
          <a:p>
            <a:endParaRPr lang="en-GB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7620000" cy="1143000"/>
          </a:xfrm>
        </p:spPr>
        <p:txBody>
          <a:bodyPr/>
          <a:lstStyle/>
          <a:p>
            <a:r>
              <a:rPr lang="en-GB" smtClean="0">
                <a:latin typeface="Aharoni" panose="02010803020104030203" pitchFamily="2" charset="-79"/>
                <a:cs typeface="Aharoni" panose="02010803020104030203" pitchFamily="2" charset="-79"/>
              </a:rPr>
              <a:t>Method</a:t>
            </a:r>
            <a:endParaRPr lang="en-GB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8" name="Picture 26" descr="http://cass.lancs.ac.uk/wp-content/uploads/2013/04/CASS-logo-small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16632"/>
            <a:ext cx="1060933" cy="1062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" name="Group 18"/>
          <p:cNvGrpSpPr/>
          <p:nvPr/>
        </p:nvGrpSpPr>
        <p:grpSpPr>
          <a:xfrm>
            <a:off x="3707904" y="3212976"/>
            <a:ext cx="4536504" cy="2376264"/>
            <a:chOff x="2483768" y="4365104"/>
            <a:chExt cx="3456384" cy="1872208"/>
          </a:xfrm>
        </p:grpSpPr>
        <p:sp>
          <p:nvSpPr>
            <p:cNvPr id="15" name="TextBox 14"/>
            <p:cNvSpPr txBox="1"/>
            <p:nvPr/>
          </p:nvSpPr>
          <p:spPr>
            <a:xfrm>
              <a:off x="2483768" y="4437112"/>
              <a:ext cx="3456384" cy="16220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b="1" smtClean="0">
                  <a:solidFill>
                    <a:schemeClr val="tx2"/>
                  </a:solidFill>
                </a:rPr>
                <a:t>Debate corpus</a:t>
              </a:r>
            </a:p>
            <a:p>
              <a:pPr algn="ctr"/>
              <a:r>
                <a:rPr lang="en-GB" sz="2400" smtClean="0"/>
                <a:t>48,487 words</a:t>
              </a:r>
            </a:p>
            <a:p>
              <a:pPr algn="ctr"/>
              <a:endParaRPr lang="en-GB" sz="2400" smtClean="0"/>
            </a:p>
            <a:p>
              <a:pPr algn="ctr"/>
              <a:endParaRPr lang="en-GB" sz="2400" smtClean="0"/>
            </a:p>
            <a:p>
              <a:pPr algn="ctr"/>
              <a:r>
                <a:rPr lang="en-GB" sz="2400" b="1" smtClean="0">
                  <a:solidFill>
                    <a:schemeClr val="tx2"/>
                  </a:solidFill>
                </a:rPr>
                <a:t>Pro-equality</a:t>
              </a:r>
              <a:r>
                <a:rPr lang="en-GB" sz="2400" smtClean="0"/>
                <a:t>         </a:t>
              </a:r>
              <a:r>
                <a:rPr lang="en-GB" sz="2400" b="1" smtClean="0">
                  <a:solidFill>
                    <a:schemeClr val="tx2"/>
                  </a:solidFill>
                </a:rPr>
                <a:t>Anti-equality</a:t>
              </a:r>
            </a:p>
            <a:p>
              <a:pPr algn="ctr"/>
              <a:r>
                <a:rPr lang="en-GB" sz="2400" smtClean="0"/>
                <a:t>26,279 words       22,207 words</a:t>
              </a:r>
              <a:endParaRPr lang="en-GB" sz="2400"/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2483768" y="4365104"/>
              <a:ext cx="3456384" cy="1872208"/>
            </a:xfrm>
            <a:prstGeom prst="roundRect">
              <a:avLst/>
            </a:prstGeom>
            <a:noFill/>
            <a:ln w="571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0" name="Straight Arrow Connector 9"/>
            <p:cNvCxnSpPr/>
            <p:nvPr/>
          </p:nvCxnSpPr>
          <p:spPr>
            <a:xfrm flipH="1">
              <a:off x="3347864" y="5085185"/>
              <a:ext cx="864096" cy="432047"/>
            </a:xfrm>
            <a:prstGeom prst="straightConnector1">
              <a:avLst/>
            </a:prstGeom>
            <a:ln>
              <a:solidFill>
                <a:schemeClr val="tx2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>
              <a:off x="4211960" y="5085184"/>
              <a:ext cx="792088" cy="432048"/>
            </a:xfrm>
            <a:prstGeom prst="straightConnector1">
              <a:avLst/>
            </a:prstGeom>
            <a:ln>
              <a:solidFill>
                <a:schemeClr val="tx2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>
          <a:xfrm>
            <a:off x="539552" y="6237312"/>
            <a:ext cx="7632848" cy="440671"/>
            <a:chOff x="683568" y="6021288"/>
            <a:chExt cx="7632848" cy="440671"/>
          </a:xfrm>
        </p:grpSpPr>
        <p:sp>
          <p:nvSpPr>
            <p:cNvPr id="25" name="Subtitle 2"/>
            <p:cNvSpPr txBox="1">
              <a:spLocks/>
            </p:cNvSpPr>
            <p:nvPr/>
          </p:nvSpPr>
          <p:spPr>
            <a:xfrm>
              <a:off x="683568" y="6021288"/>
              <a:ext cx="1872208" cy="440671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marL="0" indent="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 pitchFamily="34" charset="0"/>
                <a:buNone/>
                <a:defRPr sz="1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 pitchFamily="34" charset="0"/>
                <a:buNone/>
                <a:defRPr sz="16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Clr>
                  <a:schemeClr val="accent5"/>
                </a:buClr>
                <a:buFont typeface="Arial" pitchFamily="34" charset="0"/>
                <a:buNone/>
                <a:defRPr sz="1400" kern="1200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None/>
                <a:defRPr sz="1400" kern="1200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mtClean="0">
                  <a:solidFill>
                    <a:schemeClr val="tx2"/>
                  </a:solidFill>
                  <a:latin typeface="Eras Demi ITC" panose="020B0805030504020804" pitchFamily="34" charset="0"/>
                </a:rPr>
                <a:t>@lovermob </a:t>
              </a:r>
              <a:endParaRPr lang="en-GB" dirty="0" smtClean="0">
                <a:solidFill>
                  <a:schemeClr val="tx2"/>
                </a:solidFill>
                <a:latin typeface="Eras Demi ITC" panose="020B0805030504020804" pitchFamily="34" charset="0"/>
              </a:endParaRPr>
            </a:p>
          </p:txBody>
        </p:sp>
        <p:sp>
          <p:nvSpPr>
            <p:cNvPr id="26" name="Subtitle 2"/>
            <p:cNvSpPr txBox="1">
              <a:spLocks/>
            </p:cNvSpPr>
            <p:nvPr/>
          </p:nvSpPr>
          <p:spPr>
            <a:xfrm>
              <a:off x="5724128" y="6021288"/>
              <a:ext cx="2592288" cy="440671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marL="0" indent="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 pitchFamily="34" charset="0"/>
                <a:buNone/>
                <a:defRPr sz="1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 pitchFamily="34" charset="0"/>
                <a:buNone/>
                <a:defRPr sz="16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Clr>
                  <a:schemeClr val="accent5"/>
                </a:buClr>
                <a:buFont typeface="Arial" pitchFamily="34" charset="0"/>
                <a:buNone/>
                <a:defRPr sz="1400" kern="1200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None/>
                <a:defRPr sz="1400" kern="1200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GB" smtClean="0">
                  <a:solidFill>
                    <a:schemeClr val="tx2"/>
                  </a:solidFill>
                  <a:latin typeface="Eras Demi ITC" panose="020B0805030504020804" pitchFamily="34" charset="0"/>
                </a:rPr>
                <a:t>@CorpusSocialSci</a:t>
              </a:r>
              <a:endParaRPr lang="en-GB" dirty="0" smtClean="0">
                <a:solidFill>
                  <a:schemeClr val="tx2"/>
                </a:solidFill>
                <a:latin typeface="Eras Demi ITC" panose="020B0805030504020804" pitchFamily="34" charset="0"/>
              </a:endParaRPr>
            </a:p>
          </p:txBody>
        </p:sp>
        <p:sp>
          <p:nvSpPr>
            <p:cNvPr id="27" name="Subtitle 2"/>
            <p:cNvSpPr txBox="1">
              <a:spLocks/>
            </p:cNvSpPr>
            <p:nvPr/>
          </p:nvSpPr>
          <p:spPr>
            <a:xfrm>
              <a:off x="2555776" y="6021288"/>
              <a:ext cx="3456384" cy="440671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marL="0" indent="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 pitchFamily="34" charset="0"/>
                <a:buNone/>
                <a:defRPr sz="1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 pitchFamily="34" charset="0"/>
                <a:buNone/>
                <a:defRPr sz="16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Clr>
                  <a:schemeClr val="accent5"/>
                </a:buClr>
                <a:buFont typeface="Arial" pitchFamily="34" charset="0"/>
                <a:buNone/>
                <a:defRPr sz="1400" kern="1200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None/>
                <a:defRPr sz="1400" kern="1200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mtClean="0">
                  <a:solidFill>
                    <a:schemeClr val="tx2"/>
                  </a:solidFill>
                  <a:latin typeface="Eras Demi ITC"/>
                </a:rPr>
                <a:t>r.m.love@lancaster.ac.uk</a:t>
              </a:r>
              <a:r>
                <a:rPr lang="en-GB" smtClean="0">
                  <a:solidFill>
                    <a:schemeClr val="tx2"/>
                  </a:solidFill>
                  <a:latin typeface="Eras Demi ITC" panose="020B0805030504020804" pitchFamily="34" charset="0"/>
                </a:rPr>
                <a:t> </a:t>
              </a:r>
              <a:endParaRPr lang="en-GB" dirty="0" smtClean="0">
                <a:solidFill>
                  <a:schemeClr val="tx2"/>
                </a:solidFill>
                <a:latin typeface="Eras Demi ITC" panose="020B0805030504020804" pitchFamily="34" charset="0"/>
              </a:endParaRPr>
            </a:p>
          </p:txBody>
        </p:sp>
      </p:grpSp>
      <p:sp>
        <p:nvSpPr>
          <p:cNvPr id="16" name="Subtitle 2"/>
          <p:cNvSpPr txBox="1">
            <a:spLocks/>
          </p:cNvSpPr>
          <p:nvPr/>
        </p:nvSpPr>
        <p:spPr>
          <a:xfrm>
            <a:off x="611560" y="188640"/>
            <a:ext cx="6480720" cy="44067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i="1" dirty="0" err="1">
                <a:solidFill>
                  <a:schemeClr val="tx2"/>
                </a:solidFill>
                <a:latin typeface="Eras Demi ITC" panose="020B0805030504020804" pitchFamily="34" charset="0"/>
              </a:rPr>
              <a:t>Boya</a:t>
            </a:r>
            <a:r>
              <a:rPr lang="en-GB" sz="1800" i="1" dirty="0">
                <a:solidFill>
                  <a:schemeClr val="tx2"/>
                </a:solidFill>
                <a:latin typeface="Eras Demi ITC" panose="020B0805030504020804" pitchFamily="34" charset="0"/>
              </a:rPr>
              <a:t> Forum </a:t>
            </a:r>
            <a:r>
              <a:rPr lang="en-GB" sz="1800" i="1" dirty="0" smtClean="0">
                <a:solidFill>
                  <a:schemeClr val="tx2"/>
                </a:solidFill>
                <a:latin typeface="Eras Demi ITC" panose="020B0805030504020804" pitchFamily="34" charset="0"/>
              </a:rPr>
              <a:t>2013 – BFSU – 14</a:t>
            </a:r>
            <a:r>
              <a:rPr lang="en-GB" sz="1800" i="1" baseline="30000" dirty="0" smtClean="0">
                <a:solidFill>
                  <a:schemeClr val="tx2"/>
                </a:solidFill>
                <a:latin typeface="Eras Demi ITC" panose="020B0805030504020804" pitchFamily="34" charset="0"/>
              </a:rPr>
              <a:t>th</a:t>
            </a:r>
            <a:r>
              <a:rPr lang="en-GB" sz="1800" i="1" dirty="0" smtClean="0">
                <a:solidFill>
                  <a:schemeClr val="tx2"/>
                </a:solidFill>
                <a:latin typeface="Eras Demi ITC" panose="020B0805030504020804" pitchFamily="34" charset="0"/>
              </a:rPr>
              <a:t> September </a:t>
            </a:r>
          </a:p>
        </p:txBody>
      </p:sp>
    </p:spTree>
    <p:extLst>
      <p:ext uri="{BB962C8B-B14F-4D97-AF65-F5344CB8AC3E}">
        <p14:creationId xmlns:p14="http://schemas.microsoft.com/office/powerpoint/2010/main" xmlns="" val="2800150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7620000" cy="1143000"/>
          </a:xfrm>
        </p:spPr>
        <p:txBody>
          <a:bodyPr/>
          <a:lstStyle/>
          <a:p>
            <a:r>
              <a:rPr lang="en-GB" smtClean="0">
                <a:latin typeface="Aharoni" panose="02010803020104030203" pitchFamily="2" charset="-79"/>
                <a:cs typeface="Aharoni" panose="02010803020104030203" pitchFamily="2" charset="-79"/>
              </a:rPr>
              <a:t>Example (1) – </a:t>
            </a:r>
            <a:r>
              <a:rPr lang="en-GB" i="1" smtClean="0">
                <a:latin typeface="Aharoni" panose="02010803020104030203" pitchFamily="2" charset="-79"/>
                <a:cs typeface="Aharoni" panose="02010803020104030203" pitchFamily="2" charset="-79"/>
              </a:rPr>
              <a:t>marriage</a:t>
            </a:r>
            <a:endParaRPr lang="en-GB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 algn="just">
              <a:buNone/>
            </a:pPr>
            <a:r>
              <a:rPr lang="en-GB" altLang="en-US" sz="2800" b="1" smtClean="0">
                <a:latin typeface="Calibri" pitchFamily="34" charset="0"/>
              </a:rPr>
              <a:t>Collocates </a:t>
            </a:r>
            <a:r>
              <a:rPr lang="en-GB" altLang="en-US" sz="2800" b="1" dirty="0">
                <a:latin typeface="Calibri" pitchFamily="34" charset="0"/>
              </a:rPr>
              <a:t>= extension vs</a:t>
            </a:r>
            <a:r>
              <a:rPr lang="en-GB" altLang="en-US" sz="2800" b="1">
                <a:latin typeface="Calibri" pitchFamily="34" charset="0"/>
              </a:rPr>
              <a:t>. </a:t>
            </a:r>
            <a:r>
              <a:rPr lang="en-GB" altLang="en-US" sz="2800" b="1" smtClean="0">
                <a:latin typeface="Calibri" pitchFamily="34" charset="0"/>
              </a:rPr>
              <a:t>redefinition</a:t>
            </a:r>
            <a:endParaRPr lang="en-GB" altLang="en-US" sz="2800" dirty="0">
              <a:latin typeface="Calibri" pitchFamily="34" charset="0"/>
            </a:endParaRPr>
          </a:p>
          <a:p>
            <a:pPr algn="just"/>
            <a:r>
              <a:rPr lang="en-GB" altLang="en-US" b="1" smtClean="0">
                <a:latin typeface="Calibri" pitchFamily="34" charset="0"/>
              </a:rPr>
              <a:t>Pro-equality</a:t>
            </a:r>
          </a:p>
          <a:p>
            <a:pPr marL="114300" indent="0">
              <a:buNone/>
            </a:pPr>
            <a:r>
              <a:rPr lang="en-GB" i="1" smtClean="0"/>
              <a:t>(same-) sex, equal, civil, gay, institution, </a:t>
            </a:r>
            <a:r>
              <a:rPr lang="en-GB" b="1" i="1" smtClean="0"/>
              <a:t>changed</a:t>
            </a:r>
            <a:r>
              <a:rPr lang="en-GB" i="1" smtClean="0"/>
              <a:t>, enter, somehow, </a:t>
            </a:r>
            <a:r>
              <a:rPr lang="en-GB" b="1" i="1" smtClean="0"/>
              <a:t>extending</a:t>
            </a:r>
            <a:r>
              <a:rPr lang="en-GB" i="1" smtClean="0"/>
              <a:t>, important, weaken, believe, state, definition, undermine, restrictions, </a:t>
            </a:r>
            <a:r>
              <a:rPr lang="en-GB" b="1" i="1" smtClean="0"/>
              <a:t>redefinition</a:t>
            </a:r>
            <a:r>
              <a:rPr lang="en-GB" i="1" smtClean="0"/>
              <a:t>, man</a:t>
            </a:r>
          </a:p>
          <a:p>
            <a:pPr marL="114300" indent="0">
              <a:buNone/>
            </a:pPr>
            <a:endParaRPr lang="en-GB" altLang="en-US" i="1" smtClean="0">
              <a:latin typeface="Calibri" pitchFamily="34" charset="0"/>
            </a:endParaRPr>
          </a:p>
          <a:p>
            <a:r>
              <a:rPr lang="en-GB" altLang="en-US" b="1" smtClean="0">
                <a:latin typeface="Calibri" pitchFamily="34" charset="0"/>
              </a:rPr>
              <a:t>Anti-equality</a:t>
            </a:r>
            <a:endParaRPr lang="en-GB" altLang="en-US" smtClean="0">
              <a:latin typeface="Calibri" pitchFamily="34" charset="0"/>
            </a:endParaRPr>
          </a:p>
          <a:p>
            <a:pPr marL="114300" indent="0">
              <a:buNone/>
            </a:pPr>
            <a:r>
              <a:rPr lang="en-GB" i="1" smtClean="0"/>
              <a:t>(same-) sex</a:t>
            </a:r>
            <a:r>
              <a:rPr lang="en-GB" smtClean="0"/>
              <a:t>, </a:t>
            </a:r>
            <a:r>
              <a:rPr lang="en-GB" b="1" i="1" smtClean="0"/>
              <a:t>traditional</a:t>
            </a:r>
            <a:r>
              <a:rPr lang="en-GB" i="1" smtClean="0"/>
              <a:t>, </a:t>
            </a:r>
            <a:r>
              <a:rPr lang="en-GB" b="1" i="1" smtClean="0"/>
              <a:t>redefinition</a:t>
            </a:r>
            <a:r>
              <a:rPr lang="en-GB" i="1" smtClean="0"/>
              <a:t>, man, nature, definition, meaning, union, Coalition, gay, </a:t>
            </a:r>
            <a:r>
              <a:rPr lang="en-GB" b="1" i="1" smtClean="0"/>
              <a:t>redefine</a:t>
            </a:r>
            <a:r>
              <a:rPr lang="en-GB" i="1" smtClean="0"/>
              <a:t>, purpose, commitment, union, institution, redefined, aspects, understanding, state, essential, simply, two, under</a:t>
            </a:r>
            <a:endParaRPr lang="en-GB" altLang="en-US" b="1" smtClean="0">
              <a:latin typeface="Calibri" pitchFamily="34" charset="0"/>
            </a:endParaRPr>
          </a:p>
          <a:p>
            <a:pPr algn="just"/>
            <a:endParaRPr lang="en-GB" altLang="en-US" dirty="0">
              <a:latin typeface="Calibri" pitchFamily="34" charset="0"/>
            </a:endParaRPr>
          </a:p>
        </p:txBody>
      </p:sp>
      <p:pic>
        <p:nvPicPr>
          <p:cNvPr id="8" name="Picture 26" descr="http://cass.lancs.ac.uk/wp-content/uploads/2013/04/CASS-logo-small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16632"/>
            <a:ext cx="1060933" cy="1062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Group 11"/>
          <p:cNvGrpSpPr/>
          <p:nvPr/>
        </p:nvGrpSpPr>
        <p:grpSpPr>
          <a:xfrm>
            <a:off x="539552" y="6237312"/>
            <a:ext cx="7632848" cy="440671"/>
            <a:chOff x="683568" y="6021288"/>
            <a:chExt cx="7632848" cy="440671"/>
          </a:xfrm>
        </p:grpSpPr>
        <p:sp>
          <p:nvSpPr>
            <p:cNvPr id="13" name="Subtitle 2"/>
            <p:cNvSpPr txBox="1">
              <a:spLocks/>
            </p:cNvSpPr>
            <p:nvPr/>
          </p:nvSpPr>
          <p:spPr>
            <a:xfrm>
              <a:off x="683568" y="6021288"/>
              <a:ext cx="1872208" cy="440671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marL="0" indent="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 pitchFamily="34" charset="0"/>
                <a:buNone/>
                <a:defRPr sz="1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 pitchFamily="34" charset="0"/>
                <a:buNone/>
                <a:defRPr sz="16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Clr>
                  <a:schemeClr val="accent5"/>
                </a:buClr>
                <a:buFont typeface="Arial" pitchFamily="34" charset="0"/>
                <a:buNone/>
                <a:defRPr sz="1400" kern="1200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None/>
                <a:defRPr sz="1400" kern="1200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mtClean="0">
                  <a:solidFill>
                    <a:schemeClr val="tx2"/>
                  </a:solidFill>
                  <a:latin typeface="Eras Demi ITC" panose="020B0805030504020804" pitchFamily="34" charset="0"/>
                </a:rPr>
                <a:t>@lovermob </a:t>
              </a:r>
              <a:endParaRPr lang="en-GB" dirty="0" smtClean="0">
                <a:solidFill>
                  <a:schemeClr val="tx2"/>
                </a:solidFill>
                <a:latin typeface="Eras Demi ITC" panose="020B0805030504020804" pitchFamily="34" charset="0"/>
              </a:endParaRPr>
            </a:p>
          </p:txBody>
        </p:sp>
        <p:sp>
          <p:nvSpPr>
            <p:cNvPr id="14" name="Subtitle 2"/>
            <p:cNvSpPr txBox="1">
              <a:spLocks/>
            </p:cNvSpPr>
            <p:nvPr/>
          </p:nvSpPr>
          <p:spPr>
            <a:xfrm>
              <a:off x="5724128" y="6021288"/>
              <a:ext cx="2592288" cy="440671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marL="0" indent="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 pitchFamily="34" charset="0"/>
                <a:buNone/>
                <a:defRPr sz="1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 pitchFamily="34" charset="0"/>
                <a:buNone/>
                <a:defRPr sz="16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Clr>
                  <a:schemeClr val="accent5"/>
                </a:buClr>
                <a:buFont typeface="Arial" pitchFamily="34" charset="0"/>
                <a:buNone/>
                <a:defRPr sz="1400" kern="1200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None/>
                <a:defRPr sz="1400" kern="1200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GB" smtClean="0">
                  <a:solidFill>
                    <a:schemeClr val="tx2"/>
                  </a:solidFill>
                  <a:latin typeface="Eras Demi ITC" panose="020B0805030504020804" pitchFamily="34" charset="0"/>
                </a:rPr>
                <a:t>@CorpusSocialSci</a:t>
              </a:r>
              <a:endParaRPr lang="en-GB" dirty="0" smtClean="0">
                <a:solidFill>
                  <a:schemeClr val="tx2"/>
                </a:solidFill>
                <a:latin typeface="Eras Demi ITC" panose="020B0805030504020804" pitchFamily="34" charset="0"/>
              </a:endParaRPr>
            </a:p>
          </p:txBody>
        </p:sp>
        <p:sp>
          <p:nvSpPr>
            <p:cNvPr id="15" name="Subtitle 2"/>
            <p:cNvSpPr txBox="1">
              <a:spLocks/>
            </p:cNvSpPr>
            <p:nvPr/>
          </p:nvSpPr>
          <p:spPr>
            <a:xfrm>
              <a:off x="2555776" y="6021288"/>
              <a:ext cx="3456384" cy="440671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marL="0" indent="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 pitchFamily="34" charset="0"/>
                <a:buNone/>
                <a:defRPr sz="1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 pitchFamily="34" charset="0"/>
                <a:buNone/>
                <a:defRPr sz="16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Clr>
                  <a:schemeClr val="accent5"/>
                </a:buClr>
                <a:buFont typeface="Arial" pitchFamily="34" charset="0"/>
                <a:buNone/>
                <a:defRPr sz="1400" kern="1200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None/>
                <a:defRPr sz="1400" kern="1200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mtClean="0">
                  <a:solidFill>
                    <a:schemeClr val="tx2"/>
                  </a:solidFill>
                  <a:latin typeface="Eras Demi ITC"/>
                </a:rPr>
                <a:t>r.m.love@lancaster.ac.uk</a:t>
              </a:r>
              <a:r>
                <a:rPr lang="en-GB" smtClean="0">
                  <a:solidFill>
                    <a:schemeClr val="tx2"/>
                  </a:solidFill>
                  <a:latin typeface="Eras Demi ITC" panose="020B0805030504020804" pitchFamily="34" charset="0"/>
                </a:rPr>
                <a:t> </a:t>
              </a:r>
              <a:endParaRPr lang="en-GB" dirty="0" smtClean="0">
                <a:solidFill>
                  <a:schemeClr val="tx2"/>
                </a:solidFill>
                <a:latin typeface="Eras Demi ITC" panose="020B0805030504020804" pitchFamily="34" charset="0"/>
              </a:endParaRPr>
            </a:p>
          </p:txBody>
        </p:sp>
      </p:grpSp>
      <p:sp>
        <p:nvSpPr>
          <p:cNvPr id="10" name="Subtitle 2"/>
          <p:cNvSpPr txBox="1">
            <a:spLocks/>
          </p:cNvSpPr>
          <p:nvPr/>
        </p:nvSpPr>
        <p:spPr>
          <a:xfrm>
            <a:off x="611560" y="188640"/>
            <a:ext cx="6480720" cy="44067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i="1" dirty="0" err="1">
                <a:solidFill>
                  <a:schemeClr val="tx2"/>
                </a:solidFill>
                <a:latin typeface="Eras Demi ITC" panose="020B0805030504020804" pitchFamily="34" charset="0"/>
              </a:rPr>
              <a:t>Boya</a:t>
            </a:r>
            <a:r>
              <a:rPr lang="en-GB" sz="1800" i="1" dirty="0">
                <a:solidFill>
                  <a:schemeClr val="tx2"/>
                </a:solidFill>
                <a:latin typeface="Eras Demi ITC" panose="020B0805030504020804" pitchFamily="34" charset="0"/>
              </a:rPr>
              <a:t> Forum </a:t>
            </a:r>
            <a:r>
              <a:rPr lang="en-GB" sz="1800" i="1" dirty="0" smtClean="0">
                <a:solidFill>
                  <a:schemeClr val="tx2"/>
                </a:solidFill>
                <a:latin typeface="Eras Demi ITC" panose="020B0805030504020804" pitchFamily="34" charset="0"/>
              </a:rPr>
              <a:t>2013 – BFSU – 14</a:t>
            </a:r>
            <a:r>
              <a:rPr lang="en-GB" sz="1800" i="1" baseline="30000" dirty="0" smtClean="0">
                <a:solidFill>
                  <a:schemeClr val="tx2"/>
                </a:solidFill>
                <a:latin typeface="Eras Demi ITC" panose="020B0805030504020804" pitchFamily="34" charset="0"/>
              </a:rPr>
              <a:t>th</a:t>
            </a:r>
            <a:r>
              <a:rPr lang="en-GB" sz="1800" i="1" dirty="0" smtClean="0">
                <a:solidFill>
                  <a:schemeClr val="tx2"/>
                </a:solidFill>
                <a:latin typeface="Eras Demi ITC" panose="020B0805030504020804" pitchFamily="34" charset="0"/>
              </a:rPr>
              <a:t> September </a:t>
            </a:r>
          </a:p>
        </p:txBody>
      </p:sp>
    </p:spTree>
    <p:extLst>
      <p:ext uri="{BB962C8B-B14F-4D97-AF65-F5344CB8AC3E}">
        <p14:creationId xmlns:p14="http://schemas.microsoft.com/office/powerpoint/2010/main" xmlns="" val="928939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7620000" cy="1143000"/>
          </a:xfrm>
        </p:spPr>
        <p:txBody>
          <a:bodyPr/>
          <a:lstStyle/>
          <a:p>
            <a:r>
              <a:rPr lang="en-GB" smtClean="0">
                <a:latin typeface="Aharoni" panose="02010803020104030203" pitchFamily="2" charset="-79"/>
                <a:cs typeface="Aharoni" panose="02010803020104030203" pitchFamily="2" charset="-79"/>
              </a:rPr>
              <a:t>Example (1) – </a:t>
            </a:r>
            <a:r>
              <a:rPr lang="en-GB" i="1" smtClean="0">
                <a:latin typeface="Aharoni" panose="02010803020104030203" pitchFamily="2" charset="-79"/>
                <a:cs typeface="Aharoni" panose="02010803020104030203" pitchFamily="2" charset="-79"/>
              </a:rPr>
              <a:t>marriage</a:t>
            </a:r>
            <a:endParaRPr lang="en-GB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636912"/>
            <a:ext cx="7620000" cy="2260848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GB" sz="2400" smtClean="0">
                <a:latin typeface="Lucida Console" pitchFamily="49" charset="0"/>
              </a:rPr>
              <a:t>“…</a:t>
            </a:r>
            <a:r>
              <a:rPr lang="en-GB" sz="2400" b="1" smtClean="0">
                <a:latin typeface="Lucida Console" pitchFamily="49" charset="0"/>
              </a:rPr>
              <a:t>traditional marriage </a:t>
            </a:r>
            <a:r>
              <a:rPr lang="en-GB" sz="2400" smtClean="0">
                <a:latin typeface="Lucida Console" pitchFamily="49" charset="0"/>
              </a:rPr>
              <a:t>is under threat, and has been for many years.”</a:t>
            </a:r>
          </a:p>
          <a:p>
            <a:pPr algn="just"/>
            <a:endParaRPr lang="en-GB" smtClean="0">
              <a:latin typeface="Lucida Console" pitchFamily="49" charset="0"/>
            </a:endParaRPr>
          </a:p>
          <a:p>
            <a:pPr algn="r">
              <a:buNone/>
            </a:pPr>
            <a:r>
              <a:rPr lang="en-GB" sz="2000" smtClean="0">
                <a:latin typeface="Calibri" pitchFamily="34" charset="0"/>
              </a:rPr>
              <a:t>Craig Whittaker (Calder Valley, Conservative, anti-reform)</a:t>
            </a:r>
          </a:p>
          <a:p>
            <a:pPr algn="just"/>
            <a:endParaRPr lang="en-GB" altLang="en-US" dirty="0">
              <a:latin typeface="Calibri" pitchFamily="34" charset="0"/>
            </a:endParaRPr>
          </a:p>
        </p:txBody>
      </p:sp>
      <p:pic>
        <p:nvPicPr>
          <p:cNvPr id="8" name="Picture 26" descr="http://cass.lancs.ac.uk/wp-content/uploads/2013/04/CASS-logo-small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16632"/>
            <a:ext cx="1060933" cy="1062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11"/>
          <p:cNvGrpSpPr/>
          <p:nvPr/>
        </p:nvGrpSpPr>
        <p:grpSpPr>
          <a:xfrm>
            <a:off x="539552" y="6237312"/>
            <a:ext cx="7632848" cy="440671"/>
            <a:chOff x="683568" y="6021288"/>
            <a:chExt cx="7632848" cy="440671"/>
          </a:xfrm>
        </p:grpSpPr>
        <p:sp>
          <p:nvSpPr>
            <p:cNvPr id="13" name="Subtitle 2"/>
            <p:cNvSpPr txBox="1">
              <a:spLocks/>
            </p:cNvSpPr>
            <p:nvPr/>
          </p:nvSpPr>
          <p:spPr>
            <a:xfrm>
              <a:off x="683568" y="6021288"/>
              <a:ext cx="1872208" cy="440671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marL="0" indent="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 pitchFamily="34" charset="0"/>
                <a:buNone/>
                <a:defRPr sz="1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 pitchFamily="34" charset="0"/>
                <a:buNone/>
                <a:defRPr sz="16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Clr>
                  <a:schemeClr val="accent5"/>
                </a:buClr>
                <a:buFont typeface="Arial" pitchFamily="34" charset="0"/>
                <a:buNone/>
                <a:defRPr sz="1400" kern="1200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None/>
                <a:defRPr sz="1400" kern="1200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mtClean="0">
                  <a:solidFill>
                    <a:schemeClr val="tx2"/>
                  </a:solidFill>
                  <a:latin typeface="Eras Demi ITC" panose="020B0805030504020804" pitchFamily="34" charset="0"/>
                </a:rPr>
                <a:t>@lovermob </a:t>
              </a:r>
              <a:endParaRPr lang="en-GB" dirty="0" smtClean="0">
                <a:solidFill>
                  <a:schemeClr val="tx2"/>
                </a:solidFill>
                <a:latin typeface="Eras Demi ITC" panose="020B0805030504020804" pitchFamily="34" charset="0"/>
              </a:endParaRPr>
            </a:p>
          </p:txBody>
        </p:sp>
        <p:sp>
          <p:nvSpPr>
            <p:cNvPr id="14" name="Subtitle 2"/>
            <p:cNvSpPr txBox="1">
              <a:spLocks/>
            </p:cNvSpPr>
            <p:nvPr/>
          </p:nvSpPr>
          <p:spPr>
            <a:xfrm>
              <a:off x="5724128" y="6021288"/>
              <a:ext cx="2592288" cy="440671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marL="0" indent="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 pitchFamily="34" charset="0"/>
                <a:buNone/>
                <a:defRPr sz="1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 pitchFamily="34" charset="0"/>
                <a:buNone/>
                <a:defRPr sz="16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Clr>
                  <a:schemeClr val="accent5"/>
                </a:buClr>
                <a:buFont typeface="Arial" pitchFamily="34" charset="0"/>
                <a:buNone/>
                <a:defRPr sz="1400" kern="1200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None/>
                <a:defRPr sz="1400" kern="1200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GB" smtClean="0">
                  <a:solidFill>
                    <a:schemeClr val="tx2"/>
                  </a:solidFill>
                  <a:latin typeface="Eras Demi ITC" panose="020B0805030504020804" pitchFamily="34" charset="0"/>
                </a:rPr>
                <a:t>@CorpusSocialSci</a:t>
              </a:r>
              <a:endParaRPr lang="en-GB" dirty="0" smtClean="0">
                <a:solidFill>
                  <a:schemeClr val="tx2"/>
                </a:solidFill>
                <a:latin typeface="Eras Demi ITC" panose="020B0805030504020804" pitchFamily="34" charset="0"/>
              </a:endParaRPr>
            </a:p>
          </p:txBody>
        </p:sp>
        <p:sp>
          <p:nvSpPr>
            <p:cNvPr id="15" name="Subtitle 2"/>
            <p:cNvSpPr txBox="1">
              <a:spLocks/>
            </p:cNvSpPr>
            <p:nvPr/>
          </p:nvSpPr>
          <p:spPr>
            <a:xfrm>
              <a:off x="2555776" y="6021288"/>
              <a:ext cx="3456384" cy="440671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marL="0" indent="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 pitchFamily="34" charset="0"/>
                <a:buNone/>
                <a:defRPr sz="1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 pitchFamily="34" charset="0"/>
                <a:buNone/>
                <a:defRPr sz="16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Clr>
                  <a:schemeClr val="accent5"/>
                </a:buClr>
                <a:buFont typeface="Arial" pitchFamily="34" charset="0"/>
                <a:buNone/>
                <a:defRPr sz="1400" kern="1200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None/>
                <a:defRPr sz="1400" kern="1200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mtClean="0">
                  <a:solidFill>
                    <a:schemeClr val="tx2"/>
                  </a:solidFill>
                  <a:latin typeface="Eras Demi ITC"/>
                </a:rPr>
                <a:t>r.m.love@lancaster.ac.uk</a:t>
              </a:r>
              <a:r>
                <a:rPr lang="en-GB" smtClean="0">
                  <a:solidFill>
                    <a:schemeClr val="tx2"/>
                  </a:solidFill>
                  <a:latin typeface="Eras Demi ITC" panose="020B0805030504020804" pitchFamily="34" charset="0"/>
                </a:rPr>
                <a:t> </a:t>
              </a:r>
              <a:endParaRPr lang="en-GB" dirty="0" smtClean="0">
                <a:solidFill>
                  <a:schemeClr val="tx2"/>
                </a:solidFill>
                <a:latin typeface="Eras Demi ITC" panose="020B0805030504020804" pitchFamily="34" charset="0"/>
              </a:endParaRPr>
            </a:p>
          </p:txBody>
        </p:sp>
      </p:grpSp>
      <p:sp>
        <p:nvSpPr>
          <p:cNvPr id="10" name="Subtitle 2"/>
          <p:cNvSpPr txBox="1">
            <a:spLocks/>
          </p:cNvSpPr>
          <p:nvPr/>
        </p:nvSpPr>
        <p:spPr>
          <a:xfrm>
            <a:off x="611560" y="188640"/>
            <a:ext cx="6480720" cy="44067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i="1" dirty="0" err="1">
                <a:solidFill>
                  <a:schemeClr val="tx2"/>
                </a:solidFill>
                <a:latin typeface="Eras Demi ITC" panose="020B0805030504020804" pitchFamily="34" charset="0"/>
              </a:rPr>
              <a:t>Boya</a:t>
            </a:r>
            <a:r>
              <a:rPr lang="en-GB" sz="1800" i="1" dirty="0">
                <a:solidFill>
                  <a:schemeClr val="tx2"/>
                </a:solidFill>
                <a:latin typeface="Eras Demi ITC" panose="020B0805030504020804" pitchFamily="34" charset="0"/>
              </a:rPr>
              <a:t> Forum </a:t>
            </a:r>
            <a:r>
              <a:rPr lang="en-GB" sz="1800" i="1" dirty="0" smtClean="0">
                <a:solidFill>
                  <a:schemeClr val="tx2"/>
                </a:solidFill>
                <a:latin typeface="Eras Demi ITC" panose="020B0805030504020804" pitchFamily="34" charset="0"/>
              </a:rPr>
              <a:t>2013 – BFSU – 14</a:t>
            </a:r>
            <a:r>
              <a:rPr lang="en-GB" sz="1800" i="1" baseline="30000" dirty="0" smtClean="0">
                <a:solidFill>
                  <a:schemeClr val="tx2"/>
                </a:solidFill>
                <a:latin typeface="Eras Demi ITC" panose="020B0805030504020804" pitchFamily="34" charset="0"/>
              </a:rPr>
              <a:t>th</a:t>
            </a:r>
            <a:r>
              <a:rPr lang="en-GB" sz="1800" i="1" dirty="0" smtClean="0">
                <a:solidFill>
                  <a:schemeClr val="tx2"/>
                </a:solidFill>
                <a:latin typeface="Eras Demi ITC" panose="020B0805030504020804" pitchFamily="34" charset="0"/>
              </a:rPr>
              <a:t> September </a:t>
            </a:r>
          </a:p>
        </p:txBody>
      </p:sp>
    </p:spTree>
    <p:extLst>
      <p:ext uri="{BB962C8B-B14F-4D97-AF65-F5344CB8AC3E}">
        <p14:creationId xmlns:p14="http://schemas.microsoft.com/office/powerpoint/2010/main" xmlns="" val="928939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7620000" cy="1143000"/>
          </a:xfrm>
        </p:spPr>
        <p:txBody>
          <a:bodyPr/>
          <a:lstStyle/>
          <a:p>
            <a:r>
              <a:rPr lang="en-GB" smtClean="0">
                <a:latin typeface="Aharoni" panose="02010803020104030203" pitchFamily="2" charset="-79"/>
                <a:cs typeface="Aharoni" panose="02010803020104030203" pitchFamily="2" charset="-79"/>
              </a:rPr>
              <a:t>Keyword </a:t>
            </a:r>
            <a:r>
              <a:rPr lang="en-GB" dirty="0" smtClean="0">
                <a:latin typeface="Aharoni" panose="02010803020104030203" pitchFamily="2" charset="-79"/>
                <a:cs typeface="Aharoni" panose="02010803020104030203" pitchFamily="2" charset="-79"/>
              </a:rPr>
              <a:t>comparison</a:t>
            </a:r>
            <a:endParaRPr lang="en-GB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8" name="Picture 26" descr="http://cass.lancs.ac.uk/wp-content/uploads/2013/04/CASS-logo-small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16632"/>
            <a:ext cx="1060933" cy="1062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71496325"/>
              </p:ext>
            </p:extLst>
          </p:nvPr>
        </p:nvGraphicFramePr>
        <p:xfrm>
          <a:off x="2123728" y="1360244"/>
          <a:ext cx="3765127" cy="477266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85582"/>
                <a:gridCol w="1539614"/>
                <a:gridCol w="1739931"/>
              </a:tblGrid>
              <a:tr h="25413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itchFamily="34" charset="0"/>
                        </a:rPr>
                        <a:t> </a:t>
                      </a:r>
                      <a:endParaRPr lang="en-GB" sz="14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Pro keywords</a:t>
                      </a:r>
                      <a:endParaRPr lang="en-GB" sz="1400" dirty="0">
                        <a:solidFill>
                          <a:schemeClr val="tx2"/>
                        </a:solidFill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Anti keywords</a:t>
                      </a:r>
                      <a:endParaRPr lang="en-GB" sz="1400" dirty="0">
                        <a:solidFill>
                          <a:schemeClr val="tx2"/>
                        </a:solidFill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240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1</a:t>
                      </a:r>
                      <a:endParaRPr lang="en-GB" sz="1400" dirty="0">
                        <a:solidFill>
                          <a:schemeClr val="tx2"/>
                        </a:solidFill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itchFamily="34" charset="0"/>
                        </a:rPr>
                        <a:t>people</a:t>
                      </a:r>
                      <a:endParaRPr lang="en-GB" sz="14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itchFamily="34" charset="0"/>
                        </a:rPr>
                        <a:t>government</a:t>
                      </a:r>
                      <a:endParaRPr lang="en-GB" sz="14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</a:tr>
              <a:tr h="28240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2</a:t>
                      </a:r>
                      <a:endParaRPr lang="en-GB" sz="1400" dirty="0">
                        <a:solidFill>
                          <a:schemeClr val="tx2"/>
                        </a:solidFill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  <a:latin typeface="Calibri" pitchFamily="34" charset="0"/>
                        </a:rPr>
                        <a:t>gay</a:t>
                      </a:r>
                      <a:endParaRPr lang="en-GB" sz="1400" b="1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Calibri" pitchFamily="34" charset="0"/>
                        </a:rPr>
                        <a:t>not</a:t>
                      </a:r>
                      <a:endParaRPr lang="en-GB" sz="140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b">
                    <a:noFill/>
                  </a:tcPr>
                </a:tc>
              </a:tr>
              <a:tr h="28240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3</a:t>
                      </a:r>
                      <a:endParaRPr lang="en-GB" sz="1400" dirty="0">
                        <a:solidFill>
                          <a:schemeClr val="tx2"/>
                        </a:solidFill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Calibri" pitchFamily="34" charset="0"/>
                        </a:rPr>
                        <a:t>right</a:t>
                      </a:r>
                      <a:endParaRPr lang="en-GB" sz="140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itchFamily="34" charset="0"/>
                        </a:rPr>
                        <a:t>this</a:t>
                      </a:r>
                      <a:endParaRPr lang="en-GB" sz="14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b">
                    <a:noFill/>
                  </a:tcPr>
                </a:tc>
              </a:tr>
              <a:tr h="28240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4</a:t>
                      </a:r>
                      <a:endParaRPr lang="en-GB" sz="1400" dirty="0">
                        <a:solidFill>
                          <a:schemeClr val="tx2"/>
                        </a:solidFill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Calibri" pitchFamily="34" charset="0"/>
                        </a:rPr>
                        <a:t>hope</a:t>
                      </a:r>
                      <a:endParaRPr lang="en-GB" sz="140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itchFamily="34" charset="0"/>
                        </a:rPr>
                        <a:t>legislation</a:t>
                      </a:r>
                      <a:endParaRPr lang="en-GB" sz="14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b">
                    <a:noFill/>
                  </a:tcPr>
                </a:tc>
              </a:tr>
              <a:tr h="28240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5</a:t>
                      </a:r>
                      <a:endParaRPr lang="en-GB" sz="1400" dirty="0">
                        <a:solidFill>
                          <a:schemeClr val="tx2"/>
                        </a:solidFill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itchFamily="34" charset="0"/>
                        </a:rPr>
                        <a:t>religious</a:t>
                      </a:r>
                      <a:endParaRPr lang="en-GB" sz="14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Calibri" pitchFamily="34" charset="0"/>
                        </a:rPr>
                        <a:t>woman</a:t>
                      </a:r>
                      <a:endParaRPr lang="en-GB" sz="140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b">
                    <a:noFill/>
                  </a:tcPr>
                </a:tc>
              </a:tr>
              <a:tr h="28240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6</a:t>
                      </a:r>
                      <a:endParaRPr lang="en-GB" sz="1400" dirty="0">
                        <a:solidFill>
                          <a:schemeClr val="tx2"/>
                        </a:solidFill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Calibri" pitchFamily="34" charset="0"/>
                        </a:rPr>
                        <a:t>support</a:t>
                      </a:r>
                      <a:endParaRPr lang="en-GB" sz="140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Calibri" pitchFamily="34" charset="0"/>
                        </a:rPr>
                        <a:t>because</a:t>
                      </a:r>
                      <a:endParaRPr lang="en-GB" sz="140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b">
                    <a:noFill/>
                  </a:tcPr>
                </a:tc>
              </a:tr>
              <a:tr h="28240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7</a:t>
                      </a:r>
                      <a:endParaRPr lang="en-GB" sz="1400" dirty="0">
                        <a:solidFill>
                          <a:schemeClr val="tx2"/>
                        </a:solidFill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Calibri" pitchFamily="34" charset="0"/>
                        </a:rPr>
                        <a:t>i</a:t>
                      </a:r>
                      <a:endParaRPr lang="en-GB" sz="140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err="1">
                          <a:effectLst/>
                          <a:latin typeface="Calibri" pitchFamily="34" charset="0"/>
                        </a:rPr>
                        <a:t>prime_minister</a:t>
                      </a:r>
                      <a:endParaRPr lang="en-GB" sz="14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b">
                    <a:noFill/>
                  </a:tcPr>
                </a:tc>
              </a:tr>
              <a:tr h="28240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8</a:t>
                      </a:r>
                      <a:endParaRPr lang="en-GB" sz="1400" dirty="0">
                        <a:solidFill>
                          <a:schemeClr val="tx2"/>
                        </a:solidFill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itchFamily="34" charset="0"/>
                        </a:rPr>
                        <a:t>we</a:t>
                      </a:r>
                      <a:endParaRPr lang="en-GB" sz="14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Calibri" pitchFamily="34" charset="0"/>
                        </a:rPr>
                        <a:t>the</a:t>
                      </a:r>
                      <a:endParaRPr lang="en-GB" sz="140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b">
                    <a:noFill/>
                  </a:tcPr>
                </a:tc>
              </a:tr>
              <a:tr h="28240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9</a:t>
                      </a:r>
                      <a:endParaRPr lang="en-GB" sz="1400" dirty="0">
                        <a:solidFill>
                          <a:schemeClr val="tx2"/>
                        </a:solidFill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itchFamily="34" charset="0"/>
                        </a:rPr>
                        <a:t>freedom</a:t>
                      </a:r>
                      <a:endParaRPr lang="en-GB" sz="14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  <a:latin typeface="Calibri" pitchFamily="34" charset="0"/>
                        </a:rPr>
                        <a:t>no</a:t>
                      </a:r>
                      <a:endParaRPr lang="en-GB" sz="1400" b="1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b">
                    <a:noFill/>
                  </a:tcPr>
                </a:tc>
              </a:tr>
              <a:tr h="28240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10</a:t>
                      </a:r>
                      <a:endParaRPr lang="en-GB" sz="1400" dirty="0">
                        <a:solidFill>
                          <a:schemeClr val="tx2"/>
                        </a:solidFill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itchFamily="34" charset="0"/>
                        </a:rPr>
                        <a:t>today</a:t>
                      </a:r>
                      <a:endParaRPr lang="en-GB" sz="14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itchFamily="34" charset="0"/>
                        </a:rPr>
                        <a:t>of</a:t>
                      </a:r>
                      <a:endParaRPr lang="en-GB" sz="14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b">
                    <a:noFill/>
                  </a:tcPr>
                </a:tc>
              </a:tr>
              <a:tr h="28240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11</a:t>
                      </a:r>
                      <a:endParaRPr lang="en-GB" sz="1400" dirty="0">
                        <a:solidFill>
                          <a:schemeClr val="tx2"/>
                        </a:solidFill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Calibri" pitchFamily="34" charset="0"/>
                        </a:rPr>
                        <a:t>he</a:t>
                      </a:r>
                      <a:endParaRPr lang="en-GB" sz="140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itchFamily="34" charset="0"/>
                        </a:rPr>
                        <a:t>rights</a:t>
                      </a:r>
                      <a:endParaRPr lang="en-GB" sz="14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b">
                    <a:noFill/>
                  </a:tcPr>
                </a:tc>
              </a:tr>
              <a:tr h="28240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12</a:t>
                      </a:r>
                      <a:endParaRPr lang="en-GB" sz="1400" dirty="0">
                        <a:solidFill>
                          <a:schemeClr val="tx2"/>
                        </a:solidFill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Calibri" pitchFamily="34" charset="0"/>
                        </a:rPr>
                        <a:t>too</a:t>
                      </a:r>
                      <a:endParaRPr lang="en-GB" sz="140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Calibri" pitchFamily="34" charset="0"/>
                        </a:rPr>
                        <a:t>definition</a:t>
                      </a:r>
                      <a:endParaRPr lang="en-GB" sz="140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b">
                    <a:noFill/>
                  </a:tcPr>
                </a:tc>
              </a:tr>
              <a:tr h="28240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13</a:t>
                      </a:r>
                      <a:endParaRPr lang="en-GB" sz="1400" dirty="0">
                        <a:solidFill>
                          <a:schemeClr val="tx2"/>
                        </a:solidFill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itchFamily="34" charset="0"/>
                        </a:rPr>
                        <a:t>know</a:t>
                      </a:r>
                      <a:endParaRPr lang="en-GB" sz="14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Calibri" pitchFamily="34" charset="0"/>
                        </a:rPr>
                        <a:t>oppose</a:t>
                      </a:r>
                      <a:endParaRPr lang="en-GB" sz="140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b">
                    <a:noFill/>
                  </a:tcPr>
                </a:tc>
              </a:tr>
              <a:tr h="28240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14</a:t>
                      </a:r>
                      <a:endParaRPr lang="en-GB" sz="1400" dirty="0">
                        <a:solidFill>
                          <a:schemeClr val="tx2"/>
                        </a:solidFill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Calibri" pitchFamily="34" charset="0"/>
                        </a:rPr>
                        <a:t>also</a:t>
                      </a:r>
                      <a:endParaRPr lang="en-GB" sz="140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itchFamily="34" charset="0"/>
                        </a:rPr>
                        <a:t>man</a:t>
                      </a:r>
                      <a:endParaRPr lang="en-GB" sz="14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b">
                    <a:noFill/>
                  </a:tcPr>
                </a:tc>
              </a:tr>
              <a:tr h="28240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15</a:t>
                      </a:r>
                      <a:endParaRPr lang="en-GB" sz="1400" dirty="0">
                        <a:solidFill>
                          <a:schemeClr val="tx2"/>
                        </a:solidFill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Calibri" pitchFamily="34" charset="0"/>
                        </a:rPr>
                        <a:t>organisations</a:t>
                      </a:r>
                      <a:endParaRPr lang="en-GB" sz="140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Calibri" pitchFamily="34" charset="0"/>
                        </a:rPr>
                        <a:t>adultery</a:t>
                      </a:r>
                      <a:endParaRPr lang="en-GB" sz="140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b">
                    <a:noFill/>
                  </a:tcPr>
                </a:tc>
              </a:tr>
              <a:tr h="28240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16</a:t>
                      </a:r>
                      <a:endParaRPr lang="en-GB" sz="1400" dirty="0">
                        <a:solidFill>
                          <a:schemeClr val="tx2"/>
                        </a:solidFill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itchFamily="34" charset="0"/>
                        </a:rPr>
                        <a:t>believe</a:t>
                      </a:r>
                      <a:endParaRPr lang="en-GB" sz="14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itchFamily="34" charset="0"/>
                        </a:rPr>
                        <a:t>change</a:t>
                      </a:r>
                      <a:endParaRPr lang="en-GB" sz="14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13" name="Group 12"/>
          <p:cNvGrpSpPr/>
          <p:nvPr/>
        </p:nvGrpSpPr>
        <p:grpSpPr>
          <a:xfrm>
            <a:off x="539552" y="6237312"/>
            <a:ext cx="7632848" cy="440671"/>
            <a:chOff x="683568" y="6021288"/>
            <a:chExt cx="7632848" cy="440671"/>
          </a:xfrm>
        </p:grpSpPr>
        <p:sp>
          <p:nvSpPr>
            <p:cNvPr id="14" name="Subtitle 2"/>
            <p:cNvSpPr txBox="1">
              <a:spLocks/>
            </p:cNvSpPr>
            <p:nvPr/>
          </p:nvSpPr>
          <p:spPr>
            <a:xfrm>
              <a:off x="683568" y="6021288"/>
              <a:ext cx="1872208" cy="440671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marL="0" indent="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 pitchFamily="34" charset="0"/>
                <a:buNone/>
                <a:defRPr sz="1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 pitchFamily="34" charset="0"/>
                <a:buNone/>
                <a:defRPr sz="16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Clr>
                  <a:schemeClr val="accent5"/>
                </a:buClr>
                <a:buFont typeface="Arial" pitchFamily="34" charset="0"/>
                <a:buNone/>
                <a:defRPr sz="1400" kern="1200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None/>
                <a:defRPr sz="1400" kern="1200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mtClean="0">
                  <a:solidFill>
                    <a:schemeClr val="tx2"/>
                  </a:solidFill>
                  <a:latin typeface="Eras Demi ITC" panose="020B0805030504020804" pitchFamily="34" charset="0"/>
                </a:rPr>
                <a:t>@lovermob </a:t>
              </a:r>
              <a:endParaRPr lang="en-GB" dirty="0" smtClean="0">
                <a:solidFill>
                  <a:schemeClr val="tx2"/>
                </a:solidFill>
                <a:latin typeface="Eras Demi ITC" panose="020B0805030504020804" pitchFamily="34" charset="0"/>
              </a:endParaRPr>
            </a:p>
          </p:txBody>
        </p:sp>
        <p:sp>
          <p:nvSpPr>
            <p:cNvPr id="15" name="Subtitle 2"/>
            <p:cNvSpPr txBox="1">
              <a:spLocks/>
            </p:cNvSpPr>
            <p:nvPr/>
          </p:nvSpPr>
          <p:spPr>
            <a:xfrm>
              <a:off x="5724128" y="6021288"/>
              <a:ext cx="2592288" cy="440671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marL="0" indent="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 pitchFamily="34" charset="0"/>
                <a:buNone/>
                <a:defRPr sz="1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 pitchFamily="34" charset="0"/>
                <a:buNone/>
                <a:defRPr sz="16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Clr>
                  <a:schemeClr val="accent5"/>
                </a:buClr>
                <a:buFont typeface="Arial" pitchFamily="34" charset="0"/>
                <a:buNone/>
                <a:defRPr sz="1400" kern="1200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None/>
                <a:defRPr sz="1400" kern="1200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GB" smtClean="0">
                  <a:solidFill>
                    <a:schemeClr val="tx2"/>
                  </a:solidFill>
                  <a:latin typeface="Eras Demi ITC" panose="020B0805030504020804" pitchFamily="34" charset="0"/>
                </a:rPr>
                <a:t>@CorpusSocialSci</a:t>
              </a:r>
              <a:endParaRPr lang="en-GB" dirty="0" smtClean="0">
                <a:solidFill>
                  <a:schemeClr val="tx2"/>
                </a:solidFill>
                <a:latin typeface="Eras Demi ITC" panose="020B0805030504020804" pitchFamily="34" charset="0"/>
              </a:endParaRPr>
            </a:p>
          </p:txBody>
        </p:sp>
        <p:sp>
          <p:nvSpPr>
            <p:cNvPr id="16" name="Subtitle 2"/>
            <p:cNvSpPr txBox="1">
              <a:spLocks/>
            </p:cNvSpPr>
            <p:nvPr/>
          </p:nvSpPr>
          <p:spPr>
            <a:xfrm>
              <a:off x="2555776" y="6021288"/>
              <a:ext cx="3456384" cy="440671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marL="0" indent="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 pitchFamily="34" charset="0"/>
                <a:buNone/>
                <a:defRPr sz="1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 pitchFamily="34" charset="0"/>
                <a:buNone/>
                <a:defRPr sz="16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Clr>
                  <a:schemeClr val="accent5"/>
                </a:buClr>
                <a:buFont typeface="Arial" pitchFamily="34" charset="0"/>
                <a:buNone/>
                <a:defRPr sz="1400" kern="1200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None/>
                <a:defRPr sz="1400" kern="1200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mtClean="0">
                  <a:solidFill>
                    <a:schemeClr val="tx2"/>
                  </a:solidFill>
                  <a:latin typeface="Eras Demi ITC"/>
                </a:rPr>
                <a:t>r.m.love@lancaster.ac.uk</a:t>
              </a:r>
              <a:r>
                <a:rPr lang="en-GB" smtClean="0">
                  <a:solidFill>
                    <a:schemeClr val="tx2"/>
                  </a:solidFill>
                  <a:latin typeface="Eras Demi ITC" panose="020B0805030504020804" pitchFamily="34" charset="0"/>
                </a:rPr>
                <a:t> </a:t>
              </a:r>
              <a:endParaRPr lang="en-GB" dirty="0" smtClean="0">
                <a:solidFill>
                  <a:schemeClr val="tx2"/>
                </a:solidFill>
                <a:latin typeface="Eras Demi ITC" panose="020B0805030504020804" pitchFamily="34" charset="0"/>
              </a:endParaRPr>
            </a:p>
          </p:txBody>
        </p:sp>
      </p:grpSp>
      <p:sp>
        <p:nvSpPr>
          <p:cNvPr id="10" name="Subtitle 2"/>
          <p:cNvSpPr txBox="1">
            <a:spLocks/>
          </p:cNvSpPr>
          <p:nvPr/>
        </p:nvSpPr>
        <p:spPr>
          <a:xfrm>
            <a:off x="611560" y="188640"/>
            <a:ext cx="6480720" cy="44067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i="1" dirty="0" err="1">
                <a:solidFill>
                  <a:schemeClr val="tx2"/>
                </a:solidFill>
                <a:latin typeface="Eras Demi ITC" panose="020B0805030504020804" pitchFamily="34" charset="0"/>
              </a:rPr>
              <a:t>Boya</a:t>
            </a:r>
            <a:r>
              <a:rPr lang="en-GB" sz="1800" i="1" dirty="0">
                <a:solidFill>
                  <a:schemeClr val="tx2"/>
                </a:solidFill>
                <a:latin typeface="Eras Demi ITC" panose="020B0805030504020804" pitchFamily="34" charset="0"/>
              </a:rPr>
              <a:t> Forum </a:t>
            </a:r>
            <a:r>
              <a:rPr lang="en-GB" sz="1800" i="1" dirty="0" smtClean="0">
                <a:solidFill>
                  <a:schemeClr val="tx2"/>
                </a:solidFill>
                <a:latin typeface="Eras Demi ITC" panose="020B0805030504020804" pitchFamily="34" charset="0"/>
              </a:rPr>
              <a:t>2013 – BFSU – 14</a:t>
            </a:r>
            <a:r>
              <a:rPr lang="en-GB" sz="1800" i="1" baseline="30000" dirty="0" smtClean="0">
                <a:solidFill>
                  <a:schemeClr val="tx2"/>
                </a:solidFill>
                <a:latin typeface="Eras Demi ITC" panose="020B0805030504020804" pitchFamily="34" charset="0"/>
              </a:rPr>
              <a:t>th</a:t>
            </a:r>
            <a:r>
              <a:rPr lang="en-GB" sz="1800" i="1" dirty="0" smtClean="0">
                <a:solidFill>
                  <a:schemeClr val="tx2"/>
                </a:solidFill>
                <a:latin typeface="Eras Demi ITC" panose="020B0805030504020804" pitchFamily="34" charset="0"/>
              </a:rPr>
              <a:t> September </a:t>
            </a:r>
          </a:p>
        </p:txBody>
      </p:sp>
    </p:spTree>
    <p:extLst>
      <p:ext uri="{BB962C8B-B14F-4D97-AF65-F5344CB8AC3E}">
        <p14:creationId xmlns:p14="http://schemas.microsoft.com/office/powerpoint/2010/main" xmlns="" val="547443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7620000" cy="1143000"/>
          </a:xfrm>
        </p:spPr>
        <p:txBody>
          <a:bodyPr/>
          <a:lstStyle/>
          <a:p>
            <a:r>
              <a:rPr lang="en-GB" smtClean="0">
                <a:latin typeface="Aharoni" panose="02010803020104030203" pitchFamily="2" charset="-79"/>
                <a:cs typeface="Aharoni" panose="02010803020104030203" pitchFamily="2" charset="-79"/>
              </a:rPr>
              <a:t>Example (2) – </a:t>
            </a:r>
            <a:r>
              <a:rPr lang="en-GB" i="1" smtClean="0">
                <a:latin typeface="Aharoni" panose="02010803020104030203" pitchFamily="2" charset="-79"/>
                <a:cs typeface="Aharoni" panose="02010803020104030203" pitchFamily="2" charset="-79"/>
              </a:rPr>
              <a:t>gay</a:t>
            </a:r>
            <a:endParaRPr lang="en-GB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8" name="Picture 26" descr="http://cass.lancs.ac.uk/wp-content/uploads/2013/04/CASS-logo-small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16632"/>
            <a:ext cx="1060933" cy="1062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" name="Group 13"/>
          <p:cNvGrpSpPr/>
          <p:nvPr/>
        </p:nvGrpSpPr>
        <p:grpSpPr>
          <a:xfrm>
            <a:off x="539552" y="6237312"/>
            <a:ext cx="7632848" cy="440671"/>
            <a:chOff x="683568" y="6021288"/>
            <a:chExt cx="7632848" cy="440671"/>
          </a:xfrm>
        </p:grpSpPr>
        <p:sp>
          <p:nvSpPr>
            <p:cNvPr id="15" name="Subtitle 2"/>
            <p:cNvSpPr txBox="1">
              <a:spLocks/>
            </p:cNvSpPr>
            <p:nvPr/>
          </p:nvSpPr>
          <p:spPr>
            <a:xfrm>
              <a:off x="683568" y="6021288"/>
              <a:ext cx="1872208" cy="440671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marL="0" indent="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 pitchFamily="34" charset="0"/>
                <a:buNone/>
                <a:defRPr sz="1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 pitchFamily="34" charset="0"/>
                <a:buNone/>
                <a:defRPr sz="16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Clr>
                  <a:schemeClr val="accent5"/>
                </a:buClr>
                <a:buFont typeface="Arial" pitchFamily="34" charset="0"/>
                <a:buNone/>
                <a:defRPr sz="1400" kern="1200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None/>
                <a:defRPr sz="1400" kern="1200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mtClean="0">
                  <a:solidFill>
                    <a:schemeClr val="tx2"/>
                  </a:solidFill>
                  <a:latin typeface="Eras Demi ITC" panose="020B0805030504020804" pitchFamily="34" charset="0"/>
                </a:rPr>
                <a:t>@lovermob </a:t>
              </a:r>
              <a:endParaRPr lang="en-GB" dirty="0" smtClean="0">
                <a:solidFill>
                  <a:schemeClr val="tx2"/>
                </a:solidFill>
                <a:latin typeface="Eras Demi ITC" panose="020B0805030504020804" pitchFamily="34" charset="0"/>
              </a:endParaRPr>
            </a:p>
          </p:txBody>
        </p:sp>
        <p:sp>
          <p:nvSpPr>
            <p:cNvPr id="16" name="Subtitle 2"/>
            <p:cNvSpPr txBox="1">
              <a:spLocks/>
            </p:cNvSpPr>
            <p:nvPr/>
          </p:nvSpPr>
          <p:spPr>
            <a:xfrm>
              <a:off x="5724128" y="6021288"/>
              <a:ext cx="2592288" cy="440671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marL="0" indent="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 pitchFamily="34" charset="0"/>
                <a:buNone/>
                <a:defRPr sz="1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 pitchFamily="34" charset="0"/>
                <a:buNone/>
                <a:defRPr sz="16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Clr>
                  <a:schemeClr val="accent5"/>
                </a:buClr>
                <a:buFont typeface="Arial" pitchFamily="34" charset="0"/>
                <a:buNone/>
                <a:defRPr sz="1400" kern="1200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None/>
                <a:defRPr sz="1400" kern="1200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GB" smtClean="0">
                  <a:solidFill>
                    <a:schemeClr val="tx2"/>
                  </a:solidFill>
                  <a:latin typeface="Eras Demi ITC" panose="020B0805030504020804" pitchFamily="34" charset="0"/>
                </a:rPr>
                <a:t>@CorpusSocialSci</a:t>
              </a:r>
              <a:endParaRPr lang="en-GB" dirty="0" smtClean="0">
                <a:solidFill>
                  <a:schemeClr val="tx2"/>
                </a:solidFill>
                <a:latin typeface="Eras Demi ITC" panose="020B0805030504020804" pitchFamily="34" charset="0"/>
              </a:endParaRPr>
            </a:p>
          </p:txBody>
        </p:sp>
        <p:sp>
          <p:nvSpPr>
            <p:cNvPr id="17" name="Subtitle 2"/>
            <p:cNvSpPr txBox="1">
              <a:spLocks/>
            </p:cNvSpPr>
            <p:nvPr/>
          </p:nvSpPr>
          <p:spPr>
            <a:xfrm>
              <a:off x="2555776" y="6021288"/>
              <a:ext cx="3456384" cy="440671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marL="0" indent="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 pitchFamily="34" charset="0"/>
                <a:buNone/>
                <a:defRPr sz="1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 pitchFamily="34" charset="0"/>
                <a:buNone/>
                <a:defRPr sz="16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Clr>
                  <a:schemeClr val="accent5"/>
                </a:buClr>
                <a:buFont typeface="Arial" pitchFamily="34" charset="0"/>
                <a:buNone/>
                <a:defRPr sz="1400" kern="1200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None/>
                <a:defRPr sz="1400" kern="1200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mtClean="0">
                  <a:solidFill>
                    <a:schemeClr val="tx2"/>
                  </a:solidFill>
                  <a:latin typeface="Eras Demi ITC"/>
                </a:rPr>
                <a:t>r.m.love@lancaster.ac.uk</a:t>
              </a:r>
              <a:r>
                <a:rPr lang="en-GB" smtClean="0">
                  <a:solidFill>
                    <a:schemeClr val="tx2"/>
                  </a:solidFill>
                  <a:latin typeface="Eras Demi ITC" panose="020B0805030504020804" pitchFamily="34" charset="0"/>
                </a:rPr>
                <a:t> </a:t>
              </a:r>
              <a:endParaRPr lang="en-GB" dirty="0" smtClean="0">
                <a:solidFill>
                  <a:schemeClr val="tx2"/>
                </a:solidFill>
                <a:latin typeface="Eras Demi ITC" panose="020B0805030504020804" pitchFamily="34" charset="0"/>
              </a:endParaRPr>
            </a:p>
          </p:txBody>
        </p:sp>
      </p:grpSp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736505428"/>
              </p:ext>
            </p:extLst>
          </p:nvPr>
        </p:nvGraphicFramePr>
        <p:xfrm>
          <a:off x="971600" y="1484784"/>
          <a:ext cx="6408712" cy="42412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3413"/>
                <a:gridCol w="2440689"/>
                <a:gridCol w="469592"/>
                <a:gridCol w="2529053"/>
                <a:gridCol w="675965"/>
              </a:tblGrid>
              <a:tr h="19050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51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  <a:effectLst/>
                        </a:rPr>
                        <a:t>ns will be watching us </a:t>
                      </a:r>
                      <a:r>
                        <a:rPr lang="en-GB" sz="1100" b="0" dirty="0" err="1">
                          <a:solidFill>
                            <a:sysClr val="windowText" lastClr="000000"/>
                          </a:solidFill>
                          <a:effectLst/>
                        </a:rPr>
                        <a:t>todaynot</a:t>
                      </a:r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  <a:effectLst/>
                        </a:rPr>
                        <a:t> just</a:t>
                      </a:r>
                      <a:endParaRPr lang="en-GB" sz="1100" b="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ysClr val="windowText" lastClr="000000"/>
                          </a:solidFill>
                          <a:effectLst/>
                        </a:rPr>
                        <a:t>gay</a:t>
                      </a:r>
                      <a:endParaRPr lang="en-GB" sz="1100" b="1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  <a:effectLst/>
                        </a:rPr>
                        <a:t>people , but those who want to live </a:t>
                      </a:r>
                      <a:r>
                        <a:rPr lang="en-GB" sz="1100" b="0" dirty="0" err="1">
                          <a:solidFill>
                            <a:sysClr val="windowText" lastClr="000000"/>
                          </a:solidFill>
                          <a:effectLst/>
                        </a:rPr>
                        <a:t>i</a:t>
                      </a:r>
                      <a:endParaRPr lang="en-GB" sz="1100" b="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chemeClr val="tx2"/>
                          </a:solidFill>
                          <a:effectLst/>
                        </a:rPr>
                        <a:t>Identity</a:t>
                      </a:r>
                      <a:endParaRPr lang="en-GB" sz="1100" b="1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chemeClr val="tx1"/>
                          </a:solidFill>
                          <a:effectLst/>
                        </a:rPr>
                        <a:t>52</a:t>
                      </a:r>
                      <a:endParaRPr lang="en-GB" sz="11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, its about weddings in churches for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effectLst/>
                        </a:rPr>
                        <a:t>gay</a:t>
                      </a:r>
                      <a:endParaRPr lang="en-GB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people , isnt it ? That is the misapp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solidFill>
                            <a:schemeClr val="tx2"/>
                          </a:solidFill>
                          <a:effectLst/>
                        </a:rPr>
                        <a:t>Identity</a:t>
                      </a:r>
                      <a:endParaRPr lang="en-GB" sz="1100" b="1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chemeClr val="tx1"/>
                          </a:solidFill>
                          <a:effectLst/>
                        </a:rPr>
                        <a:t>53</a:t>
                      </a:r>
                      <a:endParaRPr lang="en-GB" sz="11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am thinking particularly of younger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effectLst/>
                        </a:rPr>
                        <a:t>gay</a:t>
                      </a:r>
                      <a:endParaRPr lang="en-GB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people , who did not have to grow up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solidFill>
                            <a:schemeClr val="tx2"/>
                          </a:solidFill>
                          <a:effectLst/>
                        </a:rPr>
                        <a:t>Identity</a:t>
                      </a:r>
                      <a:endParaRPr lang="en-GB" sz="1100" b="1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chemeClr val="tx1"/>
                          </a:solidFill>
                          <a:effectLst/>
                        </a:rPr>
                        <a:t>54</a:t>
                      </a:r>
                      <a:endParaRPr lang="en-GB" sz="11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d legal rights to be established for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effectLst/>
                        </a:rPr>
                        <a:t>gay</a:t>
                      </a:r>
                      <a:endParaRPr lang="en-GB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people . However , the difficulty tha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solidFill>
                            <a:schemeClr val="tx2"/>
                          </a:solidFill>
                          <a:effectLst/>
                        </a:rPr>
                        <a:t>Identity</a:t>
                      </a:r>
                      <a:endParaRPr lang="en-GB" sz="1100" b="1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chemeClr val="tx1"/>
                          </a:solidFill>
                          <a:effectLst/>
                        </a:rPr>
                        <a:t>55</a:t>
                      </a:r>
                      <a:endParaRPr lang="en-GB" sz="11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female relationships as well as for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effectLst/>
                        </a:rPr>
                        <a:t>gay</a:t>
                      </a:r>
                      <a:endParaRPr lang="en-GB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people . I hope that there will be ch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solidFill>
                            <a:schemeClr val="tx2"/>
                          </a:solidFill>
                          <a:effectLst/>
                        </a:rPr>
                        <a:t>Identity</a:t>
                      </a:r>
                      <a:endParaRPr lang="en-GB" sz="1100" b="1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chemeClr val="tx1"/>
                          </a:solidFill>
                          <a:effectLst/>
                        </a:rPr>
                        <a:t>56</a:t>
                      </a:r>
                      <a:endParaRPr lang="en-GB" sz="11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ain a valid and respected choice for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effectLst/>
                        </a:rPr>
                        <a:t>gay</a:t>
                      </a:r>
                      <a:endParaRPr lang="en-GB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people according to their lights and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solidFill>
                            <a:schemeClr val="tx2"/>
                          </a:solidFill>
                          <a:effectLst/>
                        </a:rPr>
                        <a:t>Identity</a:t>
                      </a:r>
                      <a:endParaRPr lang="en-GB" sz="1100" b="1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chemeClr val="tx1"/>
                          </a:solidFill>
                          <a:effectLst/>
                        </a:rPr>
                        <a:t>57</a:t>
                      </a:r>
                      <a:endParaRPr lang="en-GB" sz="11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r bastards . We need to stand up for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effectLst/>
                        </a:rPr>
                        <a:t>gay</a:t>
                      </a:r>
                      <a:endParaRPr lang="en-GB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people and their civil rights , but w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solidFill>
                            <a:schemeClr val="tx2"/>
                          </a:solidFill>
                          <a:effectLst/>
                        </a:rPr>
                        <a:t>Identity</a:t>
                      </a:r>
                      <a:endParaRPr lang="en-GB" sz="1100" b="1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chemeClr val="tx1"/>
                          </a:solidFill>
                          <a:effectLst/>
                        </a:rPr>
                        <a:t>58</a:t>
                      </a:r>
                      <a:endParaRPr lang="en-GB" sz="11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be threatened because a few thousand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effectLst/>
                        </a:rPr>
                        <a:t>gay</a:t>
                      </a:r>
                      <a:endParaRPr lang="en-GB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people are permitted to join ? What w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solidFill>
                            <a:schemeClr val="tx2"/>
                          </a:solidFill>
                          <a:effectLst/>
                        </a:rPr>
                        <a:t>Identity</a:t>
                      </a:r>
                      <a:endParaRPr lang="en-GB" sz="1100" b="1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chemeClr val="tx1"/>
                          </a:solidFill>
                          <a:effectLst/>
                        </a:rPr>
                        <a:t>59</a:t>
                      </a:r>
                      <a:endParaRPr lang="en-GB" sz="11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l have some way to go , not just for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effectLst/>
                        </a:rPr>
                        <a:t>gay</a:t>
                      </a:r>
                      <a:endParaRPr lang="en-GB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people but in other areas too . My pa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solidFill>
                            <a:schemeClr val="tx2"/>
                          </a:solidFill>
                          <a:effectLst/>
                        </a:rPr>
                        <a:t>Identity</a:t>
                      </a:r>
                      <a:endParaRPr lang="en-GB" sz="1100" b="1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chemeClr val="tx1"/>
                          </a:solidFill>
                          <a:effectLst/>
                        </a:rPr>
                        <a:t>60</a:t>
                      </a:r>
                      <a:endParaRPr lang="en-GB" sz="11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int that has not been raised is that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effectLst/>
                        </a:rPr>
                        <a:t>gay</a:t>
                      </a:r>
                      <a:endParaRPr lang="en-GB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people have always been allowed to ma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solidFill>
                            <a:schemeClr val="tx2"/>
                          </a:solidFill>
                          <a:effectLst/>
                        </a:rPr>
                        <a:t>Identity</a:t>
                      </a:r>
                      <a:endParaRPr lang="en-GB" sz="1100" b="1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chemeClr val="tx1"/>
                          </a:solidFill>
                          <a:effectLst/>
                        </a:rPr>
                        <a:t>61</a:t>
                      </a:r>
                      <a:endParaRPr lang="en-GB" sz="11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the way in which the experiences of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effectLst/>
                        </a:rPr>
                        <a:t>gay</a:t>
                      </a:r>
                      <a:endParaRPr lang="en-GB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people in Bristol have changed during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solidFill>
                            <a:schemeClr val="tx2"/>
                          </a:solidFill>
                          <a:effectLst/>
                        </a:rPr>
                        <a:t>Identity</a:t>
                      </a:r>
                      <a:endParaRPr lang="en-GB" sz="1100" b="1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chemeClr val="tx1"/>
                          </a:solidFill>
                          <a:effectLst/>
                        </a:rPr>
                        <a:t>62</a:t>
                      </a:r>
                      <a:endParaRPr lang="en-GB" sz="11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recognise that there is a place for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effectLst/>
                        </a:rPr>
                        <a:t>gay</a:t>
                      </a:r>
                      <a:endParaRPr lang="en-GB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people in our society and that they h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solidFill>
                            <a:schemeClr val="tx2"/>
                          </a:solidFill>
                          <a:effectLst/>
                        </a:rPr>
                        <a:t>Identity</a:t>
                      </a:r>
                      <a:endParaRPr lang="en-GB" sz="1100" b="1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chemeClr val="tx1"/>
                          </a:solidFill>
                          <a:effectLst/>
                        </a:rPr>
                        <a:t>63</a:t>
                      </a:r>
                      <a:endParaRPr lang="en-GB" sz="11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he law fully recognises the place of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effectLst/>
                        </a:rPr>
                        <a:t>gay</a:t>
                      </a:r>
                      <a:endParaRPr lang="en-GB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people in our society will really mat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solidFill>
                            <a:schemeClr val="tx2"/>
                          </a:solidFill>
                          <a:effectLst/>
                        </a:rPr>
                        <a:t>Identity</a:t>
                      </a:r>
                      <a:endParaRPr lang="en-GB" sz="1100" b="1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chemeClr val="tx1"/>
                          </a:solidFill>
                          <a:effectLst/>
                        </a:rPr>
                        <a:t>64</a:t>
                      </a:r>
                      <a:endParaRPr lang="en-GB" sz="11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dermined in any way by the fact that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effectLst/>
                        </a:rPr>
                        <a:t>gay</a:t>
                      </a:r>
                      <a:endParaRPr lang="en-GB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people in the future might also be ab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solidFill>
                            <a:schemeClr val="tx2"/>
                          </a:solidFill>
                          <a:effectLst/>
                        </a:rPr>
                        <a:t>Identity</a:t>
                      </a:r>
                      <a:endParaRPr lang="en-GB" sz="1100" b="1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chemeClr val="tx1"/>
                          </a:solidFill>
                          <a:effectLst/>
                        </a:rPr>
                        <a:t>65</a:t>
                      </a:r>
                      <a:endParaRPr lang="en-GB" sz="11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That was the first time I saw other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</a:rPr>
                        <a:t>gay</a:t>
                      </a:r>
                      <a:endParaRPr lang="en-GB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people on a TV screen and it was the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solidFill>
                            <a:schemeClr val="tx2"/>
                          </a:solidFill>
                          <a:effectLst/>
                        </a:rPr>
                        <a:t>Identity</a:t>
                      </a:r>
                      <a:endParaRPr lang="en-GB" sz="1100" b="1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chemeClr val="tx1"/>
                          </a:solidFill>
                          <a:effectLst/>
                        </a:rPr>
                        <a:t>66</a:t>
                      </a:r>
                      <a:endParaRPr lang="en-GB" sz="11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to slam them shut . It is said that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effectLst/>
                        </a:rPr>
                        <a:t>gay</a:t>
                      </a:r>
                      <a:endParaRPr lang="en-GB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people should accept civil partnershi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solidFill>
                            <a:schemeClr val="tx2"/>
                          </a:solidFill>
                          <a:effectLst/>
                        </a:rPr>
                        <a:t>Identity</a:t>
                      </a:r>
                      <a:endParaRPr lang="en-GB" sz="1100" b="1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chemeClr val="tx1"/>
                          </a:solidFill>
                          <a:effectLst/>
                        </a:rPr>
                        <a:t>67</a:t>
                      </a:r>
                      <a:endParaRPr lang="en-GB" sz="11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ernment , to guarantee the rights of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effectLst/>
                        </a:rPr>
                        <a:t>gay</a:t>
                      </a:r>
                      <a:endParaRPr lang="en-GB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people to marry each other . It has b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solidFill>
                            <a:schemeClr val="tx2"/>
                          </a:solidFill>
                          <a:effectLst/>
                        </a:rPr>
                        <a:t>Identity</a:t>
                      </a:r>
                      <a:endParaRPr lang="en-GB" sz="1100" b="1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chemeClr val="tx1"/>
                          </a:solidFill>
                          <a:effectLst/>
                        </a:rPr>
                        <a:t>68</a:t>
                      </a:r>
                      <a:endParaRPr lang="en-GB" sz="11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ago , it was illegal for lesbian and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effectLst/>
                        </a:rPr>
                        <a:t>gay</a:t>
                      </a:r>
                      <a:endParaRPr lang="en-GB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people to serve in the military . The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solidFill>
                            <a:schemeClr val="tx2"/>
                          </a:solidFill>
                          <a:effectLst/>
                        </a:rPr>
                        <a:t>Identity</a:t>
                      </a:r>
                      <a:endParaRPr lang="en-GB" sz="1100" b="1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chemeClr val="tx1"/>
                          </a:solidFill>
                          <a:effectLst/>
                        </a:rPr>
                        <a:t>69</a:t>
                      </a:r>
                      <a:endParaRPr lang="en-GB" sz="11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r reasons that are well known . Many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effectLst/>
                        </a:rPr>
                        <a:t>gay</a:t>
                      </a:r>
                      <a:endParaRPr lang="en-GB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people today appreciate civil partner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solidFill>
                            <a:schemeClr val="tx2"/>
                          </a:solidFill>
                          <a:effectLst/>
                        </a:rPr>
                        <a:t>Identity</a:t>
                      </a:r>
                      <a:endParaRPr lang="en-GB" sz="1100" b="1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chemeClr val="tx1"/>
                          </a:solidFill>
                          <a:effectLst/>
                        </a:rPr>
                        <a:t>70</a:t>
                      </a:r>
                      <a:endParaRPr lang="en-GB" sz="11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. Does my hon. Friend agree with the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effectLst/>
                        </a:rPr>
                        <a:t>gay</a:t>
                      </a:r>
                      <a:endParaRPr lang="en-GB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people who have approached me , who 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solidFill>
                            <a:schemeClr val="tx2"/>
                          </a:solidFill>
                          <a:effectLst/>
                        </a:rPr>
                        <a:t>Identity</a:t>
                      </a:r>
                      <a:endParaRPr lang="en-GB" sz="1100" b="1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chemeClr val="tx1"/>
                          </a:solidFill>
                          <a:effectLst/>
                        </a:rPr>
                        <a:t>71</a:t>
                      </a:r>
                      <a:endParaRPr lang="en-GB" sz="11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nds . The Bill is not just about the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effectLst/>
                        </a:rPr>
                        <a:t>gay</a:t>
                      </a:r>
                      <a:endParaRPr lang="en-GB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people who want to get married ; it i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solidFill>
                            <a:schemeClr val="tx2"/>
                          </a:solidFill>
                          <a:effectLst/>
                        </a:rPr>
                        <a:t>Identity</a:t>
                      </a:r>
                      <a:endParaRPr lang="en-GB" sz="1100" b="1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72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s the Prime Minister has done . Many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effectLst/>
                        </a:rPr>
                        <a:t>gay</a:t>
                      </a:r>
                      <a:endParaRPr lang="en-GB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people will , for their own reasons ,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chemeClr val="tx2"/>
                          </a:solidFill>
                          <a:effectLst/>
                        </a:rPr>
                        <a:t>Identity</a:t>
                      </a:r>
                      <a:endParaRPr lang="en-GB" sz="1100" b="1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" name="Subtitle 2"/>
          <p:cNvSpPr txBox="1">
            <a:spLocks/>
          </p:cNvSpPr>
          <p:nvPr/>
        </p:nvSpPr>
        <p:spPr>
          <a:xfrm>
            <a:off x="611560" y="188640"/>
            <a:ext cx="6480720" cy="44067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i="1" dirty="0" err="1">
                <a:solidFill>
                  <a:schemeClr val="tx2"/>
                </a:solidFill>
                <a:latin typeface="Eras Demi ITC" panose="020B0805030504020804" pitchFamily="34" charset="0"/>
              </a:rPr>
              <a:t>Boya</a:t>
            </a:r>
            <a:r>
              <a:rPr lang="en-GB" sz="1800" i="1" dirty="0">
                <a:solidFill>
                  <a:schemeClr val="tx2"/>
                </a:solidFill>
                <a:latin typeface="Eras Demi ITC" panose="020B0805030504020804" pitchFamily="34" charset="0"/>
              </a:rPr>
              <a:t> Forum </a:t>
            </a:r>
            <a:r>
              <a:rPr lang="en-GB" sz="1800" i="1" dirty="0" smtClean="0">
                <a:solidFill>
                  <a:schemeClr val="tx2"/>
                </a:solidFill>
                <a:latin typeface="Eras Demi ITC" panose="020B0805030504020804" pitchFamily="34" charset="0"/>
              </a:rPr>
              <a:t>2013 – BFSU – 14</a:t>
            </a:r>
            <a:r>
              <a:rPr lang="en-GB" sz="1800" i="1" baseline="30000" dirty="0" smtClean="0">
                <a:solidFill>
                  <a:schemeClr val="tx2"/>
                </a:solidFill>
                <a:latin typeface="Eras Demi ITC" panose="020B0805030504020804" pitchFamily="34" charset="0"/>
              </a:rPr>
              <a:t>th</a:t>
            </a:r>
            <a:r>
              <a:rPr lang="en-GB" sz="1800" i="1" dirty="0" smtClean="0">
                <a:solidFill>
                  <a:schemeClr val="tx2"/>
                </a:solidFill>
                <a:latin typeface="Eras Demi ITC" panose="020B0805030504020804" pitchFamily="34" charset="0"/>
              </a:rPr>
              <a:t> September </a:t>
            </a:r>
          </a:p>
        </p:txBody>
      </p:sp>
    </p:spTree>
    <p:extLst>
      <p:ext uri="{BB962C8B-B14F-4D97-AF65-F5344CB8AC3E}">
        <p14:creationId xmlns:p14="http://schemas.microsoft.com/office/powerpoint/2010/main" xmlns="" val="241105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7620000" cy="1143000"/>
          </a:xfrm>
        </p:spPr>
        <p:txBody>
          <a:bodyPr/>
          <a:lstStyle/>
          <a:p>
            <a:r>
              <a:rPr lang="en-GB" smtClean="0">
                <a:latin typeface="Aharoni" panose="02010803020104030203" pitchFamily="2" charset="-79"/>
                <a:cs typeface="Aharoni" panose="02010803020104030203" pitchFamily="2" charset="-79"/>
              </a:rPr>
              <a:t>Example (2) – </a:t>
            </a:r>
            <a:r>
              <a:rPr lang="en-GB" i="1" smtClean="0">
                <a:latin typeface="Aharoni" panose="02010803020104030203" pitchFamily="2" charset="-79"/>
                <a:cs typeface="Aharoni" panose="02010803020104030203" pitchFamily="2" charset="-79"/>
              </a:rPr>
              <a:t>gay</a:t>
            </a:r>
            <a:endParaRPr lang="en-GB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 algn="just">
              <a:buNone/>
            </a:pPr>
            <a:r>
              <a:rPr lang="en-GB" altLang="en-US" b="1" i="1" dirty="0" smtClean="0">
                <a:latin typeface="Calibri" pitchFamily="34" charset="0"/>
              </a:rPr>
              <a:t>gay</a:t>
            </a:r>
            <a:r>
              <a:rPr lang="en-GB" altLang="en-US" b="1" dirty="0" smtClean="0">
                <a:latin typeface="Calibri" pitchFamily="34" charset="0"/>
              </a:rPr>
              <a:t> </a:t>
            </a:r>
            <a:r>
              <a:rPr lang="en-GB" altLang="en-US" b="1" dirty="0">
                <a:latin typeface="Calibri" pitchFamily="34" charset="0"/>
              </a:rPr>
              <a:t>= identity vs. </a:t>
            </a:r>
            <a:r>
              <a:rPr lang="en-GB" altLang="en-US" b="1" dirty="0" smtClean="0">
                <a:latin typeface="Calibri" pitchFamily="34" charset="0"/>
              </a:rPr>
              <a:t>behaviour</a:t>
            </a:r>
            <a:endParaRPr lang="en-GB" altLang="en-US" dirty="0">
              <a:latin typeface="Calibri" pitchFamily="34" charset="0"/>
            </a:endParaRPr>
          </a:p>
          <a:p>
            <a:endParaRPr lang="en-GB" dirty="0"/>
          </a:p>
        </p:txBody>
      </p:sp>
      <p:pic>
        <p:nvPicPr>
          <p:cNvPr id="8" name="Picture 26" descr="http://cass.lancs.ac.uk/wp-content/uploads/2013/04/CASS-logo-small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16632"/>
            <a:ext cx="1060933" cy="1062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252173360"/>
              </p:ext>
            </p:extLst>
          </p:nvPr>
        </p:nvGraphicFramePr>
        <p:xfrm>
          <a:off x="1475656" y="2492897"/>
          <a:ext cx="5328592" cy="24984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40160"/>
                <a:gridCol w="2016224"/>
                <a:gridCol w="1872208"/>
              </a:tblGrid>
              <a:tr h="370404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“gay” as…</a:t>
                      </a:r>
                      <a:endParaRPr lang="en-GB" sz="2400" dirty="0">
                        <a:solidFill>
                          <a:schemeClr val="tx2"/>
                        </a:solidFill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6" marR="68586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Pro-equality</a:t>
                      </a:r>
                      <a:endParaRPr lang="en-GB" sz="2400" dirty="0">
                        <a:solidFill>
                          <a:schemeClr val="tx2"/>
                        </a:solidFill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6" marR="68586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Anti-equality</a:t>
                      </a:r>
                      <a:endParaRPr lang="en-GB" sz="2400" dirty="0">
                        <a:solidFill>
                          <a:schemeClr val="tx2"/>
                        </a:solidFill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6" marR="68586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92622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identity</a:t>
                      </a:r>
                      <a:endParaRPr lang="en-GB" sz="2400" dirty="0">
                        <a:solidFill>
                          <a:schemeClr val="tx2"/>
                        </a:solidFill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6" marR="68586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  <a:latin typeface="Calibri" pitchFamily="34" charset="0"/>
                        </a:rPr>
                        <a:t>75 (78.9)</a:t>
                      </a:r>
                      <a:endParaRPr lang="en-GB" sz="240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6" marR="68586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Calibri" pitchFamily="34" charset="0"/>
                        </a:rPr>
                        <a:t>18 (62.1)</a:t>
                      </a:r>
                      <a:endParaRPr lang="en-GB" sz="24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6" marR="68586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</a:tr>
              <a:tr h="692622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behaviour</a:t>
                      </a:r>
                      <a:endParaRPr lang="en-GB" sz="2400" dirty="0">
                        <a:solidFill>
                          <a:schemeClr val="tx2"/>
                        </a:solidFill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6" marR="68586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Calibri" pitchFamily="34" charset="0"/>
                        </a:rPr>
                        <a:t>20 (21.1)</a:t>
                      </a:r>
                      <a:endParaRPr lang="en-GB" sz="24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6" marR="68586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Calibri" pitchFamily="34" charset="0"/>
                        </a:rPr>
                        <a:t>11 (37.9)</a:t>
                      </a:r>
                      <a:endParaRPr lang="en-GB" sz="24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6" marR="68586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92622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  <a:ea typeface="Calibri"/>
                          <a:cs typeface="Times New Roman"/>
                        </a:rPr>
                        <a:t>TOTAL</a:t>
                      </a:r>
                      <a:endParaRPr lang="en-GB" sz="2400" dirty="0">
                        <a:solidFill>
                          <a:schemeClr val="tx2"/>
                        </a:solidFill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6" marR="68586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effectLst/>
                          <a:latin typeface="Calibri" pitchFamily="34" charset="0"/>
                          <a:ea typeface="Calibri"/>
                          <a:cs typeface="Times New Roman"/>
                        </a:rPr>
                        <a:t>95 (100)</a:t>
                      </a:r>
                      <a:endParaRPr lang="en-GB" sz="24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6" marR="68586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effectLst/>
                          <a:latin typeface="Calibri" pitchFamily="34" charset="0"/>
                          <a:ea typeface="Calibri"/>
                          <a:cs typeface="Times New Roman"/>
                        </a:rPr>
                        <a:t>29 (100)</a:t>
                      </a:r>
                      <a:endParaRPr lang="en-GB" sz="24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6" marR="68586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4" name="Group 13"/>
          <p:cNvGrpSpPr/>
          <p:nvPr/>
        </p:nvGrpSpPr>
        <p:grpSpPr>
          <a:xfrm>
            <a:off x="539552" y="6237312"/>
            <a:ext cx="7632848" cy="440671"/>
            <a:chOff x="683568" y="6021288"/>
            <a:chExt cx="7632848" cy="440671"/>
          </a:xfrm>
        </p:grpSpPr>
        <p:sp>
          <p:nvSpPr>
            <p:cNvPr id="15" name="Subtitle 2"/>
            <p:cNvSpPr txBox="1">
              <a:spLocks/>
            </p:cNvSpPr>
            <p:nvPr/>
          </p:nvSpPr>
          <p:spPr>
            <a:xfrm>
              <a:off x="683568" y="6021288"/>
              <a:ext cx="1872208" cy="440671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marL="0" indent="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 pitchFamily="34" charset="0"/>
                <a:buNone/>
                <a:defRPr sz="1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 pitchFamily="34" charset="0"/>
                <a:buNone/>
                <a:defRPr sz="16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Clr>
                  <a:schemeClr val="accent5"/>
                </a:buClr>
                <a:buFont typeface="Arial" pitchFamily="34" charset="0"/>
                <a:buNone/>
                <a:defRPr sz="1400" kern="1200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None/>
                <a:defRPr sz="1400" kern="1200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mtClean="0">
                  <a:solidFill>
                    <a:schemeClr val="tx2"/>
                  </a:solidFill>
                  <a:latin typeface="Eras Demi ITC" panose="020B0805030504020804" pitchFamily="34" charset="0"/>
                </a:rPr>
                <a:t>@lovermob </a:t>
              </a:r>
              <a:endParaRPr lang="en-GB" dirty="0" smtClean="0">
                <a:solidFill>
                  <a:schemeClr val="tx2"/>
                </a:solidFill>
                <a:latin typeface="Eras Demi ITC" panose="020B0805030504020804" pitchFamily="34" charset="0"/>
              </a:endParaRPr>
            </a:p>
          </p:txBody>
        </p:sp>
        <p:sp>
          <p:nvSpPr>
            <p:cNvPr id="16" name="Subtitle 2"/>
            <p:cNvSpPr txBox="1">
              <a:spLocks/>
            </p:cNvSpPr>
            <p:nvPr/>
          </p:nvSpPr>
          <p:spPr>
            <a:xfrm>
              <a:off x="5724128" y="6021288"/>
              <a:ext cx="2592288" cy="440671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marL="0" indent="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 pitchFamily="34" charset="0"/>
                <a:buNone/>
                <a:defRPr sz="1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 pitchFamily="34" charset="0"/>
                <a:buNone/>
                <a:defRPr sz="16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Clr>
                  <a:schemeClr val="accent5"/>
                </a:buClr>
                <a:buFont typeface="Arial" pitchFamily="34" charset="0"/>
                <a:buNone/>
                <a:defRPr sz="1400" kern="1200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None/>
                <a:defRPr sz="1400" kern="1200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GB" smtClean="0">
                  <a:solidFill>
                    <a:schemeClr val="tx2"/>
                  </a:solidFill>
                  <a:latin typeface="Eras Demi ITC" panose="020B0805030504020804" pitchFamily="34" charset="0"/>
                </a:rPr>
                <a:t>@CorpusSocialSci</a:t>
              </a:r>
              <a:endParaRPr lang="en-GB" dirty="0" smtClean="0">
                <a:solidFill>
                  <a:schemeClr val="tx2"/>
                </a:solidFill>
                <a:latin typeface="Eras Demi ITC" panose="020B0805030504020804" pitchFamily="34" charset="0"/>
              </a:endParaRPr>
            </a:p>
          </p:txBody>
        </p:sp>
        <p:sp>
          <p:nvSpPr>
            <p:cNvPr id="17" name="Subtitle 2"/>
            <p:cNvSpPr txBox="1">
              <a:spLocks/>
            </p:cNvSpPr>
            <p:nvPr/>
          </p:nvSpPr>
          <p:spPr>
            <a:xfrm>
              <a:off x="2555776" y="6021288"/>
              <a:ext cx="3456384" cy="440671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marL="0" indent="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 pitchFamily="34" charset="0"/>
                <a:buNone/>
                <a:defRPr sz="1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 pitchFamily="34" charset="0"/>
                <a:buNone/>
                <a:defRPr sz="16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Clr>
                  <a:schemeClr val="accent5"/>
                </a:buClr>
                <a:buFont typeface="Arial" pitchFamily="34" charset="0"/>
                <a:buNone/>
                <a:defRPr sz="1400" kern="1200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None/>
                <a:defRPr sz="1400" kern="1200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mtClean="0">
                  <a:solidFill>
                    <a:schemeClr val="tx2"/>
                  </a:solidFill>
                  <a:latin typeface="Eras Demi ITC"/>
                </a:rPr>
                <a:t>r.m.love@lancaster.ac.uk</a:t>
              </a:r>
              <a:r>
                <a:rPr lang="en-GB" smtClean="0">
                  <a:solidFill>
                    <a:schemeClr val="tx2"/>
                  </a:solidFill>
                  <a:latin typeface="Eras Demi ITC" panose="020B0805030504020804" pitchFamily="34" charset="0"/>
                </a:rPr>
                <a:t> </a:t>
              </a:r>
              <a:endParaRPr lang="en-GB" dirty="0" smtClean="0">
                <a:solidFill>
                  <a:schemeClr val="tx2"/>
                </a:solidFill>
                <a:latin typeface="Eras Demi ITC" panose="020B0805030504020804" pitchFamily="34" charset="0"/>
              </a:endParaRPr>
            </a:p>
          </p:txBody>
        </p:sp>
      </p:grpSp>
      <p:sp>
        <p:nvSpPr>
          <p:cNvPr id="11" name="Subtitle 2"/>
          <p:cNvSpPr txBox="1">
            <a:spLocks/>
          </p:cNvSpPr>
          <p:nvPr/>
        </p:nvSpPr>
        <p:spPr>
          <a:xfrm>
            <a:off x="611560" y="188640"/>
            <a:ext cx="6480720" cy="44067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i="1" dirty="0" err="1">
                <a:solidFill>
                  <a:schemeClr val="tx2"/>
                </a:solidFill>
                <a:latin typeface="Eras Demi ITC" panose="020B0805030504020804" pitchFamily="34" charset="0"/>
              </a:rPr>
              <a:t>Boya</a:t>
            </a:r>
            <a:r>
              <a:rPr lang="en-GB" sz="1800" i="1" dirty="0">
                <a:solidFill>
                  <a:schemeClr val="tx2"/>
                </a:solidFill>
                <a:latin typeface="Eras Demi ITC" panose="020B0805030504020804" pitchFamily="34" charset="0"/>
              </a:rPr>
              <a:t> Forum </a:t>
            </a:r>
            <a:r>
              <a:rPr lang="en-GB" sz="1800" i="1" dirty="0" smtClean="0">
                <a:solidFill>
                  <a:schemeClr val="tx2"/>
                </a:solidFill>
                <a:latin typeface="Eras Demi ITC" panose="020B0805030504020804" pitchFamily="34" charset="0"/>
              </a:rPr>
              <a:t>2013 – BFSU – 14</a:t>
            </a:r>
            <a:r>
              <a:rPr lang="en-GB" sz="1800" i="1" baseline="30000" dirty="0" smtClean="0">
                <a:solidFill>
                  <a:schemeClr val="tx2"/>
                </a:solidFill>
                <a:latin typeface="Eras Demi ITC" panose="020B0805030504020804" pitchFamily="34" charset="0"/>
              </a:rPr>
              <a:t>th</a:t>
            </a:r>
            <a:r>
              <a:rPr lang="en-GB" sz="1800" i="1" dirty="0" smtClean="0">
                <a:solidFill>
                  <a:schemeClr val="tx2"/>
                </a:solidFill>
                <a:latin typeface="Eras Demi ITC" panose="020B0805030504020804" pitchFamily="34" charset="0"/>
              </a:rPr>
              <a:t> September </a:t>
            </a:r>
          </a:p>
        </p:txBody>
      </p:sp>
    </p:spTree>
    <p:extLst>
      <p:ext uri="{BB962C8B-B14F-4D97-AF65-F5344CB8AC3E}">
        <p14:creationId xmlns:p14="http://schemas.microsoft.com/office/powerpoint/2010/main" xmlns="" val="241105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7620000" cy="1143000"/>
          </a:xfrm>
        </p:spPr>
        <p:txBody>
          <a:bodyPr/>
          <a:lstStyle/>
          <a:p>
            <a:r>
              <a:rPr lang="en-GB" smtClean="0">
                <a:latin typeface="Aharoni" panose="02010803020104030203" pitchFamily="2" charset="-79"/>
                <a:cs typeface="Aharoni" panose="02010803020104030203" pitchFamily="2" charset="-79"/>
              </a:rPr>
              <a:t>Example (3) – </a:t>
            </a:r>
            <a:r>
              <a:rPr lang="en-GB" i="1" smtClean="0">
                <a:latin typeface="Aharoni" panose="02010803020104030203" pitchFamily="2" charset="-79"/>
                <a:cs typeface="Aharoni" panose="02010803020104030203" pitchFamily="2" charset="-79"/>
              </a:rPr>
              <a:t>no</a:t>
            </a:r>
            <a:endParaRPr lang="en-GB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 algn="just">
              <a:buNone/>
            </a:pPr>
            <a:r>
              <a:rPr lang="en-GB" altLang="en-US" b="1" i="1" dirty="0" smtClean="0">
                <a:latin typeface="Calibri" pitchFamily="34" charset="0"/>
              </a:rPr>
              <a:t>no </a:t>
            </a:r>
            <a:r>
              <a:rPr lang="en-GB" altLang="en-US" b="1" dirty="0" smtClean="0">
                <a:latin typeface="Calibri" pitchFamily="34" charset="0"/>
              </a:rPr>
              <a:t>= process </a:t>
            </a:r>
            <a:r>
              <a:rPr lang="en-GB" altLang="en-US" b="1" dirty="0">
                <a:latin typeface="Calibri" pitchFamily="34" charset="0"/>
              </a:rPr>
              <a:t>vs. </a:t>
            </a:r>
            <a:r>
              <a:rPr lang="en-GB" altLang="en-US" b="1" dirty="0" smtClean="0">
                <a:latin typeface="Calibri" pitchFamily="34" charset="0"/>
              </a:rPr>
              <a:t>plea</a:t>
            </a:r>
            <a:endParaRPr lang="en-GB" altLang="en-US" dirty="0">
              <a:latin typeface="Calibri" pitchFamily="34" charset="0"/>
            </a:endParaRPr>
          </a:p>
          <a:p>
            <a:r>
              <a:rPr lang="en-GB" dirty="0" smtClean="0"/>
              <a:t>Anti-equality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Pro-equality</a:t>
            </a:r>
            <a:endParaRPr lang="en-GB" dirty="0"/>
          </a:p>
        </p:txBody>
      </p:sp>
      <p:pic>
        <p:nvPicPr>
          <p:cNvPr id="8" name="Picture 26" descr="http://cass.lancs.ac.uk/wp-content/uploads/2013/04/CASS-logo-small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16632"/>
            <a:ext cx="1060933" cy="1062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13"/>
          <p:cNvGrpSpPr/>
          <p:nvPr/>
        </p:nvGrpSpPr>
        <p:grpSpPr>
          <a:xfrm>
            <a:off x="539552" y="6237312"/>
            <a:ext cx="7632848" cy="440671"/>
            <a:chOff x="683568" y="6021288"/>
            <a:chExt cx="7632848" cy="440671"/>
          </a:xfrm>
        </p:grpSpPr>
        <p:sp>
          <p:nvSpPr>
            <p:cNvPr id="15" name="Subtitle 2"/>
            <p:cNvSpPr txBox="1">
              <a:spLocks/>
            </p:cNvSpPr>
            <p:nvPr/>
          </p:nvSpPr>
          <p:spPr>
            <a:xfrm>
              <a:off x="683568" y="6021288"/>
              <a:ext cx="1872208" cy="440671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marL="0" indent="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 pitchFamily="34" charset="0"/>
                <a:buNone/>
                <a:defRPr sz="1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 pitchFamily="34" charset="0"/>
                <a:buNone/>
                <a:defRPr sz="16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Clr>
                  <a:schemeClr val="accent5"/>
                </a:buClr>
                <a:buFont typeface="Arial" pitchFamily="34" charset="0"/>
                <a:buNone/>
                <a:defRPr sz="1400" kern="1200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None/>
                <a:defRPr sz="1400" kern="1200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mtClean="0">
                  <a:solidFill>
                    <a:schemeClr val="tx2"/>
                  </a:solidFill>
                  <a:latin typeface="Eras Demi ITC" panose="020B0805030504020804" pitchFamily="34" charset="0"/>
                </a:rPr>
                <a:t>@lovermob </a:t>
              </a:r>
              <a:endParaRPr lang="en-GB" dirty="0" smtClean="0">
                <a:solidFill>
                  <a:schemeClr val="tx2"/>
                </a:solidFill>
                <a:latin typeface="Eras Demi ITC" panose="020B0805030504020804" pitchFamily="34" charset="0"/>
              </a:endParaRPr>
            </a:p>
          </p:txBody>
        </p:sp>
        <p:sp>
          <p:nvSpPr>
            <p:cNvPr id="16" name="Subtitle 2"/>
            <p:cNvSpPr txBox="1">
              <a:spLocks/>
            </p:cNvSpPr>
            <p:nvPr/>
          </p:nvSpPr>
          <p:spPr>
            <a:xfrm>
              <a:off x="5724128" y="6021288"/>
              <a:ext cx="2592288" cy="440671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marL="0" indent="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 pitchFamily="34" charset="0"/>
                <a:buNone/>
                <a:defRPr sz="1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 pitchFamily="34" charset="0"/>
                <a:buNone/>
                <a:defRPr sz="16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Clr>
                  <a:schemeClr val="accent5"/>
                </a:buClr>
                <a:buFont typeface="Arial" pitchFamily="34" charset="0"/>
                <a:buNone/>
                <a:defRPr sz="1400" kern="1200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None/>
                <a:defRPr sz="1400" kern="1200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GB" smtClean="0">
                  <a:solidFill>
                    <a:schemeClr val="tx2"/>
                  </a:solidFill>
                  <a:latin typeface="Eras Demi ITC" panose="020B0805030504020804" pitchFamily="34" charset="0"/>
                </a:rPr>
                <a:t>@CorpusSocialSci</a:t>
              </a:r>
              <a:endParaRPr lang="en-GB" dirty="0" smtClean="0">
                <a:solidFill>
                  <a:schemeClr val="tx2"/>
                </a:solidFill>
                <a:latin typeface="Eras Demi ITC" panose="020B0805030504020804" pitchFamily="34" charset="0"/>
              </a:endParaRPr>
            </a:p>
          </p:txBody>
        </p:sp>
        <p:sp>
          <p:nvSpPr>
            <p:cNvPr id="17" name="Subtitle 2"/>
            <p:cNvSpPr txBox="1">
              <a:spLocks/>
            </p:cNvSpPr>
            <p:nvPr/>
          </p:nvSpPr>
          <p:spPr>
            <a:xfrm>
              <a:off x="2555776" y="6021288"/>
              <a:ext cx="3456384" cy="440671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marL="0" indent="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 pitchFamily="34" charset="0"/>
                <a:buNone/>
                <a:defRPr sz="1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 pitchFamily="34" charset="0"/>
                <a:buNone/>
                <a:defRPr sz="16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Clr>
                  <a:schemeClr val="accent5"/>
                </a:buClr>
                <a:buFont typeface="Arial" pitchFamily="34" charset="0"/>
                <a:buNone/>
                <a:defRPr sz="1400" kern="1200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None/>
                <a:defRPr sz="1400" kern="1200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mtClean="0">
                  <a:solidFill>
                    <a:schemeClr val="tx2"/>
                  </a:solidFill>
                  <a:latin typeface="Eras Demi ITC"/>
                </a:rPr>
                <a:t>r.m.love@lancaster.ac.uk</a:t>
              </a:r>
              <a:r>
                <a:rPr lang="en-GB" smtClean="0">
                  <a:solidFill>
                    <a:schemeClr val="tx2"/>
                  </a:solidFill>
                  <a:latin typeface="Eras Demi ITC" panose="020B0805030504020804" pitchFamily="34" charset="0"/>
                </a:rPr>
                <a:t> </a:t>
              </a:r>
              <a:endParaRPr lang="en-GB" dirty="0" smtClean="0">
                <a:solidFill>
                  <a:schemeClr val="tx2"/>
                </a:solidFill>
                <a:latin typeface="Eras Demi ITC" panose="020B0805030504020804" pitchFamily="34" charset="0"/>
              </a:endParaRPr>
            </a:p>
          </p:txBody>
        </p:sp>
      </p:grp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83568" y="2420888"/>
          <a:ext cx="6984776" cy="1440161"/>
        </p:xfrm>
        <a:graphic>
          <a:graphicData uri="http://schemas.openxmlformats.org/drawingml/2006/table">
            <a:tbl>
              <a:tblPr/>
              <a:tblGrid>
                <a:gridCol w="432726"/>
                <a:gridCol w="2889694"/>
                <a:gridCol w="628564"/>
                <a:gridCol w="3033792"/>
              </a:tblGrid>
              <a:tr h="288717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34</a:t>
                      </a:r>
                      <a:endParaRPr lang="en-GB" sz="1400" b="1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constituents . Thirdly , if there is</a:t>
                      </a:r>
                      <a:endParaRPr lang="en-GB" sz="1400" b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no</a:t>
                      </a:r>
                      <a:endParaRPr lang="en-GB" sz="14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mandate , where is the demand for thi</a:t>
                      </a:r>
                      <a:endParaRPr lang="en-GB" sz="1400" b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88717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35</a:t>
                      </a:r>
                      <a:endParaRPr lang="en-GB" sz="1400" b="1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in the Conservative party . There is</a:t>
                      </a:r>
                      <a:endParaRPr lang="en-GB" sz="1400" b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no</a:t>
                      </a:r>
                      <a:endParaRPr lang="en-GB" sz="14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mandate for it and it has huge potent</a:t>
                      </a:r>
                      <a:endParaRPr lang="en-GB" sz="1400" b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8717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36</a:t>
                      </a:r>
                      <a:endParaRPr lang="en-GB" sz="1400" b="1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was very poor . Secondly , there is</a:t>
                      </a:r>
                      <a:endParaRPr lang="en-GB" sz="1400" b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no</a:t>
                      </a:r>
                      <a:endParaRPr lang="en-GB" sz="14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mandate for the Bill . The Prime Mini</a:t>
                      </a:r>
                      <a:endParaRPr lang="en-GB" sz="1400" b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8717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37</a:t>
                      </a:r>
                      <a:endParaRPr lang="en-GB" sz="1400" b="1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also heard that the Government have</a:t>
                      </a:r>
                      <a:endParaRPr lang="en-GB" sz="1400" b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no</a:t>
                      </a:r>
                      <a:endParaRPr lang="en-GB" sz="14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mandate for the legislation in their</a:t>
                      </a:r>
                      <a:endParaRPr lang="en-GB" sz="1400" b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5293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38</a:t>
                      </a:r>
                      <a:endParaRPr lang="en-GB" sz="1400" b="1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ual treatment . As a party , we have</a:t>
                      </a:r>
                      <a:endParaRPr lang="en-GB" sz="1400" b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no</a:t>
                      </a:r>
                      <a:endParaRPr lang="en-GB" sz="14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mandate to introduce any change to th</a:t>
                      </a:r>
                      <a:endParaRPr lang="en-GB" sz="1400" b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61020166"/>
              </p:ext>
            </p:extLst>
          </p:nvPr>
        </p:nvGraphicFramePr>
        <p:xfrm>
          <a:off x="755576" y="4509120"/>
          <a:ext cx="6768752" cy="1656185"/>
        </p:xfrm>
        <a:graphic>
          <a:graphicData uri="http://schemas.openxmlformats.org/drawingml/2006/table">
            <a:tbl>
              <a:tblPr/>
              <a:tblGrid>
                <a:gridCol w="435819"/>
                <a:gridCol w="2846326"/>
                <a:gridCol w="544974"/>
                <a:gridCol w="2941633"/>
              </a:tblGrid>
              <a:tr h="331237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29</a:t>
                      </a:r>
                      <a:endParaRPr lang="en-GB" sz="14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he civil partnership legislation was</a:t>
                      </a:r>
                      <a:endParaRPr lang="en-GB" sz="1400" b="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no</a:t>
                      </a:r>
                      <a:endParaRPr lang="en-GB" sz="14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less controversial than the Bill befo</a:t>
                      </a:r>
                      <a:endParaRPr lang="en-GB" sz="1400" b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31237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30</a:t>
                      </a:r>
                      <a:endParaRPr lang="en-GB" sz="1400" b="1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heir love is no less significant and</a:t>
                      </a:r>
                      <a:endParaRPr lang="en-GB" sz="1400" b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no</a:t>
                      </a:r>
                      <a:endParaRPr lang="en-GB" sz="14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less important . I passionately belie</a:t>
                      </a:r>
                      <a:endParaRPr lang="en-GB" sz="1400" b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1237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31</a:t>
                      </a:r>
                      <a:endParaRPr lang="en-GB" sz="1400" b="1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heterosexual couple . Their love is</a:t>
                      </a:r>
                      <a:endParaRPr lang="en-GB" sz="1400" b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no</a:t>
                      </a:r>
                      <a:endParaRPr lang="en-GB" sz="14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less significant and no less importan</a:t>
                      </a:r>
                      <a:endParaRPr lang="en-GB" sz="1400" b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1237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32</a:t>
                      </a:r>
                      <a:endParaRPr lang="en-GB" sz="1400" b="1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perienced in their relationships was</a:t>
                      </a:r>
                      <a:endParaRPr lang="en-GB" sz="1400" b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no</a:t>
                      </a:r>
                      <a:endParaRPr lang="en-GB" sz="14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less than anyone elses love . The hon</a:t>
                      </a:r>
                      <a:endParaRPr lang="en-GB" sz="1400" b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1237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33</a:t>
                      </a:r>
                      <a:endParaRPr lang="en-GB" sz="1400" b="1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arriage as somebody with no faith is</a:t>
                      </a:r>
                      <a:endParaRPr lang="en-GB" sz="1400" b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no</a:t>
                      </a:r>
                      <a:endParaRPr lang="en-GB" sz="14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less valid than that of Members who s</a:t>
                      </a:r>
                      <a:endParaRPr lang="en-GB" sz="1400" b="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Subtitle 2"/>
          <p:cNvSpPr txBox="1">
            <a:spLocks/>
          </p:cNvSpPr>
          <p:nvPr/>
        </p:nvSpPr>
        <p:spPr>
          <a:xfrm>
            <a:off x="611560" y="188640"/>
            <a:ext cx="6480720" cy="44067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i="1" dirty="0" err="1">
                <a:solidFill>
                  <a:schemeClr val="tx2"/>
                </a:solidFill>
                <a:latin typeface="Eras Demi ITC" panose="020B0805030504020804" pitchFamily="34" charset="0"/>
              </a:rPr>
              <a:t>Boya</a:t>
            </a:r>
            <a:r>
              <a:rPr lang="en-GB" sz="1800" i="1" dirty="0">
                <a:solidFill>
                  <a:schemeClr val="tx2"/>
                </a:solidFill>
                <a:latin typeface="Eras Demi ITC" panose="020B0805030504020804" pitchFamily="34" charset="0"/>
              </a:rPr>
              <a:t> Forum </a:t>
            </a:r>
            <a:r>
              <a:rPr lang="en-GB" sz="1800" i="1" dirty="0" smtClean="0">
                <a:solidFill>
                  <a:schemeClr val="tx2"/>
                </a:solidFill>
                <a:latin typeface="Eras Demi ITC" panose="020B0805030504020804" pitchFamily="34" charset="0"/>
              </a:rPr>
              <a:t>2013 – BFSU – 14</a:t>
            </a:r>
            <a:r>
              <a:rPr lang="en-GB" sz="1800" i="1" baseline="30000" dirty="0" smtClean="0">
                <a:solidFill>
                  <a:schemeClr val="tx2"/>
                </a:solidFill>
                <a:latin typeface="Eras Demi ITC" panose="020B0805030504020804" pitchFamily="34" charset="0"/>
              </a:rPr>
              <a:t>th</a:t>
            </a:r>
            <a:r>
              <a:rPr lang="en-GB" sz="1800" i="1" dirty="0" smtClean="0">
                <a:solidFill>
                  <a:schemeClr val="tx2"/>
                </a:solidFill>
                <a:latin typeface="Eras Demi ITC" panose="020B0805030504020804" pitchFamily="34" charset="0"/>
              </a:rPr>
              <a:t> September </a:t>
            </a:r>
          </a:p>
        </p:txBody>
      </p:sp>
    </p:spTree>
    <p:extLst>
      <p:ext uri="{BB962C8B-B14F-4D97-AF65-F5344CB8AC3E}">
        <p14:creationId xmlns:p14="http://schemas.microsoft.com/office/powerpoint/2010/main" xmlns="" val="241105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7620000" cy="1143000"/>
          </a:xfrm>
        </p:spPr>
        <p:txBody>
          <a:bodyPr/>
          <a:lstStyle/>
          <a:p>
            <a:r>
              <a:rPr lang="en-GB" smtClean="0">
                <a:latin typeface="Aharoni" panose="02010803020104030203" pitchFamily="2" charset="-79"/>
                <a:cs typeface="Aharoni" panose="02010803020104030203" pitchFamily="2" charset="-79"/>
              </a:rPr>
              <a:t>Some conclusions</a:t>
            </a:r>
            <a:endParaRPr lang="en-GB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556792"/>
            <a:ext cx="7620000" cy="4464496"/>
          </a:xfrm>
        </p:spPr>
        <p:txBody>
          <a:bodyPr>
            <a:noAutofit/>
          </a:bodyPr>
          <a:lstStyle/>
          <a:p>
            <a:pPr indent="-342900" algn="just">
              <a:spcBef>
                <a:spcPct val="50000"/>
              </a:spcBef>
              <a:defRPr/>
            </a:pPr>
            <a:r>
              <a:rPr lang="en-GB" sz="2800" dirty="0" smtClean="0"/>
              <a:t>Corpus-based methods are useful!</a:t>
            </a:r>
          </a:p>
          <a:p>
            <a:pPr indent="-342900" algn="just">
              <a:spcBef>
                <a:spcPct val="50000"/>
              </a:spcBef>
              <a:defRPr/>
            </a:pPr>
            <a:r>
              <a:rPr lang="en-GB" sz="2800" dirty="0" smtClean="0"/>
              <a:t>Clear, quantifiable differences</a:t>
            </a:r>
          </a:p>
          <a:p>
            <a:pPr indent="-342900" algn="just">
              <a:spcBef>
                <a:spcPct val="50000"/>
              </a:spcBef>
              <a:defRPr/>
            </a:pPr>
            <a:r>
              <a:rPr lang="en-GB" sz="2800" dirty="0" smtClean="0"/>
              <a:t>Keywords </a:t>
            </a:r>
            <a:r>
              <a:rPr lang="en-GB" sz="2800" dirty="0"/>
              <a:t>are a good </a:t>
            </a:r>
            <a:r>
              <a:rPr lang="en-GB" sz="2800" b="1" dirty="0"/>
              <a:t>starting </a:t>
            </a:r>
            <a:r>
              <a:rPr lang="en-GB" sz="2800" b="1" dirty="0" smtClean="0"/>
              <a:t>point</a:t>
            </a:r>
            <a:r>
              <a:rPr lang="en-GB" sz="2800" dirty="0" smtClean="0"/>
              <a:t>, but they only act as “lexical signposts” </a:t>
            </a:r>
            <a:r>
              <a:rPr lang="en-GB" sz="2000" dirty="0" smtClean="0"/>
              <a:t>(Baker 2004: 90)</a:t>
            </a:r>
          </a:p>
          <a:p>
            <a:pPr indent="-342900" algn="just">
              <a:spcBef>
                <a:spcPct val="50000"/>
              </a:spcBef>
              <a:defRPr/>
            </a:pPr>
            <a:r>
              <a:rPr lang="en-GB" sz="2800" dirty="0" smtClean="0"/>
              <a:t>Qualitative analysis must follow</a:t>
            </a:r>
            <a:endParaRPr lang="en-GB" sz="2800" dirty="0"/>
          </a:p>
          <a:p>
            <a:pPr indent="-342900" algn="just">
              <a:spcBef>
                <a:spcPct val="50000"/>
              </a:spcBef>
              <a:defRPr/>
            </a:pPr>
            <a:r>
              <a:rPr lang="en-GB" sz="2800" dirty="0" smtClean="0"/>
              <a:t>Anti-equality debaters talk </a:t>
            </a:r>
            <a:r>
              <a:rPr lang="en-GB" sz="2800" dirty="0"/>
              <a:t>about </a:t>
            </a:r>
            <a:r>
              <a:rPr lang="en-GB" sz="2800" dirty="0" smtClean="0"/>
              <a:t>LGBT people in </a:t>
            </a:r>
            <a:r>
              <a:rPr lang="en-GB" sz="2800" b="1" dirty="0"/>
              <a:t>different ways </a:t>
            </a:r>
            <a:r>
              <a:rPr lang="en-GB" sz="2800" dirty="0"/>
              <a:t>to those in </a:t>
            </a:r>
            <a:r>
              <a:rPr lang="en-GB" sz="2800" dirty="0" smtClean="0"/>
              <a:t>favour</a:t>
            </a:r>
            <a:endParaRPr lang="en-GB" sz="2800" dirty="0"/>
          </a:p>
        </p:txBody>
      </p:sp>
      <p:pic>
        <p:nvPicPr>
          <p:cNvPr id="8" name="Picture 26" descr="http://cass.lancs.ac.uk/wp-content/uploads/2013/04/CASS-logo-small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16632"/>
            <a:ext cx="1060933" cy="1062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539552" y="6237312"/>
            <a:ext cx="7632848" cy="440671"/>
            <a:chOff x="683568" y="6021288"/>
            <a:chExt cx="7632848" cy="440671"/>
          </a:xfrm>
        </p:grpSpPr>
        <p:sp>
          <p:nvSpPr>
            <p:cNvPr id="9" name="Subtitle 2"/>
            <p:cNvSpPr txBox="1">
              <a:spLocks/>
            </p:cNvSpPr>
            <p:nvPr/>
          </p:nvSpPr>
          <p:spPr>
            <a:xfrm>
              <a:off x="683568" y="6021288"/>
              <a:ext cx="1872208" cy="440671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marL="0" indent="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 pitchFamily="34" charset="0"/>
                <a:buNone/>
                <a:defRPr sz="1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 pitchFamily="34" charset="0"/>
                <a:buNone/>
                <a:defRPr sz="16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Clr>
                  <a:schemeClr val="accent5"/>
                </a:buClr>
                <a:buFont typeface="Arial" pitchFamily="34" charset="0"/>
                <a:buNone/>
                <a:defRPr sz="1400" kern="1200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None/>
                <a:defRPr sz="1400" kern="1200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mtClean="0">
                  <a:solidFill>
                    <a:schemeClr val="tx2"/>
                  </a:solidFill>
                  <a:latin typeface="Eras Demi ITC" panose="020B0805030504020804" pitchFamily="34" charset="0"/>
                </a:rPr>
                <a:t>@lovermob </a:t>
              </a:r>
              <a:endParaRPr lang="en-GB" dirty="0" smtClean="0">
                <a:solidFill>
                  <a:schemeClr val="tx2"/>
                </a:solidFill>
                <a:latin typeface="Eras Demi ITC" panose="020B0805030504020804" pitchFamily="34" charset="0"/>
              </a:endParaRPr>
            </a:p>
          </p:txBody>
        </p:sp>
        <p:sp>
          <p:nvSpPr>
            <p:cNvPr id="10" name="Subtitle 2"/>
            <p:cNvSpPr txBox="1">
              <a:spLocks/>
            </p:cNvSpPr>
            <p:nvPr/>
          </p:nvSpPr>
          <p:spPr>
            <a:xfrm>
              <a:off x="5724128" y="6021288"/>
              <a:ext cx="2592288" cy="440671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marL="0" indent="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 pitchFamily="34" charset="0"/>
                <a:buNone/>
                <a:defRPr sz="1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 pitchFamily="34" charset="0"/>
                <a:buNone/>
                <a:defRPr sz="16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Clr>
                  <a:schemeClr val="accent5"/>
                </a:buClr>
                <a:buFont typeface="Arial" pitchFamily="34" charset="0"/>
                <a:buNone/>
                <a:defRPr sz="1400" kern="1200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None/>
                <a:defRPr sz="1400" kern="1200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GB" smtClean="0">
                  <a:solidFill>
                    <a:schemeClr val="tx2"/>
                  </a:solidFill>
                  <a:latin typeface="Eras Demi ITC" panose="020B0805030504020804" pitchFamily="34" charset="0"/>
                </a:rPr>
                <a:t>@CorpusSocialSci</a:t>
              </a:r>
              <a:endParaRPr lang="en-GB" dirty="0" smtClean="0">
                <a:solidFill>
                  <a:schemeClr val="tx2"/>
                </a:solidFill>
                <a:latin typeface="Eras Demi ITC" panose="020B0805030504020804" pitchFamily="34" charset="0"/>
              </a:endParaRPr>
            </a:p>
          </p:txBody>
        </p:sp>
        <p:sp>
          <p:nvSpPr>
            <p:cNvPr id="11" name="Subtitle 2"/>
            <p:cNvSpPr txBox="1">
              <a:spLocks/>
            </p:cNvSpPr>
            <p:nvPr/>
          </p:nvSpPr>
          <p:spPr>
            <a:xfrm>
              <a:off x="2555776" y="6021288"/>
              <a:ext cx="3456384" cy="440671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marL="0" indent="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 pitchFamily="34" charset="0"/>
                <a:buNone/>
                <a:defRPr sz="1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 pitchFamily="34" charset="0"/>
                <a:buNone/>
                <a:defRPr sz="16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Clr>
                  <a:schemeClr val="accent5"/>
                </a:buClr>
                <a:buFont typeface="Arial" pitchFamily="34" charset="0"/>
                <a:buNone/>
                <a:defRPr sz="1400" kern="1200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None/>
                <a:defRPr sz="1400" kern="1200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mtClean="0">
                  <a:solidFill>
                    <a:schemeClr val="tx2"/>
                  </a:solidFill>
                  <a:latin typeface="Eras Demi ITC"/>
                </a:rPr>
                <a:t>r.m.love@lancaster.ac.uk</a:t>
              </a:r>
              <a:r>
                <a:rPr lang="en-GB" smtClean="0">
                  <a:solidFill>
                    <a:schemeClr val="tx2"/>
                  </a:solidFill>
                  <a:latin typeface="Eras Demi ITC" panose="020B0805030504020804" pitchFamily="34" charset="0"/>
                </a:rPr>
                <a:t> </a:t>
              </a:r>
              <a:endParaRPr lang="en-GB" dirty="0" smtClean="0">
                <a:solidFill>
                  <a:schemeClr val="tx2"/>
                </a:solidFill>
                <a:latin typeface="Eras Demi ITC" panose="020B0805030504020804" pitchFamily="34" charset="0"/>
              </a:endParaRPr>
            </a:p>
          </p:txBody>
        </p:sp>
      </p:grpSp>
      <p:sp>
        <p:nvSpPr>
          <p:cNvPr id="13" name="Subtitle 2"/>
          <p:cNvSpPr txBox="1">
            <a:spLocks/>
          </p:cNvSpPr>
          <p:nvPr/>
        </p:nvSpPr>
        <p:spPr>
          <a:xfrm>
            <a:off x="611560" y="188640"/>
            <a:ext cx="6480720" cy="44067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i="1" dirty="0" err="1">
                <a:solidFill>
                  <a:schemeClr val="tx2"/>
                </a:solidFill>
                <a:latin typeface="Eras Demi ITC" panose="020B0805030504020804" pitchFamily="34" charset="0"/>
              </a:rPr>
              <a:t>Boya</a:t>
            </a:r>
            <a:r>
              <a:rPr lang="en-GB" sz="1800" i="1" dirty="0">
                <a:solidFill>
                  <a:schemeClr val="tx2"/>
                </a:solidFill>
                <a:latin typeface="Eras Demi ITC" panose="020B0805030504020804" pitchFamily="34" charset="0"/>
              </a:rPr>
              <a:t> Forum </a:t>
            </a:r>
            <a:r>
              <a:rPr lang="en-GB" sz="1800" i="1" dirty="0" smtClean="0">
                <a:solidFill>
                  <a:schemeClr val="tx2"/>
                </a:solidFill>
                <a:latin typeface="Eras Demi ITC" panose="020B0805030504020804" pitchFamily="34" charset="0"/>
              </a:rPr>
              <a:t>2013 – BFSU – 14</a:t>
            </a:r>
            <a:r>
              <a:rPr lang="en-GB" sz="1800" i="1" baseline="30000" dirty="0" smtClean="0">
                <a:solidFill>
                  <a:schemeClr val="tx2"/>
                </a:solidFill>
                <a:latin typeface="Eras Demi ITC" panose="020B0805030504020804" pitchFamily="34" charset="0"/>
              </a:rPr>
              <a:t>th</a:t>
            </a:r>
            <a:r>
              <a:rPr lang="en-GB" sz="1800" i="1" dirty="0" smtClean="0">
                <a:solidFill>
                  <a:schemeClr val="tx2"/>
                </a:solidFill>
                <a:latin typeface="Eras Demi ITC" panose="020B0805030504020804" pitchFamily="34" charset="0"/>
              </a:rPr>
              <a:t> September </a:t>
            </a:r>
          </a:p>
        </p:txBody>
      </p:sp>
    </p:spTree>
    <p:extLst>
      <p:ext uri="{BB962C8B-B14F-4D97-AF65-F5344CB8AC3E}">
        <p14:creationId xmlns:p14="http://schemas.microsoft.com/office/powerpoint/2010/main" xmlns="" val="4036899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7620000" cy="1143000"/>
          </a:xfrm>
        </p:spPr>
        <p:txBody>
          <a:bodyPr/>
          <a:lstStyle/>
          <a:p>
            <a:r>
              <a:rPr lang="en-GB" dirty="0" smtClean="0">
                <a:latin typeface="Aharoni" panose="02010803020104030203" pitchFamily="2" charset="-79"/>
                <a:cs typeface="Aharoni" panose="02010803020104030203" pitchFamily="2" charset="-79"/>
              </a:rPr>
              <a:t>Thank you</a:t>
            </a:r>
            <a:endParaRPr lang="en-GB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00808"/>
            <a:ext cx="7620000" cy="4392488"/>
          </a:xfrm>
        </p:spPr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en-GB" sz="1600" dirty="0" smtClean="0"/>
              <a:t>Bachmann</a:t>
            </a:r>
            <a:r>
              <a:rPr lang="en-GB" sz="1600" dirty="0"/>
              <a:t>, I. (2011) Civil partnership – “gay marriage in all </a:t>
            </a:r>
            <a:r>
              <a:rPr lang="en-GB" sz="1600" dirty="0" smtClean="0"/>
              <a:t>but </a:t>
            </a:r>
            <a:r>
              <a:rPr lang="en-GB" sz="1600" dirty="0"/>
              <a:t>name”: a corpus-driven </a:t>
            </a:r>
            <a:r>
              <a:rPr lang="en-GB" sz="1600" dirty="0" smtClean="0"/>
              <a:t>	analysis </a:t>
            </a:r>
            <a:r>
              <a:rPr lang="en-GB" sz="1600" dirty="0"/>
              <a:t>of </a:t>
            </a:r>
            <a:r>
              <a:rPr lang="en-GB" sz="1600" dirty="0" smtClean="0"/>
              <a:t>discourses of </a:t>
            </a:r>
            <a:r>
              <a:rPr lang="en-GB" sz="1600" dirty="0"/>
              <a:t>same-sex relationships in the UK </a:t>
            </a:r>
            <a:r>
              <a:rPr lang="en-GB" sz="1600" dirty="0" smtClean="0"/>
              <a:t>Parliament. In </a:t>
            </a:r>
            <a:r>
              <a:rPr lang="en-GB" sz="1600" i="1" dirty="0"/>
              <a:t>Corpora, </a:t>
            </a:r>
            <a:r>
              <a:rPr lang="en-GB" sz="1600" i="1" dirty="0" smtClean="0"/>
              <a:t>	</a:t>
            </a:r>
            <a:r>
              <a:rPr lang="en-GB" sz="1600" dirty="0" smtClean="0"/>
              <a:t>6(1</a:t>
            </a:r>
            <a:r>
              <a:rPr lang="en-GB" sz="1600" dirty="0"/>
              <a:t>). Pp. 77-105.</a:t>
            </a:r>
          </a:p>
          <a:p>
            <a:pPr>
              <a:defRPr/>
            </a:pPr>
            <a:r>
              <a:rPr lang="en-GB" sz="1600" dirty="0"/>
              <a:t>Baker, P. (2004) ‘Unnatural Acts’: Discourses </a:t>
            </a:r>
            <a:r>
              <a:rPr lang="en-GB" sz="1600" dirty="0" smtClean="0"/>
              <a:t>of homosexuality within </a:t>
            </a:r>
            <a:r>
              <a:rPr lang="en-GB" sz="1600" dirty="0"/>
              <a:t>the House of Lords </a:t>
            </a:r>
            <a:r>
              <a:rPr lang="en-GB" sz="1600" dirty="0" smtClean="0"/>
              <a:t>	debates on </a:t>
            </a:r>
            <a:r>
              <a:rPr lang="en-GB" sz="1600" dirty="0"/>
              <a:t>gay male law reform</a:t>
            </a:r>
            <a:r>
              <a:rPr lang="en-GB" sz="1600" i="1" dirty="0"/>
              <a:t>. </a:t>
            </a:r>
            <a:r>
              <a:rPr lang="en-GB" sz="1600" dirty="0"/>
              <a:t>In </a:t>
            </a:r>
            <a:r>
              <a:rPr lang="en-GB" sz="1600" i="1" dirty="0"/>
              <a:t>Journal </a:t>
            </a:r>
            <a:r>
              <a:rPr lang="en-GB" sz="1600" i="1" dirty="0" smtClean="0"/>
              <a:t>of Sociolinguistics</a:t>
            </a:r>
            <a:r>
              <a:rPr lang="en-GB" sz="1600" i="1" dirty="0"/>
              <a:t>, </a:t>
            </a:r>
            <a:r>
              <a:rPr lang="en-GB" sz="1600" dirty="0"/>
              <a:t>8(1). Pp. 88-106</a:t>
            </a:r>
            <a:r>
              <a:rPr lang="en-GB" sz="1600" dirty="0" smtClean="0"/>
              <a:t>.</a:t>
            </a:r>
          </a:p>
          <a:p>
            <a:pPr>
              <a:defRPr/>
            </a:pPr>
            <a:r>
              <a:rPr lang="en-GB" sz="1600" dirty="0" smtClean="0"/>
              <a:t>Baker, P. (2006) </a:t>
            </a:r>
            <a:r>
              <a:rPr lang="en-GB" sz="1600" i="1" dirty="0" smtClean="0"/>
              <a:t>Using Corpora in Discourse Analysis. </a:t>
            </a:r>
            <a:r>
              <a:rPr lang="en-GB" sz="1600" dirty="0" smtClean="0"/>
              <a:t>London: Continuum.</a:t>
            </a:r>
          </a:p>
          <a:p>
            <a:pPr>
              <a:defRPr/>
            </a:pPr>
            <a:r>
              <a:rPr lang="en-GB" sz="1600" dirty="0" err="1" smtClean="0"/>
              <a:t>Mautner</a:t>
            </a:r>
            <a:r>
              <a:rPr lang="en-GB" sz="1600" dirty="0" smtClean="0"/>
              <a:t>, G. (2009) Corpora and Critical Discourse Analysis. In Baker, P. (ed.) </a:t>
            </a:r>
            <a:r>
              <a:rPr lang="en-GB" sz="1600" i="1" dirty="0" smtClean="0"/>
              <a:t>Contemporary 	Corpus Linguistics. </a:t>
            </a:r>
            <a:r>
              <a:rPr lang="en-GB" sz="1600" dirty="0" smtClean="0"/>
              <a:t>London: Continuum. Pp. 32-46.</a:t>
            </a:r>
          </a:p>
          <a:p>
            <a:pPr>
              <a:defRPr/>
            </a:pPr>
            <a:r>
              <a:rPr lang="en-GB" sz="1600" dirty="0" err="1" smtClean="0"/>
              <a:t>McEnery</a:t>
            </a:r>
            <a:r>
              <a:rPr lang="en-GB" sz="1600" dirty="0" smtClean="0"/>
              <a:t>, T. and Hardie, A. (2012) </a:t>
            </a:r>
            <a:r>
              <a:rPr lang="en-GB" sz="1600" i="1" dirty="0" smtClean="0"/>
              <a:t>Corpus Linguistics: Method, Theory and Practice. 	</a:t>
            </a:r>
            <a:r>
              <a:rPr lang="en-GB" sz="1600" dirty="0" smtClean="0"/>
              <a:t>Cambridge: Cambridge University Press.</a:t>
            </a:r>
          </a:p>
          <a:p>
            <a:pPr>
              <a:defRPr/>
            </a:pPr>
            <a:r>
              <a:rPr lang="en-GB" sz="1600" dirty="0" err="1" smtClean="0"/>
              <a:t>Rayson</a:t>
            </a:r>
            <a:r>
              <a:rPr lang="en-GB" sz="1600" dirty="0"/>
              <a:t>, P. (2008). From key words to key semantic domains. In </a:t>
            </a:r>
            <a:r>
              <a:rPr lang="en-GB" sz="1600" i="1" dirty="0"/>
              <a:t>International Journal of </a:t>
            </a:r>
            <a:r>
              <a:rPr lang="en-GB" sz="1600" i="1" dirty="0" smtClean="0"/>
              <a:t>	Corpus Linguistics</a:t>
            </a:r>
            <a:r>
              <a:rPr lang="en-GB" sz="1600" dirty="0"/>
              <a:t>, 13(4). Pp. 519-549</a:t>
            </a:r>
            <a:r>
              <a:rPr lang="en-GB" sz="1600" dirty="0" smtClean="0"/>
              <a:t>.</a:t>
            </a:r>
          </a:p>
          <a:p>
            <a:pPr>
              <a:defRPr/>
            </a:pPr>
            <a:r>
              <a:rPr lang="en-GB" sz="1600" dirty="0" smtClean="0"/>
              <a:t>They </a:t>
            </a:r>
            <a:r>
              <a:rPr lang="en-GB" sz="1600" dirty="0"/>
              <a:t>Work For You. (2013) [Online] </a:t>
            </a:r>
            <a:r>
              <a:rPr lang="en-GB" sz="1600" i="1" dirty="0"/>
              <a:t>Marriage (Same Sex Couples) Bill: Second Reading. </a:t>
            </a:r>
            <a:r>
              <a:rPr lang="en-GB" sz="1600" i="1" dirty="0" smtClean="0"/>
              <a:t>	</a:t>
            </a:r>
            <a:r>
              <a:rPr lang="en-GB" sz="1600" dirty="0" smtClean="0"/>
              <a:t>Available at</a:t>
            </a:r>
            <a:r>
              <a:rPr lang="en-GB" sz="1600" dirty="0"/>
              <a:t>: </a:t>
            </a:r>
            <a:r>
              <a:rPr lang="en-GB" sz="1600" u="sng" dirty="0" smtClean="0"/>
              <a:t>http</a:t>
            </a:r>
            <a:r>
              <a:rPr lang="en-GB" sz="1600" u="sng" dirty="0"/>
              <a:t>://www.theyworkforyou.com/debates/?id=2013-02-05b.125.0</a:t>
            </a:r>
            <a:r>
              <a:rPr lang="en-GB" sz="1600" dirty="0"/>
              <a:t>.  </a:t>
            </a:r>
            <a:r>
              <a:rPr lang="en-GB" sz="1600" dirty="0" smtClean="0"/>
              <a:t>	[</a:t>
            </a:r>
            <a:r>
              <a:rPr lang="en-GB" sz="1600" dirty="0"/>
              <a:t>Accessed 04 </a:t>
            </a:r>
            <a:r>
              <a:rPr lang="en-GB" sz="1600" dirty="0" smtClean="0"/>
              <a:t>March </a:t>
            </a:r>
            <a:r>
              <a:rPr lang="en-GB" sz="1600" dirty="0"/>
              <a:t>2013</a:t>
            </a:r>
            <a:r>
              <a:rPr lang="en-GB" sz="1600" dirty="0" smtClean="0"/>
              <a:t>].</a:t>
            </a:r>
          </a:p>
          <a:p>
            <a:pPr>
              <a:defRPr/>
            </a:pPr>
            <a:r>
              <a:rPr lang="en-GB" sz="1600" dirty="0" err="1" smtClean="0"/>
              <a:t>Wodak</a:t>
            </a:r>
            <a:r>
              <a:rPr lang="en-GB" sz="1600" dirty="0" smtClean="0"/>
              <a:t>, R. (2001) What CDA is about – a summary of its history, important concepts and its 	developments. In </a:t>
            </a:r>
            <a:r>
              <a:rPr lang="en-GB" sz="1600" dirty="0" err="1" smtClean="0"/>
              <a:t>Wodak</a:t>
            </a:r>
            <a:r>
              <a:rPr lang="en-GB" sz="1600" dirty="0" smtClean="0"/>
              <a:t>, R. and Meyer, M. (eds.) </a:t>
            </a:r>
            <a:r>
              <a:rPr lang="en-GB" sz="1600" i="1" dirty="0" smtClean="0"/>
              <a:t>Methods of Critical Discourse 	Analysis. </a:t>
            </a:r>
            <a:r>
              <a:rPr lang="en-GB" sz="1600" dirty="0" smtClean="0"/>
              <a:t>London: Sage Publications Ltd. Pp. 1-13.</a:t>
            </a:r>
            <a:endParaRPr lang="en-GB" sz="1600" dirty="0"/>
          </a:p>
          <a:p>
            <a:pPr>
              <a:defRPr/>
            </a:pPr>
            <a:endParaRPr lang="en-GB" sz="1400" dirty="0">
              <a:latin typeface="Calibri" pitchFamily="34" charset="0"/>
            </a:endParaRPr>
          </a:p>
        </p:txBody>
      </p:sp>
      <p:pic>
        <p:nvPicPr>
          <p:cNvPr id="8" name="Picture 26" descr="http://cass.lancs.ac.uk/wp-content/uploads/2013/04/CASS-logo-small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16632"/>
            <a:ext cx="1060933" cy="1062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539552" y="6237312"/>
            <a:ext cx="7632848" cy="440671"/>
            <a:chOff x="683568" y="6021288"/>
            <a:chExt cx="7632848" cy="440671"/>
          </a:xfrm>
        </p:grpSpPr>
        <p:sp>
          <p:nvSpPr>
            <p:cNvPr id="9" name="Subtitle 2"/>
            <p:cNvSpPr txBox="1">
              <a:spLocks/>
            </p:cNvSpPr>
            <p:nvPr/>
          </p:nvSpPr>
          <p:spPr>
            <a:xfrm>
              <a:off x="683568" y="6021288"/>
              <a:ext cx="1872208" cy="440671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marL="0" indent="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 pitchFamily="34" charset="0"/>
                <a:buNone/>
                <a:defRPr sz="1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 pitchFamily="34" charset="0"/>
                <a:buNone/>
                <a:defRPr sz="16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Clr>
                  <a:schemeClr val="accent5"/>
                </a:buClr>
                <a:buFont typeface="Arial" pitchFamily="34" charset="0"/>
                <a:buNone/>
                <a:defRPr sz="1400" kern="1200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None/>
                <a:defRPr sz="1400" kern="1200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mtClean="0">
                  <a:solidFill>
                    <a:schemeClr val="tx2"/>
                  </a:solidFill>
                  <a:latin typeface="Eras Demi ITC" panose="020B0805030504020804" pitchFamily="34" charset="0"/>
                </a:rPr>
                <a:t>@lovermob </a:t>
              </a:r>
              <a:endParaRPr lang="en-GB" dirty="0" smtClean="0">
                <a:solidFill>
                  <a:schemeClr val="tx2"/>
                </a:solidFill>
                <a:latin typeface="Eras Demi ITC" panose="020B0805030504020804" pitchFamily="34" charset="0"/>
              </a:endParaRPr>
            </a:p>
          </p:txBody>
        </p:sp>
        <p:sp>
          <p:nvSpPr>
            <p:cNvPr id="10" name="Subtitle 2"/>
            <p:cNvSpPr txBox="1">
              <a:spLocks/>
            </p:cNvSpPr>
            <p:nvPr/>
          </p:nvSpPr>
          <p:spPr>
            <a:xfrm>
              <a:off x="5724128" y="6021288"/>
              <a:ext cx="2592288" cy="440671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marL="0" indent="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 pitchFamily="34" charset="0"/>
                <a:buNone/>
                <a:defRPr sz="1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 pitchFamily="34" charset="0"/>
                <a:buNone/>
                <a:defRPr sz="16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Clr>
                  <a:schemeClr val="accent5"/>
                </a:buClr>
                <a:buFont typeface="Arial" pitchFamily="34" charset="0"/>
                <a:buNone/>
                <a:defRPr sz="1400" kern="1200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None/>
                <a:defRPr sz="1400" kern="1200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GB" smtClean="0">
                  <a:solidFill>
                    <a:schemeClr val="tx2"/>
                  </a:solidFill>
                  <a:latin typeface="Eras Demi ITC" panose="020B0805030504020804" pitchFamily="34" charset="0"/>
                </a:rPr>
                <a:t>@CorpusSocialSci</a:t>
              </a:r>
              <a:endParaRPr lang="en-GB" dirty="0" smtClean="0">
                <a:solidFill>
                  <a:schemeClr val="tx2"/>
                </a:solidFill>
                <a:latin typeface="Eras Demi ITC" panose="020B0805030504020804" pitchFamily="34" charset="0"/>
              </a:endParaRPr>
            </a:p>
          </p:txBody>
        </p:sp>
        <p:sp>
          <p:nvSpPr>
            <p:cNvPr id="11" name="Subtitle 2"/>
            <p:cNvSpPr txBox="1">
              <a:spLocks/>
            </p:cNvSpPr>
            <p:nvPr/>
          </p:nvSpPr>
          <p:spPr>
            <a:xfrm>
              <a:off x="2555776" y="6021288"/>
              <a:ext cx="3456384" cy="440671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marL="0" indent="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 pitchFamily="34" charset="0"/>
                <a:buNone/>
                <a:defRPr sz="1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 pitchFamily="34" charset="0"/>
                <a:buNone/>
                <a:defRPr sz="16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Clr>
                  <a:schemeClr val="accent5"/>
                </a:buClr>
                <a:buFont typeface="Arial" pitchFamily="34" charset="0"/>
                <a:buNone/>
                <a:defRPr sz="1400" kern="1200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None/>
                <a:defRPr sz="1400" kern="1200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mtClean="0">
                  <a:solidFill>
                    <a:schemeClr val="tx2"/>
                  </a:solidFill>
                  <a:latin typeface="Eras Demi ITC"/>
                </a:rPr>
                <a:t>r.m.love@lancaster.ac.uk</a:t>
              </a:r>
              <a:r>
                <a:rPr lang="en-GB" smtClean="0">
                  <a:solidFill>
                    <a:schemeClr val="tx2"/>
                  </a:solidFill>
                  <a:latin typeface="Eras Demi ITC" panose="020B0805030504020804" pitchFamily="34" charset="0"/>
                </a:rPr>
                <a:t> </a:t>
              </a:r>
              <a:endParaRPr lang="en-GB" dirty="0" smtClean="0">
                <a:solidFill>
                  <a:schemeClr val="tx2"/>
                </a:solidFill>
                <a:latin typeface="Eras Demi ITC" panose="020B0805030504020804" pitchFamily="34" charset="0"/>
              </a:endParaRPr>
            </a:p>
          </p:txBody>
        </p:sp>
      </p:grpSp>
      <p:sp>
        <p:nvSpPr>
          <p:cNvPr id="13" name="Subtitle 2"/>
          <p:cNvSpPr txBox="1">
            <a:spLocks/>
          </p:cNvSpPr>
          <p:nvPr/>
        </p:nvSpPr>
        <p:spPr>
          <a:xfrm>
            <a:off x="611560" y="188640"/>
            <a:ext cx="6480720" cy="44067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i="1" dirty="0" err="1">
                <a:solidFill>
                  <a:schemeClr val="tx2"/>
                </a:solidFill>
                <a:latin typeface="Eras Demi ITC" panose="020B0805030504020804" pitchFamily="34" charset="0"/>
              </a:rPr>
              <a:t>Boya</a:t>
            </a:r>
            <a:r>
              <a:rPr lang="en-GB" sz="1800" i="1" dirty="0">
                <a:solidFill>
                  <a:schemeClr val="tx2"/>
                </a:solidFill>
                <a:latin typeface="Eras Demi ITC" panose="020B0805030504020804" pitchFamily="34" charset="0"/>
              </a:rPr>
              <a:t> Forum </a:t>
            </a:r>
            <a:r>
              <a:rPr lang="en-GB" sz="1800" i="1" dirty="0" smtClean="0">
                <a:solidFill>
                  <a:schemeClr val="tx2"/>
                </a:solidFill>
                <a:latin typeface="Eras Demi ITC" panose="020B0805030504020804" pitchFamily="34" charset="0"/>
              </a:rPr>
              <a:t>2013 – BFSU – 14</a:t>
            </a:r>
            <a:r>
              <a:rPr lang="en-GB" sz="1800" i="1" baseline="30000" dirty="0" smtClean="0">
                <a:solidFill>
                  <a:schemeClr val="tx2"/>
                </a:solidFill>
                <a:latin typeface="Eras Demi ITC" panose="020B0805030504020804" pitchFamily="34" charset="0"/>
              </a:rPr>
              <a:t>th</a:t>
            </a:r>
            <a:r>
              <a:rPr lang="en-GB" sz="1800" i="1" dirty="0" smtClean="0">
                <a:solidFill>
                  <a:schemeClr val="tx2"/>
                </a:solidFill>
                <a:latin typeface="Eras Demi ITC" panose="020B0805030504020804" pitchFamily="34" charset="0"/>
              </a:rPr>
              <a:t> September </a:t>
            </a:r>
          </a:p>
        </p:txBody>
      </p:sp>
    </p:spTree>
    <p:extLst>
      <p:ext uri="{BB962C8B-B14F-4D97-AF65-F5344CB8AC3E}">
        <p14:creationId xmlns:p14="http://schemas.microsoft.com/office/powerpoint/2010/main" xmlns="" val="2271185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736</TotalTime>
  <Words>1787</Words>
  <Application>Microsoft Office PowerPoint</Application>
  <PresentationFormat>On-screen Show (4:3)</PresentationFormat>
  <Paragraphs>443</Paragraphs>
  <Slides>16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Adjacency</vt:lpstr>
      <vt:lpstr>Using corpus linguistics to investigate discourses of same-sex marriage in the UK Parliament</vt:lpstr>
      <vt:lpstr>Slide 2</vt:lpstr>
      <vt:lpstr>Slide 3</vt:lpstr>
      <vt:lpstr>My research</vt:lpstr>
      <vt:lpstr>Slide 5</vt:lpstr>
      <vt:lpstr>Slide 6</vt:lpstr>
      <vt:lpstr>Slide 7</vt:lpstr>
      <vt:lpstr>Method</vt:lpstr>
      <vt:lpstr>Example (1) – marriage</vt:lpstr>
      <vt:lpstr>Example (1) – marriage</vt:lpstr>
      <vt:lpstr>Keyword comparison</vt:lpstr>
      <vt:lpstr>Example (2) – gay</vt:lpstr>
      <vt:lpstr>Example (2) – gay</vt:lpstr>
      <vt:lpstr>Example (3) – no</vt:lpstr>
      <vt:lpstr>Some conclusions</vt:lpstr>
      <vt:lpstr>Thank you</vt:lpstr>
    </vt:vector>
  </TitlesOfParts>
  <Company>Lancaster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Robbie Love</dc:creator>
  <cp:lastModifiedBy>Robbie Love</cp:lastModifiedBy>
  <cp:revision>164</cp:revision>
  <dcterms:created xsi:type="dcterms:W3CDTF">2013-08-20T08:19:12Z</dcterms:created>
  <dcterms:modified xsi:type="dcterms:W3CDTF">2013-09-11T17:29:33Z</dcterms:modified>
</cp:coreProperties>
</file>