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32"/>
  </p:notesMasterIdLst>
  <p:handoutMasterIdLst>
    <p:handoutMasterId r:id="rId33"/>
  </p:handoutMasterIdLst>
  <p:sldIdLst>
    <p:sldId id="256" r:id="rId2"/>
    <p:sldId id="305" r:id="rId3"/>
    <p:sldId id="294" r:id="rId4"/>
    <p:sldId id="264" r:id="rId5"/>
    <p:sldId id="281" r:id="rId6"/>
    <p:sldId id="306" r:id="rId7"/>
    <p:sldId id="307" r:id="rId8"/>
    <p:sldId id="263" r:id="rId9"/>
    <p:sldId id="269" r:id="rId10"/>
    <p:sldId id="293" r:id="rId11"/>
    <p:sldId id="284" r:id="rId12"/>
    <p:sldId id="321" r:id="rId13"/>
    <p:sldId id="310" r:id="rId14"/>
    <p:sldId id="312" r:id="rId15"/>
    <p:sldId id="311" r:id="rId16"/>
    <p:sldId id="296" r:id="rId17"/>
    <p:sldId id="297" r:id="rId18"/>
    <p:sldId id="298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295" r:id="rId27"/>
    <p:sldId id="276" r:id="rId28"/>
    <p:sldId id="320" r:id="rId29"/>
    <p:sldId id="278" r:id="rId30"/>
    <p:sldId id="279" r:id="rId31"/>
  </p:sldIdLst>
  <p:sldSz cx="9144000" cy="6858000" type="screen4x3"/>
  <p:notesSz cx="6889750" cy="100155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bie Love" initials="RL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3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B851B-A014-4D2F-8F4A-ED03B207ABB9}" v="289" dt="2019-11-07T14:14:35.888"/>
    <p1510:client id="{1F50F1C1-DB2B-4742-8776-F2E4E4D1F94B}" v="194" dt="2019-11-12T11:20:34.811"/>
    <p1510:client id="{6E498689-1046-46CD-8D34-3A6382D7E87E}" v="2" dt="2019-11-12T23:34:22.595"/>
    <p1510:client id="{BA58DEF1-DCFF-4069-A784-EC0077091135}" v="13" dt="2019-11-13T00:07:54.017"/>
    <p1510:client id="{FF94E6AA-F344-4ADF-AC23-2E9583C9AE45}" v="200" dt="2019-11-07T15:50:40.3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97"/>
    <p:restoredTop sz="86628"/>
  </p:normalViewPr>
  <p:slideViewPr>
    <p:cSldViewPr snapToGrid="0">
      <p:cViewPr varScale="1">
        <p:scale>
          <a:sx n="56" d="100"/>
          <a:sy n="56" d="100"/>
        </p:scale>
        <p:origin x="1615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E498689-1046-46CD-8D34-3A6382D7E87E}"/>
    <pc:docChg chg="modSld">
      <pc:chgData name="" userId="" providerId="" clId="Web-{6E498689-1046-46CD-8D34-3A6382D7E87E}" dt="2019-11-12T23:34:22.329" v="0" actId="20577"/>
      <pc:docMkLst>
        <pc:docMk/>
      </pc:docMkLst>
      <pc:sldChg chg="modSp">
        <pc:chgData name="" userId="" providerId="" clId="Web-{6E498689-1046-46CD-8D34-3A6382D7E87E}" dt="2019-11-12T23:34:22.329" v="0" actId="20577"/>
        <pc:sldMkLst>
          <pc:docMk/>
          <pc:sldMk cId="0" sldId="256"/>
        </pc:sldMkLst>
        <pc:spChg chg="mod">
          <ac:chgData name="" userId="" providerId="" clId="Web-{6E498689-1046-46CD-8D34-3A6382D7E87E}" dt="2019-11-12T23:34:22.329" v="0" actId="20577"/>
          <ac:spMkLst>
            <pc:docMk/>
            <pc:sldMk cId="0" sldId="256"/>
            <ac:spMk id="165" creationId="{00000000-0000-0000-0000-000000000000}"/>
          </ac:spMkLst>
        </pc:spChg>
      </pc:sldChg>
    </pc:docChg>
  </pc:docChgLst>
  <pc:docChgLst>
    <pc:chgData clId="Web-{BA58DEF1-DCFF-4069-A784-EC0077091135}"/>
    <pc:docChg chg="modSld">
      <pc:chgData name="" userId="" providerId="" clId="Web-{BA58DEF1-DCFF-4069-A784-EC0077091135}" dt="2019-11-13T00:07:50.548" v="8" actId="20577"/>
      <pc:docMkLst>
        <pc:docMk/>
      </pc:docMkLst>
      <pc:sldChg chg="modSp">
        <pc:chgData name="" userId="" providerId="" clId="Web-{BA58DEF1-DCFF-4069-A784-EC0077091135}" dt="2019-11-13T00:07:50.548" v="8" actId="20577"/>
        <pc:sldMkLst>
          <pc:docMk/>
          <pc:sldMk cId="0" sldId="276"/>
        </pc:sldMkLst>
        <pc:spChg chg="mod">
          <ac:chgData name="" userId="" providerId="" clId="Web-{BA58DEF1-DCFF-4069-A784-EC0077091135}" dt="2019-11-13T00:07:50.548" v="8" actId="20577"/>
          <ac:spMkLst>
            <pc:docMk/>
            <pc:sldMk cId="0" sldId="276"/>
            <ac:spMk id="325" creationId="{00000000-0000-0000-0000-000000000000}"/>
          </ac:spMkLst>
        </pc:spChg>
      </pc:sldChg>
      <pc:sldChg chg="modSp">
        <pc:chgData name="" userId="" providerId="" clId="Web-{BA58DEF1-DCFF-4069-A784-EC0077091135}" dt="2019-11-12T23:46:05.345" v="1" actId="20577"/>
        <pc:sldMkLst>
          <pc:docMk/>
          <pc:sldMk cId="3860379901" sldId="312"/>
        </pc:sldMkLst>
        <pc:spChg chg="mod">
          <ac:chgData name="" userId="" providerId="" clId="Web-{BA58DEF1-DCFF-4069-A784-EC0077091135}" dt="2019-11-12T23:46:05.345" v="1" actId="20577"/>
          <ac:spMkLst>
            <pc:docMk/>
            <pc:sldMk cId="3860379901" sldId="312"/>
            <ac:spMk id="2" creationId="{9497CE97-E130-A540-AD43-20E8F1F92CE7}"/>
          </ac:spMkLst>
        </pc:spChg>
      </pc:sldChg>
      <pc:sldChg chg="modSp">
        <pc:chgData name="" userId="" providerId="" clId="Web-{BA58DEF1-DCFF-4069-A784-EC0077091135}" dt="2019-11-12T23:58:45.833" v="3"/>
        <pc:sldMkLst>
          <pc:docMk/>
          <pc:sldMk cId="4064646883" sldId="313"/>
        </pc:sldMkLst>
        <pc:graphicFrameChg chg="mod modGraphic">
          <ac:chgData name="" userId="" providerId="" clId="Web-{BA58DEF1-DCFF-4069-A784-EC0077091135}" dt="2019-11-12T23:58:45.833" v="3"/>
          <ac:graphicFrameMkLst>
            <pc:docMk/>
            <pc:sldMk cId="4064646883" sldId="313"/>
            <ac:graphicFrameMk id="2" creationId="{CF5B2963-0456-4FC5-9B8F-0484461E4D8A}"/>
          </ac:graphicFrameMkLst>
        </pc:graphicFrameChg>
      </pc:sldChg>
    </pc:docChg>
  </pc:docChgLst>
  <pc:docChgLst>
    <pc:chgData clId="Web-{084B851B-A014-4D2F-8F4A-ED03B207ABB9}"/>
    <pc:docChg chg="modSld">
      <pc:chgData name="" userId="" providerId="" clId="Web-{084B851B-A014-4D2F-8F4A-ED03B207ABB9}" dt="2019-11-07T14:14:35.888" v="269"/>
      <pc:docMkLst>
        <pc:docMk/>
      </pc:docMkLst>
      <pc:sldChg chg="addSp modSp">
        <pc:chgData name="" userId="" providerId="" clId="Web-{084B851B-A014-4D2F-8F4A-ED03B207ABB9}" dt="2019-11-07T14:14:35.888" v="269"/>
        <pc:sldMkLst>
          <pc:docMk/>
          <pc:sldMk cId="2189401439" sldId="298"/>
        </pc:sldMkLst>
        <pc:graphicFrameChg chg="add mod modGraphic">
          <ac:chgData name="" userId="" providerId="" clId="Web-{084B851B-A014-4D2F-8F4A-ED03B207ABB9}" dt="2019-11-07T14:14:35.888" v="269"/>
          <ac:graphicFrameMkLst>
            <pc:docMk/>
            <pc:sldMk cId="2189401439" sldId="298"/>
            <ac:graphicFrameMk id="2" creationId="{CF5B2963-0456-4FC5-9B8F-0484461E4D8A}"/>
          </ac:graphicFrameMkLst>
        </pc:graphicFrameChg>
      </pc:sldChg>
      <pc:sldChg chg="modSp">
        <pc:chgData name="" userId="" providerId="" clId="Web-{084B851B-A014-4D2F-8F4A-ED03B207ABB9}" dt="2019-11-07T14:04:20.812" v="31" actId="20577"/>
        <pc:sldMkLst>
          <pc:docMk/>
          <pc:sldMk cId="3030067421" sldId="306"/>
        </pc:sldMkLst>
        <pc:spChg chg="mod">
          <ac:chgData name="" userId="" providerId="" clId="Web-{084B851B-A014-4D2F-8F4A-ED03B207ABB9}" dt="2019-11-07T14:04:20.812" v="31" actId="20577"/>
          <ac:spMkLst>
            <pc:docMk/>
            <pc:sldMk cId="3030067421" sldId="306"/>
            <ac:spMk id="3" creationId="{F42424F2-4FE8-3348-9E48-FBF20E74CD51}"/>
          </ac:spMkLst>
        </pc:spChg>
      </pc:sldChg>
    </pc:docChg>
  </pc:docChgLst>
  <pc:docChgLst>
    <pc:chgData clId="Web-{FF94E6AA-F344-4ADF-AC23-2E9583C9AE45}"/>
    <pc:docChg chg="addSld modSld">
      <pc:chgData name="" userId="" providerId="" clId="Web-{FF94E6AA-F344-4ADF-AC23-2E9583C9AE45}" dt="2019-11-07T15:50:40.399" v="184"/>
      <pc:docMkLst>
        <pc:docMk/>
      </pc:docMkLst>
      <pc:sldChg chg="modSp">
        <pc:chgData name="" userId="" providerId="" clId="Web-{FF94E6AA-F344-4ADF-AC23-2E9583C9AE45}" dt="2019-11-07T15:50:40.399" v="184"/>
        <pc:sldMkLst>
          <pc:docMk/>
          <pc:sldMk cId="2189401439" sldId="298"/>
        </pc:sldMkLst>
        <pc:spChg chg="mod">
          <ac:chgData name="" userId="" providerId="" clId="Web-{FF94E6AA-F344-4ADF-AC23-2E9583C9AE45}" dt="2019-11-07T15:38:29.981" v="2" actId="20577"/>
          <ac:spMkLst>
            <pc:docMk/>
            <pc:sldMk cId="2189401439" sldId="298"/>
            <ac:spMk id="3" creationId="{261D8523-2162-4B26-B1E4-77BAD9CBF986}"/>
          </ac:spMkLst>
        </pc:spChg>
        <pc:graphicFrameChg chg="mod modGraphic">
          <ac:chgData name="" userId="" providerId="" clId="Web-{FF94E6AA-F344-4ADF-AC23-2E9583C9AE45}" dt="2019-11-07T15:50:40.399" v="184"/>
          <ac:graphicFrameMkLst>
            <pc:docMk/>
            <pc:sldMk cId="2189401439" sldId="298"/>
            <ac:graphicFrameMk id="2" creationId="{CF5B2963-0456-4FC5-9B8F-0484461E4D8A}"/>
          </ac:graphicFrameMkLst>
        </pc:graphicFrameChg>
      </pc:sldChg>
      <pc:sldChg chg="modSp">
        <pc:chgData name="" userId="" providerId="" clId="Web-{FF94E6AA-F344-4ADF-AC23-2E9583C9AE45}" dt="2019-11-07T15:40:41.027" v="40" actId="20577"/>
        <pc:sldMkLst>
          <pc:docMk/>
          <pc:sldMk cId="3993131780" sldId="305"/>
        </pc:sldMkLst>
        <pc:spChg chg="mod">
          <ac:chgData name="" userId="" providerId="" clId="Web-{FF94E6AA-F344-4ADF-AC23-2E9583C9AE45}" dt="2019-11-07T15:40:41.027" v="40" actId="20577"/>
          <ac:spMkLst>
            <pc:docMk/>
            <pc:sldMk cId="3993131780" sldId="305"/>
            <ac:spMk id="177" creationId="{00000000-0000-0000-0000-000000000000}"/>
          </ac:spMkLst>
        </pc:spChg>
      </pc:sldChg>
      <pc:sldChg chg="modSp add replId">
        <pc:chgData name="" userId="" providerId="" clId="Web-{FF94E6AA-F344-4ADF-AC23-2E9583C9AE45}" dt="2019-11-07T15:47:37.462" v="143"/>
        <pc:sldMkLst>
          <pc:docMk/>
          <pc:sldMk cId="4064646883" sldId="313"/>
        </pc:sldMkLst>
        <pc:spChg chg="mod">
          <ac:chgData name="" userId="" providerId="" clId="Web-{FF94E6AA-F344-4ADF-AC23-2E9583C9AE45}" dt="2019-11-07T15:38:42.792" v="4" actId="20577"/>
          <ac:spMkLst>
            <pc:docMk/>
            <pc:sldMk cId="4064646883" sldId="313"/>
            <ac:spMk id="3" creationId="{261D8523-2162-4B26-B1E4-77BAD9CBF986}"/>
          </ac:spMkLst>
        </pc:spChg>
        <pc:graphicFrameChg chg="mod modGraphic">
          <ac:chgData name="" userId="" providerId="" clId="Web-{FF94E6AA-F344-4ADF-AC23-2E9583C9AE45}" dt="2019-11-07T15:47:37.462" v="143"/>
          <ac:graphicFrameMkLst>
            <pc:docMk/>
            <pc:sldMk cId="4064646883" sldId="313"/>
            <ac:graphicFrameMk id="2" creationId="{CF5B2963-0456-4FC5-9B8F-0484461E4D8A}"/>
          </ac:graphicFrameMkLst>
        </pc:graphicFrameChg>
      </pc:sldChg>
    </pc:docChg>
  </pc:docChgLst>
  <pc:docChgLst>
    <pc:chgData clId="Web-{1F50F1C1-DB2B-4742-8776-F2E4E4D1F94B}"/>
    <pc:docChg chg="modSld">
      <pc:chgData name="" userId="" providerId="" clId="Web-{1F50F1C1-DB2B-4742-8776-F2E4E4D1F94B}" dt="2019-11-12T11:20:34.811" v="191" actId="20577"/>
      <pc:docMkLst>
        <pc:docMk/>
      </pc:docMkLst>
      <pc:sldChg chg="modSp">
        <pc:chgData name="" userId="" providerId="" clId="Web-{1F50F1C1-DB2B-4742-8776-F2E4E4D1F94B}" dt="2019-11-12T11:20:33.358" v="189" actId="20577"/>
        <pc:sldMkLst>
          <pc:docMk/>
          <pc:sldMk cId="0" sldId="279"/>
        </pc:sldMkLst>
        <pc:spChg chg="mod">
          <ac:chgData name="" userId="" providerId="" clId="Web-{1F50F1C1-DB2B-4742-8776-F2E4E4D1F94B}" dt="2019-11-12T11:20:33.358" v="189" actId="20577"/>
          <ac:spMkLst>
            <pc:docMk/>
            <pc:sldMk cId="0" sldId="279"/>
            <ac:spMk id="5" creationId="{96ACB5E5-5EE2-D34E-AB54-23605EBCC088}"/>
          </ac:spMkLst>
        </pc:spChg>
      </pc:sldChg>
      <pc:sldChg chg="modSp">
        <pc:chgData name="" userId="" providerId="" clId="Web-{1F50F1C1-DB2B-4742-8776-F2E4E4D1F94B}" dt="2019-11-12T11:15:32.778" v="35" actId="20577"/>
        <pc:sldMkLst>
          <pc:docMk/>
          <pc:sldMk cId="3838543109" sldId="284"/>
        </pc:sldMkLst>
        <pc:spChg chg="mod">
          <ac:chgData name="" userId="" providerId="" clId="Web-{1F50F1C1-DB2B-4742-8776-F2E4E4D1F94B}" dt="2019-11-12T11:15:32.778" v="35" actId="20577"/>
          <ac:spMkLst>
            <pc:docMk/>
            <pc:sldMk cId="3838543109" sldId="284"/>
            <ac:spMk id="227" creationId="{00000000-0000-0000-0000-000000000000}"/>
          </ac:spMkLst>
        </pc:spChg>
      </pc:sldChg>
      <pc:sldChg chg="modSp">
        <pc:chgData name="" userId="" providerId="" clId="Web-{1F50F1C1-DB2B-4742-8776-F2E4E4D1F94B}" dt="2019-11-12T11:18:22.185" v="144"/>
        <pc:sldMkLst>
          <pc:docMk/>
          <pc:sldMk cId="912759349" sldId="296"/>
        </pc:sldMkLst>
        <pc:graphicFrameChg chg="mod modGraphic">
          <ac:chgData name="" userId="" providerId="" clId="Web-{1F50F1C1-DB2B-4742-8776-F2E4E4D1F94B}" dt="2019-11-12T11:18:22.185" v="144"/>
          <ac:graphicFrameMkLst>
            <pc:docMk/>
            <pc:sldMk cId="912759349" sldId="296"/>
            <ac:graphicFrameMk id="4" creationId="{93312A87-3BD3-4701-944E-E3266BFA9DA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6309" cy="502859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833" y="1"/>
            <a:ext cx="2986309" cy="502859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>
              <a:defRPr sz="1200"/>
            </a:lvl1pPr>
          </a:lstStyle>
          <a:p>
            <a:fld id="{313C1C42-25E9-40B0-A4E1-8272C5C90E79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12681"/>
            <a:ext cx="2986309" cy="502859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833" y="9512681"/>
            <a:ext cx="2986309" cy="502859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r">
              <a:defRPr sz="1200"/>
            </a:lvl1pPr>
          </a:lstStyle>
          <a:p>
            <a:fld id="{F0A8FD04-6665-4AFC-8C60-7D4A59F06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477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5558" cy="502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2598" y="0"/>
            <a:ext cx="2985558" cy="502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2598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>
            <a:noAutofit/>
          </a:bodyPr>
          <a:lstStyle/>
          <a:p>
            <a:pPr algn="r"/>
            <a:fld id="{00000000-1234-1234-1234-123412341234}" type="slidenum">
              <a:rPr lang="en-GB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GB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48112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63" name="Google Shape;1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2892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902598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>
            <a:noAutofit/>
          </a:bodyPr>
          <a:lstStyle/>
          <a:p>
            <a:pPr algn="r"/>
            <a:fld id="{00000000-1234-1234-1234-123412341234}" type="slidenum">
              <a:rPr lang="en-GB"/>
              <a:pPr algn="r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8689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ca804a674_0_6:notes"/>
          <p:cNvSpPr txBox="1">
            <a:spLocks noGrp="1"/>
          </p:cNvSpPr>
          <p:nvPr>
            <p:ph type="body" idx="1"/>
          </p:nvPr>
        </p:nvSpPr>
        <p:spPr>
          <a:xfrm>
            <a:off x="688976" y="4819977"/>
            <a:ext cx="5511759" cy="3943680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32" name="Google Shape;232;g4ca804a67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7100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5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r>
              <a:rPr lang="en-GB" dirty="0"/>
              <a:t>Working</a:t>
            </a:r>
            <a:r>
              <a:rPr lang="en-GB" baseline="0" dirty="0"/>
              <a:t> class children 27% more likely that the national average to not get 5 GCSE passes including English and Maths</a:t>
            </a:r>
            <a:endParaRPr dirty="0"/>
          </a:p>
        </p:txBody>
      </p:sp>
      <p:sp>
        <p:nvSpPr>
          <p:cNvPr id="203" name="Google Shape;203;p5:notes"/>
          <p:cNvSpPr txBox="1">
            <a:spLocks noGrp="1"/>
          </p:cNvSpPr>
          <p:nvPr>
            <p:ph type="sldNum" idx="12"/>
          </p:nvPr>
        </p:nvSpPr>
        <p:spPr>
          <a:xfrm>
            <a:off x="3902598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>
            <a:noAutofit/>
          </a:bodyPr>
          <a:lstStyle/>
          <a:p>
            <a:pPr algn="r"/>
            <a:fld id="{00000000-1234-1234-1234-123412341234}" type="slidenum">
              <a:rPr lang="en-GB"/>
              <a:pPr algn="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0055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5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03" name="Google Shape;203;p5:notes"/>
          <p:cNvSpPr txBox="1">
            <a:spLocks noGrp="1"/>
          </p:cNvSpPr>
          <p:nvPr>
            <p:ph type="sldNum" idx="12"/>
          </p:nvPr>
        </p:nvSpPr>
        <p:spPr>
          <a:xfrm>
            <a:off x="3902598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>
            <a:noAutofit/>
          </a:bodyPr>
          <a:lstStyle/>
          <a:p>
            <a:pPr algn="r"/>
            <a:fld id="{00000000-1234-1234-1234-123412341234}" type="slidenum">
              <a:rPr lang="en-GB"/>
              <a:pPr algn="r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206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5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r>
              <a:rPr lang="en-GB"/>
              <a:t>Slight changes.</a:t>
            </a:r>
            <a:endParaRPr/>
          </a:p>
        </p:txBody>
      </p:sp>
      <p:sp>
        <p:nvSpPr>
          <p:cNvPr id="203" name="Google Shape;203;p5:notes"/>
          <p:cNvSpPr txBox="1">
            <a:spLocks noGrp="1"/>
          </p:cNvSpPr>
          <p:nvPr>
            <p:ph type="sldNum" idx="12"/>
          </p:nvPr>
        </p:nvSpPr>
        <p:spPr>
          <a:xfrm>
            <a:off x="3902598" y="9513023"/>
            <a:ext cx="2985558" cy="50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6" tIns="46545" rIns="93116" bIns="46545" anchor="b" anchorCtr="0">
            <a:noAutofit/>
          </a:bodyPr>
          <a:lstStyle/>
          <a:p>
            <a:pPr algn="r"/>
            <a:fld id="{00000000-1234-1234-1234-123412341234}" type="slidenum">
              <a:rPr lang="en-GB"/>
              <a:pPr algn="r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7405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7683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4ca804a674_0_18:notes"/>
          <p:cNvSpPr txBox="1">
            <a:spLocks noGrp="1"/>
          </p:cNvSpPr>
          <p:nvPr>
            <p:ph type="body" idx="1"/>
          </p:nvPr>
        </p:nvSpPr>
        <p:spPr>
          <a:xfrm>
            <a:off x="688976" y="4819977"/>
            <a:ext cx="5511759" cy="3943680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66" name="Google Shape;266;g4ca804a67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285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1042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621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7051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5696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4ca804a674_0_42:notes"/>
          <p:cNvSpPr txBox="1">
            <a:spLocks noGrp="1"/>
          </p:cNvSpPr>
          <p:nvPr>
            <p:ph type="body" idx="1"/>
          </p:nvPr>
        </p:nvSpPr>
        <p:spPr>
          <a:xfrm>
            <a:off x="688976" y="4819977"/>
            <a:ext cx="5511759" cy="3943680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23" name="Google Shape;323;g4ca804a674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351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4ca804a674_0_42:notes"/>
          <p:cNvSpPr txBox="1">
            <a:spLocks noGrp="1"/>
          </p:cNvSpPr>
          <p:nvPr>
            <p:ph type="body" idx="1"/>
          </p:nvPr>
        </p:nvSpPr>
        <p:spPr>
          <a:xfrm>
            <a:off x="688976" y="4819977"/>
            <a:ext cx="5511759" cy="3943680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23" name="Google Shape;323;g4ca804a674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27930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7" name="Google Shape;3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3768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8:notes"/>
          <p:cNvSpPr txBox="1">
            <a:spLocks noGrp="1"/>
          </p:cNvSpPr>
          <p:nvPr>
            <p:ph type="body" idx="1"/>
          </p:nvPr>
        </p:nvSpPr>
        <p:spPr>
          <a:xfrm>
            <a:off x="688975" y="4819979"/>
            <a:ext cx="5511800" cy="3943618"/>
          </a:xfrm>
          <a:prstGeom prst="rect">
            <a:avLst/>
          </a:prstGeom>
        </p:spPr>
        <p:txBody>
          <a:bodyPr spcFirstLastPara="1" wrap="square" lIns="93116" tIns="46545" rIns="93116" bIns="46545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47" name="Google Shape;3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2538"/>
            <a:ext cx="4505325" cy="337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3870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339725" y="2441575"/>
            <a:ext cx="7526338" cy="400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 Text">
  <p:cSld name="All 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2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286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028950" y="64452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1 Image">
  <p:cSld name="Text + 1 Imag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>
            <a:spLocks noGrp="1"/>
          </p:cNvSpPr>
          <p:nvPr>
            <p:ph type="pic" idx="2"/>
          </p:nvPr>
        </p:nvSpPr>
        <p:spPr>
          <a:xfrm>
            <a:off x="4600575" y="1762125"/>
            <a:ext cx="4132263" cy="470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3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2 Images">
  <p:cSld name="Text + 2 Image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>
            <a:spLocks noGrp="1"/>
          </p:cNvSpPr>
          <p:nvPr>
            <p:ph type="pic" idx="2"/>
          </p:nvPr>
        </p:nvSpPr>
        <p:spPr>
          <a:xfrm>
            <a:off x="4600575" y="1762125"/>
            <a:ext cx="4132263" cy="226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>
            <a:spLocks noGrp="1"/>
          </p:cNvSpPr>
          <p:nvPr>
            <p:ph type="pic" idx="3"/>
          </p:nvPr>
        </p:nvSpPr>
        <p:spPr>
          <a:xfrm>
            <a:off x="4600575" y="4214813"/>
            <a:ext cx="4132263" cy="226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4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 Image">
  <p:cSld name="All Imag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>
            <a:spLocks noGrp="1"/>
          </p:cNvSpPr>
          <p:nvPr>
            <p:ph type="pic" idx="2"/>
          </p:nvPr>
        </p:nvSpPr>
        <p:spPr>
          <a:xfrm>
            <a:off x="403225" y="1762125"/>
            <a:ext cx="8329613" cy="470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Points">
  <p:cSld name="Text + Poin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/>
          <p:nvPr/>
        </p:nvSpPr>
        <p:spPr>
          <a:xfrm>
            <a:off x="4583584" y="1750873"/>
            <a:ext cx="1907689" cy="1907689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0C0C0C">
              <a:alpha val="80784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5704828" y="3165373"/>
            <a:ext cx="1906629" cy="1907689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757070">
              <a:alpha val="80784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6825787" y="4597082"/>
            <a:ext cx="1907689" cy="1906629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D0CECE">
              <a:alpha val="80784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2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3"/>
          </p:nvPr>
        </p:nvSpPr>
        <p:spPr>
          <a:xfrm>
            <a:off x="4796725" y="2394488"/>
            <a:ext cx="1496125" cy="55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4"/>
          </p:nvPr>
        </p:nvSpPr>
        <p:spPr>
          <a:xfrm>
            <a:off x="5910079" y="3840247"/>
            <a:ext cx="1496125" cy="55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body" idx="5"/>
          </p:nvPr>
        </p:nvSpPr>
        <p:spPr>
          <a:xfrm>
            <a:off x="7031568" y="5301000"/>
            <a:ext cx="1496125" cy="55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 2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Blank 3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4">
  <p:cSld name="Blank 4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6">
  <p:cSld name="Blank 6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7">
  <p:cSld name="Blank 7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8">
  <p:cSld name="Blank 8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9">
  <p:cSld name="Blank 9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9766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0" y="0"/>
            <a:ext cx="9144000" cy="64644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4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dcandarli0001@leeds.ac.uk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mailto:a.h.Deignan@education.leeds.ac.uk" TargetMode="External"/><Relationship Id="rId4" Type="http://schemas.openxmlformats.org/officeDocument/2006/relationships/hyperlink" Target="mailto:r.love@leeds.ac.uk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dcandarli001@leeds.ac.uk" TargetMode="External"/><Relationship Id="rId7" Type="http://schemas.openxmlformats.org/officeDocument/2006/relationships/hyperlink" Target="mailto:a.h.deignan@education.leeds.ac.uk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.love@leeds.ac.uk" TargetMode="External"/><Relationship Id="rId5" Type="http://schemas.openxmlformats.org/officeDocument/2006/relationships/hyperlink" Target="https://linguistictransition.leeds.ac.uk/" TargetMode="Externa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75/ijcl.13.4.06ray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body" idx="1"/>
          </p:nvPr>
        </p:nvSpPr>
        <p:spPr>
          <a:xfrm>
            <a:off x="235130" y="1358536"/>
            <a:ext cx="8821783" cy="5412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SzPts val="1600"/>
            </a:pPr>
            <a:r>
              <a:rPr lang="en-GB" sz="3600" b="1" dirty="0"/>
              <a:t>Rhetorical variation in teachers’ lesson presentations across Key Stage 2 and Key Stage 3</a:t>
            </a: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b="1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en-GB" sz="1600" b="1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800" b="1" dirty="0"/>
              <a:t>Duygu Candarli, Robbie Love &amp; Alice Deignan</a:t>
            </a:r>
            <a:endParaRPr sz="1800" b="1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800" dirty="0"/>
              <a:t>School of Education</a:t>
            </a: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800" dirty="0"/>
              <a:t>University of Leeds</a:t>
            </a: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/>
              <a:t>		 </a:t>
            </a:r>
            <a:endParaRPr dirty="0"/>
          </a:p>
          <a:p>
            <a:pPr marL="0" indent="0">
              <a:buSzPts val="1600"/>
            </a:pPr>
            <a:r>
              <a:rPr lang="en-GB" sz="1600" u="sng" dirty="0">
                <a:solidFill>
                  <a:schemeClr val="hlink"/>
                </a:solidFill>
                <a:hlinkClick r:id="rId3"/>
              </a:rPr>
              <a:t>dcandarli001@dundee.ac.uk</a:t>
            </a:r>
            <a:r>
              <a:rPr lang="en-GB" sz="1600" dirty="0"/>
              <a:t>	                 	</a:t>
            </a: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u="sng" dirty="0">
                <a:solidFill>
                  <a:schemeClr val="hlink"/>
                </a:solidFill>
                <a:hlinkClick r:id="rId4"/>
              </a:rPr>
              <a:t>r.love@leeds.ac.uk</a:t>
            </a:r>
            <a:r>
              <a:rPr lang="en-GB" sz="1600" dirty="0"/>
              <a:t>                               	</a:t>
            </a: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>
                <a:hlinkClick r:id="rId5"/>
              </a:rPr>
              <a:t>a.h.deignan@education.leeds.ac.uk</a:t>
            </a:r>
            <a:r>
              <a:rPr lang="en-GB" sz="1600" dirty="0"/>
              <a:t>	</a:t>
            </a:r>
            <a:endParaRPr sz="1600" dirty="0"/>
          </a:p>
        </p:txBody>
      </p:sp>
      <p:pic>
        <p:nvPicPr>
          <p:cNvPr id="168" name="Google Shape;168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23620" y="5853402"/>
            <a:ext cx="644802" cy="549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82707" y="5853402"/>
            <a:ext cx="1783511" cy="54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7"/>
          <p:cNvPicPr preferRelativeResize="0"/>
          <p:nvPr/>
        </p:nvPicPr>
        <p:blipFill rotWithShape="1">
          <a:blip r:embed="rId8">
            <a:alphaModFix/>
          </a:blip>
          <a:srcRect t="31756" b="34374"/>
          <a:stretch/>
        </p:blipFill>
        <p:spPr>
          <a:xfrm>
            <a:off x="6932866" y="5853403"/>
            <a:ext cx="2057399" cy="54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250844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GB" sz="2400" dirty="0"/>
              <a:t>1. The project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dirty="0"/>
              <a:t>Linguistic challenges of the transition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ts val="2400"/>
            </a:pPr>
            <a:endParaRPr lang="en-GB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sz="2400" dirty="0"/>
              <a:t>2. Background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dirty="0"/>
              <a:t>Academic school language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ts val="2400"/>
            </a:pPr>
            <a:endParaRPr lang="en-GB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sz="2400" dirty="0"/>
              <a:t>3. Project research questions and data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endParaRPr lang="en-GB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sz="2400" dirty="0"/>
              <a:t>4. Case study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sz="2400" dirty="0"/>
              <a:t>      </a:t>
            </a:r>
            <a:r>
              <a:rPr lang="en-GB" sz="1800" dirty="0"/>
              <a:t>Rhetorical variation in teachers’ lesson presentations across Key Stage 2 and Key Stage 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endParaRPr lang="en-GB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GB" sz="2400" dirty="0"/>
              <a:t>5. Conclusions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SzPts val="2400"/>
              <a:buFont typeface="Arial" panose="020B0604020202020204" pitchFamily="34" charset="0"/>
              <a:buChar char="•"/>
            </a:pPr>
            <a:endParaRPr lang="en-GB" sz="2100" dirty="0"/>
          </a:p>
          <a:p>
            <a:pPr lvl="1" indent="-457200">
              <a:lnSpc>
                <a:spcPct val="100000"/>
              </a:lnSpc>
              <a:spcBef>
                <a:spcPts val="0"/>
              </a:spcBef>
              <a:buSzPts val="2400"/>
              <a:buFont typeface="Arial" panose="020B0604020202020204" pitchFamily="34" charset="0"/>
              <a:buChar char="•"/>
            </a:pPr>
            <a:endParaRPr sz="27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8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313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8F00F-15FC-4A46-AE94-6069DF86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project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B44DF-E7DC-4BD8-9262-18A26D5B8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Linguistic challenges of the transition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343A9-0273-4458-A6B8-46FA41010B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32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00" cy="46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</a:pPr>
            <a:r>
              <a:rPr lang="en-GB" sz="1800" dirty="0"/>
              <a:t>Linguistic challenges of the transition from primary to secondary school</a:t>
            </a:r>
            <a:endParaRPr sz="1800" dirty="0"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GB" sz="1800" dirty="0"/>
              <a:t>ESRC-funded, 2018-2021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/>
              <a:t>University of Leeds</a:t>
            </a:r>
            <a:endParaRPr sz="1800" dirty="0"/>
          </a:p>
          <a:p>
            <a:pPr marL="1143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</a:pPr>
            <a:r>
              <a:rPr lang="en-GB" sz="1800" dirty="0"/>
              <a:t>Alice Deignan (PI)</a:t>
            </a:r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GB" sz="1800" dirty="0"/>
              <a:t>Gary Chambers (Co-I), Michael Inglis (Co-I)</a:t>
            </a:r>
          </a:p>
          <a:p>
            <a:pPr marL="114300" indent="0">
              <a:lnSpc>
                <a:spcPct val="100000"/>
              </a:lnSpc>
              <a:spcBef>
                <a:spcPts val="0"/>
              </a:spcBef>
              <a:buSzPts val="1800"/>
            </a:pPr>
            <a:r>
              <a:rPr lang="it-IT" sz="1800" dirty="0"/>
              <a:t>Duygu Candarli (</a:t>
            </a:r>
            <a:r>
              <a:rPr lang="it-IT" sz="1800" dirty="0" err="1"/>
              <a:t>former</a:t>
            </a:r>
            <a:r>
              <a:rPr lang="it-IT" sz="1800" dirty="0"/>
              <a:t> RF), Robbie Love (RA)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/>
              <a:t>Lancaster University</a:t>
            </a:r>
            <a:endParaRPr sz="1800" dirty="0"/>
          </a:p>
          <a:p>
            <a:pPr marL="1143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</a:pPr>
            <a:r>
              <a:rPr lang="en-GB" sz="1800" dirty="0"/>
              <a:t>Elena Semino (Co-I), Vaclav Brezina (Co-I)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/>
              <a:t>Advisors/consultants</a:t>
            </a:r>
            <a:endParaRPr sz="1800" dirty="0"/>
          </a:p>
          <a:p>
            <a:pPr marL="114300" lvl="0" indent="0">
              <a:lnSpc>
                <a:spcPct val="100000"/>
              </a:lnSpc>
              <a:spcBef>
                <a:spcPts val="600"/>
              </a:spcBef>
              <a:buSzPts val="1800"/>
            </a:pPr>
            <a:r>
              <a:rPr lang="en-GB" sz="1800" dirty="0"/>
              <a:t>Marcus Jones (Huntington School), Constant Leung (KCL)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5"/>
          <p:cNvSpPr txBox="1"/>
          <p:nvPr/>
        </p:nvSpPr>
        <p:spPr>
          <a:xfrm>
            <a:off x="310696" y="579664"/>
            <a:ext cx="58044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project</a:t>
            </a:r>
            <a:endParaRPr/>
          </a:p>
        </p:txBody>
      </p:sp>
      <p:sp>
        <p:nvSpPr>
          <p:cNvPr id="236" name="Google Shape;236;p35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10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Earlier Leeds-based project ‘Translating Science for Young People’, AHRC 2014-16 found that many secondary school students were not able to use quite basic academic vocabulary;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Widespread concern among education professionals about attainment in Year 7, and the stress of the transition from primary to secondary school;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Persistent link between socioeconomic status and academic achievement;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Ideas behind corpus studies of the language of higher education rarely transferred to the language of school.</a:t>
            </a:r>
          </a:p>
        </p:txBody>
      </p:sp>
      <p:sp>
        <p:nvSpPr>
          <p:cNvPr id="206" name="Google Shape;206;p31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2800" dirty="0"/>
              <a:t>Project background</a:t>
            </a:r>
            <a:endParaRPr sz="2800" dirty="0"/>
          </a:p>
        </p:txBody>
      </p:sp>
      <p:sp>
        <p:nvSpPr>
          <p:cNvPr id="207" name="Google Shape;207;p31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179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The language of school seems importantly different from the language that children encounter outside school;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Primary teachers and secondary teachers typically came to the profession by different routes;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endParaRPr lang="en-GB" sz="2400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What sort of differences might there be between the language of primary school and the language of secondary school?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endParaRPr lang="en-GB" sz="2400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If there are differences, might these be more of a barrier to accessing the curriculum for children from lower SES backgrounds, partly explaining their under achievement?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endParaRPr lang="en-GB" sz="2400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endParaRPr lang="en-GB" sz="2400" dirty="0"/>
          </a:p>
        </p:txBody>
      </p:sp>
      <p:sp>
        <p:nvSpPr>
          <p:cNvPr id="206" name="Google Shape;206;p31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Academic school language</a:t>
            </a:r>
            <a:endParaRPr dirty="0"/>
          </a:p>
        </p:txBody>
      </p:sp>
      <p:sp>
        <p:nvSpPr>
          <p:cNvPr id="207" name="Google Shape;207;p31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914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Corpus 1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Representing the written and spoken language encountered by students in Years 5 and 6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endParaRPr lang="en-GB" sz="2400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Corpus 2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Representing the written and spoken language encountered by students in Years 7 and 8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endParaRPr lang="en-GB" sz="2400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lang="en-GB" sz="2400" dirty="0"/>
              <a:t>School subjects: English baccalaureate (</a:t>
            </a:r>
            <a:r>
              <a:rPr lang="en-GB" sz="2400" dirty="0" err="1"/>
              <a:t>Ebacc</a:t>
            </a:r>
            <a:r>
              <a:rPr lang="en-GB" sz="2400" dirty="0"/>
              <a:t>) subjects, with the exception of a modern language: English, Maths, the sciences, history, geography</a:t>
            </a:r>
          </a:p>
        </p:txBody>
      </p:sp>
      <p:sp>
        <p:nvSpPr>
          <p:cNvPr id="206" name="Google Shape;206;p31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language corpora</a:t>
            </a:r>
            <a:endParaRPr dirty="0"/>
          </a:p>
        </p:txBody>
      </p:sp>
      <p:sp>
        <p:nvSpPr>
          <p:cNvPr id="207" name="Google Shape;207;p31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662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186267" y="1320801"/>
            <a:ext cx="8717101" cy="5317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RQ1: What are the linguistic characteristics of texts that students are required to understand and respond to at KS2, in terms of lexis, grammar and discourse?</a:t>
            </a:r>
            <a:endParaRPr lang="en-GB" sz="1800" dirty="0">
              <a:solidFill>
                <a:srgbClr val="FF0000"/>
              </a:solidFill>
            </a:endParaRPr>
          </a:p>
          <a:p>
            <a:r>
              <a:rPr lang="en-US" sz="1800" dirty="0">
                <a:solidFill>
                  <a:srgbClr val="FF0000"/>
                </a:solidFill>
              </a:rPr>
              <a:t>RQ2: What are the linguistic characteristics of texts that students are required to understand and respond to at KS3, in terms of lexis, grammar and discourse?</a:t>
            </a:r>
            <a:endParaRPr lang="en-GB" sz="1800" dirty="0">
              <a:solidFill>
                <a:srgbClr val="FF0000"/>
              </a:solidFill>
            </a:endParaRPr>
          </a:p>
          <a:p>
            <a:r>
              <a:rPr lang="en-US" sz="1800" dirty="0">
                <a:solidFill>
                  <a:srgbClr val="FF0000"/>
                </a:solidFill>
              </a:rPr>
              <a:t>RQ3: How does the language of KS3 vary according to subject area?</a:t>
            </a:r>
            <a:endParaRPr lang="en-GB" sz="1800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3a: Are there language characteristics and structures specific to different subject areas? </a:t>
            </a:r>
            <a:endParaRPr lang="en-GB" dirty="0"/>
          </a:p>
          <a:p>
            <a:pPr lvl="1"/>
            <a:r>
              <a:rPr lang="en-US" dirty="0"/>
              <a:t>3b: If so, do subjects cluster into groups that have similar language characteristics and structures?</a:t>
            </a:r>
            <a:endParaRPr lang="en-GB" dirty="0"/>
          </a:p>
          <a:p>
            <a:r>
              <a:rPr lang="en-US" sz="1800" b="1" dirty="0">
                <a:solidFill>
                  <a:srgbClr val="FF0000"/>
                </a:solidFill>
              </a:rPr>
              <a:t>RQ4: How does the language of KS3 differ from the language students have previously encountered, at the levels of lexis, grammar and discourse?</a:t>
            </a:r>
            <a:endParaRPr lang="en-GB" sz="1800" b="1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4a: How does the language of KS3 differ from the language of KS2?</a:t>
            </a:r>
            <a:endParaRPr lang="en-GB" dirty="0"/>
          </a:p>
          <a:p>
            <a:pPr lvl="1"/>
            <a:r>
              <a:rPr lang="en-US" dirty="0"/>
              <a:t>4b: How does the language of KS3 differ from non-specialist public language encountered outside school?</a:t>
            </a:r>
          </a:p>
          <a:p>
            <a:pPr lvl="1"/>
            <a:endParaRPr lang="en-GB" dirty="0"/>
          </a:p>
          <a:p>
            <a:r>
              <a:rPr lang="en-US" sz="1800" dirty="0"/>
              <a:t>RQ5: How do teachers and students perceive the linguistic challenges of the transition from primary to secondary school?</a:t>
            </a:r>
            <a:endParaRPr lang="en-GB"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4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RQs</a:t>
            </a:r>
            <a:endParaRPr dirty="0"/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0"/>
          <p:cNvSpPr txBox="1">
            <a:spLocks noGrp="1"/>
          </p:cNvSpPr>
          <p:nvPr>
            <p:ph type="body" idx="1"/>
          </p:nvPr>
        </p:nvSpPr>
        <p:spPr>
          <a:xfrm>
            <a:off x="339724" y="1590441"/>
            <a:ext cx="8175625" cy="5048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GB" sz="2400" dirty="0"/>
              <a:t>Sub-registers of written corpora (Key Stage 2 and Key Stage 3): qualitatively coded after reading each text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400"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400" dirty="0"/>
              <a:t>Worksheets</a:t>
            </a:r>
            <a:endParaRPr sz="2400"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400" dirty="0"/>
              <a:t>Textbooks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400" dirty="0"/>
              <a:t>Assessment tasks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400" dirty="0"/>
              <a:t>Lesson presentations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400" dirty="0"/>
              <a:t>Glossary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400" dirty="0"/>
              <a:t>Reading extract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sz="2400" dirty="0"/>
              <a:t>Fiction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400" dirty="0"/>
              <a:t>Subjects: English, maths, sciences, history, geography</a:t>
            </a:r>
            <a:endParaRPr sz="2400" dirty="0"/>
          </a:p>
          <a:p>
            <a:pPr marL="342900" lvl="0" indent="-209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</p:txBody>
      </p:sp>
      <p:sp>
        <p:nvSpPr>
          <p:cNvPr id="269" name="Google Shape;269;p40"/>
          <p:cNvSpPr txBox="1">
            <a:spLocks noGrp="1"/>
          </p:cNvSpPr>
          <p:nvPr>
            <p:ph type="body" idx="2"/>
          </p:nvPr>
        </p:nvSpPr>
        <p:spPr>
          <a:xfrm>
            <a:off x="339725" y="584558"/>
            <a:ext cx="58197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 dirty="0"/>
              <a:t>Written corpora</a:t>
            </a:r>
            <a:endParaRPr sz="3600" dirty="0"/>
          </a:p>
        </p:txBody>
      </p:sp>
      <p:sp>
        <p:nvSpPr>
          <p:cNvPr id="270" name="Google Shape;270;p40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8F00F-15FC-4A46-AE94-6069DF86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B44DF-E7DC-4BD8-9262-18A26D5B8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00" indent="0"/>
            <a:r>
              <a:rPr lang="en-GB" b="1" dirty="0"/>
              <a:t>Rhetorical variation in teachers’ lesson presentations across Key Stage 2 and Key Stage 3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343A9-0273-4458-A6B8-46FA41010B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68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Lesson presentations, prepared with the help of computer software, are now widely used in all educational settings from kindergarten to higher education (e.g. Liu et al., 2016). </a:t>
            </a:r>
          </a:p>
          <a:p>
            <a:pPr marL="342900" lvl="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lvl="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r>
              <a:rPr lang="en-GB" sz="2400" dirty="0"/>
              <a:t>Lesson presentations form a </a:t>
            </a:r>
            <a:r>
              <a:rPr lang="en-GB" sz="2400" b="1" dirty="0"/>
              <a:t>hybrid register</a:t>
            </a:r>
            <a:r>
              <a:rPr lang="en-GB" sz="2400" dirty="0"/>
              <a:t> that can include lesson objectives, subject content, questions, instructions for tasks and activities, as well as information on assessment.</a:t>
            </a:r>
          </a:p>
          <a:p>
            <a:pPr marL="342900" lvl="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lvl="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lvl="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Lesson presentations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pic>
        <p:nvPicPr>
          <p:cNvPr id="5" name="Picture 2" descr="Image result for powerpoint">
            <a:extLst>
              <a:ext uri="{FF2B5EF4-FFF2-40B4-BE49-F238E27FC236}">
                <a16:creationId xmlns:a16="http://schemas.microsoft.com/office/drawing/2014/main" id="{23C1A5EE-922F-492A-8DC4-811AC471B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469" y="413521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54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0" lvl="0" indent="0" algn="just">
              <a:spcBef>
                <a:spcPts val="0"/>
              </a:spcBef>
              <a:buSzPts val="1800"/>
            </a:pPr>
            <a:r>
              <a:rPr lang="en-GB" sz="2400" i="1" dirty="0"/>
              <a:t>“Whether a teacher is intending it or not, PowerPoint’s message of economy to students is: if it does not appear on a slide, it is probably not important because it did not warrant being pointed at powerfully.” </a:t>
            </a:r>
          </a:p>
          <a:p>
            <a:pPr marL="0" lvl="0" indent="0" algn="r">
              <a:spcBef>
                <a:spcPts val="0"/>
              </a:spcBef>
              <a:buSzPts val="1800"/>
            </a:pPr>
            <a:r>
              <a:rPr lang="en-GB" sz="2400" dirty="0"/>
              <a:t>(Adams, 2016, p. 399)</a:t>
            </a:r>
          </a:p>
          <a:p>
            <a:pPr marL="342900" lvl="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lvl="0" indent="-342900">
              <a:spcBef>
                <a:spcPts val="0"/>
              </a:spcBef>
              <a:buSzPts val="1800"/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Lesson presentations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  <p:pic>
        <p:nvPicPr>
          <p:cNvPr id="1028" name="Picture 4" descr="Image result for powerpoint">
            <a:extLst>
              <a:ext uri="{FF2B5EF4-FFF2-40B4-BE49-F238E27FC236}">
                <a16:creationId xmlns:a16="http://schemas.microsoft.com/office/drawing/2014/main" id="{64BBA745-2C68-421D-A5BA-B8DC241AC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875" y="3870396"/>
            <a:ext cx="3852249" cy="257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90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97CE97-E130-A540-AD43-20E8F1F92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GB" sz="2400" dirty="0"/>
              <a:t>Conference presentations (</a:t>
            </a:r>
            <a:r>
              <a:rPr lang="en-GB" sz="2400" dirty="0" err="1"/>
              <a:t>Atai</a:t>
            </a:r>
            <a:r>
              <a:rPr lang="en-GB" sz="2400" dirty="0"/>
              <a:t> &amp; </a:t>
            </a:r>
            <a:r>
              <a:rPr lang="en-GB" sz="2400" dirty="0" err="1"/>
              <a:t>Talebzadeh</a:t>
            </a:r>
            <a:r>
              <a:rPr lang="en-GB" sz="2400" dirty="0"/>
              <a:t>, 2012)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GB" sz="2400" dirty="0"/>
              <a:t>MA thesis defence presentations (</a:t>
            </a:r>
            <a:r>
              <a:rPr lang="en-GB" sz="2400" dirty="0" err="1"/>
              <a:t>Pieketaleyee</a:t>
            </a:r>
            <a:r>
              <a:rPr lang="en-GB" sz="2400" dirty="0"/>
              <a:t> &amp; </a:t>
            </a:r>
            <a:r>
              <a:rPr lang="en-GB" sz="2400" dirty="0" err="1"/>
              <a:t>Bazargani</a:t>
            </a:r>
            <a:r>
              <a:rPr lang="en-GB" sz="2400" dirty="0"/>
              <a:t>, 2018)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GB" sz="2400" dirty="0"/>
              <a:t>Three minute thesis presentations (Hu &amp; Liu, 2018)</a:t>
            </a:r>
          </a:p>
          <a:p>
            <a:pPr marL="228600" indent="0"/>
            <a:endParaRPr lang="en-GB" sz="2400" dirty="0"/>
          </a:p>
          <a:p>
            <a:pPr marL="228600" indent="0"/>
            <a:endParaRPr lang="en-GB" sz="2400" dirty="0"/>
          </a:p>
          <a:p>
            <a:pPr marL="228600" indent="0"/>
            <a:r>
              <a:rPr lang="en-GB" sz="2400" dirty="0"/>
              <a:t>These previous studies focused on </a:t>
            </a:r>
            <a:r>
              <a:rPr lang="en-GB" sz="2400" b="1" dirty="0"/>
              <a:t>presentations that were prepared for research purposes </a:t>
            </a:r>
            <a:r>
              <a:rPr lang="en-GB" sz="2400" dirty="0"/>
              <a:t>and used Swales’ CARS (creating a research space) model as a starting point for genre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1DC4F3-7D98-1042-AD85-C721D80FE90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569000"/>
            <a:ext cx="7667349" cy="828000"/>
          </a:xfrm>
        </p:spPr>
        <p:txBody>
          <a:bodyPr/>
          <a:lstStyle/>
          <a:p>
            <a:r>
              <a:rPr lang="en-GB" sz="3200" dirty="0"/>
              <a:t> Genre analysis of presentations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E019B-E7B3-7F47-92EF-36FED62E14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02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97CE97-E130-A540-AD43-20E8F1F92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indent="-457200">
              <a:buFont typeface="+mj-lt"/>
              <a:buAutoNum type="arabicPeriod"/>
            </a:pPr>
            <a:r>
              <a:rPr lang="en-GB" sz="2400" dirty="0"/>
              <a:t>To what extent, if any, are lesson presentations at Key Stage 2 different from those at Key Stage 3 in terms of their communicative functions?</a:t>
            </a:r>
          </a:p>
          <a:p>
            <a:pPr marL="685800" indent="-457200">
              <a:buFont typeface="+mj-lt"/>
              <a:buAutoNum type="arabicPeriod"/>
            </a:pPr>
            <a:endParaRPr lang="en-GB" sz="2400" dirty="0"/>
          </a:p>
          <a:p>
            <a:pPr marL="685800" indent="-457200">
              <a:buFont typeface="+mj-lt"/>
              <a:buAutoNum type="arabicPeriod"/>
            </a:pPr>
            <a:endParaRPr lang="en-GB" sz="2400" dirty="0"/>
          </a:p>
          <a:p>
            <a:pPr marL="685800" indent="-457200">
              <a:buFont typeface="+mj-lt"/>
              <a:buAutoNum type="arabicPeriod"/>
            </a:pPr>
            <a:r>
              <a:rPr lang="en-GB" sz="2400" dirty="0"/>
              <a:t>What are the differences in the </a:t>
            </a:r>
            <a:r>
              <a:rPr lang="en-GB" sz="2400" dirty="0" err="1"/>
              <a:t>lexico</a:t>
            </a:r>
            <a:r>
              <a:rPr lang="en-GB" sz="2400" dirty="0"/>
              <a:t>-grammatical realisations of the most frequent communicative functions between Key Stage 2 and Key Stage 3 lesson presentations?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1DC4F3-7D98-1042-AD85-C721D80FE90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569000"/>
            <a:ext cx="7667349" cy="828000"/>
          </a:xfrm>
        </p:spPr>
        <p:txBody>
          <a:bodyPr/>
          <a:lstStyle/>
          <a:p>
            <a:r>
              <a:rPr lang="en-GB" sz="3200" dirty="0"/>
              <a:t> Research 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E019B-E7B3-7F47-92EF-36FED62E14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37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97CE97-E130-A540-AD43-20E8F1F92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725" y="1762125"/>
            <a:ext cx="8175625" cy="4683125"/>
          </a:xfrm>
        </p:spPr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ProtAnt</a:t>
            </a:r>
            <a:r>
              <a:rPr lang="en-GB" sz="2400" dirty="0"/>
              <a:t> (Anthony &amp; Baker, 2015) used to select the most prototypical lesson presentations in comparison to the other academic school registers in each year at Key Stage 2 and Key Stage 3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GB" sz="2400" dirty="0"/>
              <a:t>Criterion: First 50 most prototypical lesson presentations were selected based on the normalised key tokens for Years 5, 6, 7, 8 separately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GB" sz="2400" dirty="0"/>
              <a:t>Text length was not controlled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1DC4F3-7D98-1042-AD85-C721D80FE90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2765" y="171435"/>
            <a:ext cx="7667349" cy="828000"/>
          </a:xfrm>
        </p:spPr>
        <p:txBody>
          <a:bodyPr/>
          <a:lstStyle/>
          <a:p>
            <a:r>
              <a:rPr lang="en-GB" sz="3200" dirty="0"/>
              <a:t>Creating a corpus of lesson </a:t>
            </a:r>
          </a:p>
          <a:p>
            <a:r>
              <a:rPr lang="en-GB" sz="3200" dirty="0"/>
              <a:t>presentations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E019B-E7B3-7F47-92EF-36FED62E14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15</a:t>
            </a:fld>
            <a:endParaRPr lang="en-GB"/>
          </a:p>
        </p:txBody>
      </p:sp>
      <p:pic>
        <p:nvPicPr>
          <p:cNvPr id="2050" name="Picture 2" descr="ProtAnt">
            <a:extLst>
              <a:ext uri="{FF2B5EF4-FFF2-40B4-BE49-F238E27FC236}">
                <a16:creationId xmlns:a16="http://schemas.microsoft.com/office/drawing/2014/main" id="{13C359B9-0166-4551-B80F-0C71297B1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573" y="5032941"/>
            <a:ext cx="1398327" cy="141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22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/>
          <p:nvPr/>
        </p:nvSpPr>
        <p:spPr>
          <a:xfrm>
            <a:off x="310696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corpus of lesson presentations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3312A87-3BD3-4701-944E-E3266BFA9D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66392"/>
              </p:ext>
            </p:extLst>
          </p:nvPr>
        </p:nvGraphicFramePr>
        <p:xfrm>
          <a:off x="575741" y="1839859"/>
          <a:ext cx="7613276" cy="348152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749476">
                  <a:extLst>
                    <a:ext uri="{9D8B030D-6E8A-4147-A177-3AD203B41FA5}">
                      <a16:colId xmlns:a16="http://schemas.microsoft.com/office/drawing/2014/main" val="3630487244"/>
                    </a:ext>
                  </a:extLst>
                </a:gridCol>
                <a:gridCol w="804974">
                  <a:extLst>
                    <a:ext uri="{9D8B030D-6E8A-4147-A177-3AD203B41FA5}">
                      <a16:colId xmlns:a16="http://schemas.microsoft.com/office/drawing/2014/main" val="3203833141"/>
                    </a:ext>
                  </a:extLst>
                </a:gridCol>
                <a:gridCol w="1644538">
                  <a:extLst>
                    <a:ext uri="{9D8B030D-6E8A-4147-A177-3AD203B41FA5}">
                      <a16:colId xmlns:a16="http://schemas.microsoft.com/office/drawing/2014/main" val="2251494068"/>
                    </a:ext>
                  </a:extLst>
                </a:gridCol>
                <a:gridCol w="1088116">
                  <a:extLst>
                    <a:ext uri="{9D8B030D-6E8A-4147-A177-3AD203B41FA5}">
                      <a16:colId xmlns:a16="http://schemas.microsoft.com/office/drawing/2014/main" val="4050503262"/>
                    </a:ext>
                  </a:extLst>
                </a:gridCol>
                <a:gridCol w="964466">
                  <a:extLst>
                    <a:ext uri="{9D8B030D-6E8A-4147-A177-3AD203B41FA5}">
                      <a16:colId xmlns:a16="http://schemas.microsoft.com/office/drawing/2014/main" val="575189420"/>
                    </a:ext>
                  </a:extLst>
                </a:gridCol>
                <a:gridCol w="964466">
                  <a:extLst>
                    <a:ext uri="{9D8B030D-6E8A-4147-A177-3AD203B41FA5}">
                      <a16:colId xmlns:a16="http://schemas.microsoft.com/office/drawing/2014/main" val="546627764"/>
                    </a:ext>
                  </a:extLst>
                </a:gridCol>
                <a:gridCol w="1397240">
                  <a:extLst>
                    <a:ext uri="{9D8B030D-6E8A-4147-A177-3AD203B41FA5}">
                      <a16:colId xmlns:a16="http://schemas.microsoft.com/office/drawing/2014/main" val="3615933605"/>
                    </a:ext>
                  </a:extLst>
                </a:gridCol>
              </a:tblGrid>
              <a:tr h="946893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Key 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Number of presentations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Mean text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Min. text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Max. text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Tokens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778355"/>
                  </a:ext>
                </a:extLst>
              </a:tr>
              <a:tr h="443662">
                <a:tc rowSpan="2">
                  <a:txBody>
                    <a:bodyPr/>
                    <a:lstStyle/>
                    <a:p>
                      <a:pPr algn="ctr"/>
                      <a:endParaRPr lang="en-GB" sz="2000" dirty="0">
                        <a:latin typeface="Calibri"/>
                      </a:endParaRPr>
                    </a:p>
                    <a:p>
                      <a:pPr algn="ctr"/>
                      <a:r>
                        <a:rPr lang="en-GB" sz="2000" dirty="0">
                          <a:latin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22,989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812654"/>
                  </a:ext>
                </a:extLst>
              </a:tr>
              <a:tr h="443662">
                <a:tc vMerge="1">
                  <a:txBody>
                    <a:bodyPr/>
                    <a:lstStyle/>
                    <a:p>
                      <a:pPr algn="l"/>
                      <a:endParaRPr lang="en-GB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23,364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460212"/>
                  </a:ext>
                </a:extLst>
              </a:tr>
              <a:tr h="443662">
                <a:tc rowSpan="2">
                  <a:txBody>
                    <a:bodyPr/>
                    <a:lstStyle/>
                    <a:p>
                      <a:pPr algn="ctr"/>
                      <a:endParaRPr lang="en-GB" sz="2000" dirty="0">
                        <a:latin typeface="Calibri"/>
                      </a:endParaRPr>
                    </a:p>
                    <a:p>
                      <a:pPr algn="ctr"/>
                      <a:r>
                        <a:rPr lang="en-GB" sz="2000" dirty="0">
                          <a:latin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2795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29,756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021641"/>
                  </a:ext>
                </a:extLst>
              </a:tr>
              <a:tr h="443662">
                <a:tc vMerge="1">
                  <a:txBody>
                    <a:bodyPr/>
                    <a:lstStyle/>
                    <a:p>
                      <a:pPr algn="l"/>
                      <a:endParaRPr lang="en-GB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2226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29,630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15638"/>
                  </a:ext>
                </a:extLst>
              </a:tr>
              <a:tr h="659955">
                <a:tc>
                  <a:txBody>
                    <a:bodyPr/>
                    <a:lstStyle/>
                    <a:p>
                      <a:pPr algn="l"/>
                      <a:endParaRPr lang="en-GB" sz="20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libri"/>
                        </a:rPr>
                        <a:t>Total</a:t>
                      </a:r>
                    </a:p>
                    <a:p>
                      <a:pPr algn="l"/>
                      <a:endParaRPr lang="en-GB" sz="20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sz="20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sz="20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sz="20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Calibri"/>
                        </a:rPr>
                        <a:t>105,739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008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275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400" b="1" dirty="0">
                <a:ea typeface="Arial"/>
              </a:rPr>
              <a:t>Qualitative coding</a:t>
            </a:r>
            <a:r>
              <a:rPr lang="en-US" sz="2400" dirty="0">
                <a:ea typeface="Arial"/>
              </a:rPr>
              <a:t>: Reading each text closely and coding communicative functions inductively, using NVivo 12. Comparing the number of communicative functions of lesson presentations across key stages.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2000"/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400" b="1" dirty="0"/>
              <a:t>Creating a sub-corpus </a:t>
            </a:r>
            <a:r>
              <a:rPr lang="en-US" sz="2400" dirty="0"/>
              <a:t>of the </a:t>
            </a:r>
            <a:r>
              <a:rPr lang="en-US" sz="2400" dirty="0" err="1"/>
              <a:t>realisations</a:t>
            </a:r>
            <a:r>
              <a:rPr lang="en-US" sz="2400" dirty="0"/>
              <a:t> of the most frequent communicative functions across key stages.</a:t>
            </a:r>
            <a:endParaRPr lang="en-US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2000"/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ea typeface="Arial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400" b="1" dirty="0">
                <a:ea typeface="Arial"/>
              </a:rPr>
              <a:t>Lexico-grammatical analysis</a:t>
            </a:r>
            <a:r>
              <a:rPr lang="en-US" sz="2400" dirty="0">
                <a:ea typeface="Arial"/>
              </a:rPr>
              <a:t>: Part-of-speech tagging of the most frequent communicative functions and comparing part-of-speech tags across key stages, using Wmatrix4 (</a:t>
            </a:r>
            <a:r>
              <a:rPr lang="en-US" sz="2400" dirty="0" err="1">
                <a:ea typeface="Arial"/>
              </a:rPr>
              <a:t>Rayson</a:t>
            </a:r>
            <a:r>
              <a:rPr lang="en-US" sz="2400" dirty="0">
                <a:ea typeface="Arial"/>
              </a:rPr>
              <a:t>, 2008).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2000"/>
              <a:buFont typeface="Arial" panose="020B0604020202020204" pitchFamily="34" charset="0"/>
              <a:buChar char="•"/>
            </a:pPr>
            <a:endParaRPr lang="en-US" dirty="0">
              <a:latin typeface="Arial"/>
              <a:ea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2000"/>
              <a:buFont typeface="Arial" panose="020B0604020202020204" pitchFamily="34" charset="0"/>
              <a:buChar char="•"/>
            </a:pPr>
            <a:endParaRPr lang="en-US" dirty="0">
              <a:latin typeface="Arial"/>
              <a:ea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2000"/>
              <a:buFont typeface="Arial" panose="020B0604020202020204" pitchFamily="34" charset="0"/>
              <a:buChar char="•"/>
            </a:pPr>
            <a:endParaRPr lang="en-US" dirty="0">
              <a:latin typeface="Arial"/>
              <a:ea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2000"/>
              <a:buFont typeface="Arial" panose="020B0604020202020204" pitchFamily="34" charset="0"/>
              <a:buChar char="•"/>
            </a:pPr>
            <a:endParaRPr lang="en-US" dirty="0">
              <a:latin typeface="Arial"/>
              <a:ea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2000"/>
              <a:buFont typeface="Arial" panose="020B0604020202020204" pitchFamily="34" charset="0"/>
              <a:buChar char="•"/>
            </a:pPr>
            <a:endParaRPr lang="en-US" dirty="0">
              <a:latin typeface="Arial"/>
              <a:ea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ts val="2000"/>
              <a:buFont typeface="Arial" panose="020B0604020202020204" pitchFamily="34" charset="0"/>
              <a:buChar char="•"/>
            </a:pPr>
            <a:endParaRPr lang="en-US" dirty="0">
              <a:latin typeface="Arial"/>
              <a:ea typeface="Arial"/>
              <a:cs typeface="Arial"/>
            </a:endParaRPr>
          </a:p>
          <a:p>
            <a:pPr marL="0" indent="0">
              <a:buSzPts val="1100"/>
            </a:pPr>
            <a:endParaRPr lang="en-US" b="1" dirty="0">
              <a:latin typeface="Arial"/>
              <a:ea typeface="Arial"/>
              <a:cs typeface="Arial"/>
            </a:endParaRPr>
          </a:p>
        </p:txBody>
      </p:sp>
      <p:sp>
        <p:nvSpPr>
          <p:cNvPr id="228" name="Google Shape;228;p34"/>
          <p:cNvSpPr txBox="1"/>
          <p:nvPr/>
        </p:nvSpPr>
        <p:spPr>
          <a:xfrm>
            <a:off x="181234" y="579664"/>
            <a:ext cx="6276716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36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 analysis procedures</a:t>
            </a:r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49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D8523-2162-4B26-B1E4-77BAD9CBF98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0343" y="212035"/>
            <a:ext cx="7526405" cy="948694"/>
          </a:xfrm>
        </p:spPr>
        <p:txBody>
          <a:bodyPr>
            <a:noAutofit/>
          </a:bodyPr>
          <a:lstStyle/>
          <a:p>
            <a:pPr indent="0"/>
            <a:r>
              <a:rPr lang="en-GB" sz="3200" dirty="0"/>
              <a:t>Proposed taxonomy of communicative functions - 1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F5B8E-E049-4038-BA61-83F03C0226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18</a:t>
            </a:fld>
            <a:endParaRPr lang="en-GB"/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CF5B2963-0456-4FC5-9B8F-0484461E4D8A}"/>
              </a:ext>
            </a:extLst>
          </p:cNvPr>
          <p:cNvGraphicFramePr>
            <a:graphicFrameLocks noGrp="1"/>
          </p:cNvGraphicFramePr>
          <p:nvPr/>
        </p:nvGraphicFramePr>
        <p:xfrm>
          <a:off x="80343" y="1482117"/>
          <a:ext cx="8884959" cy="505941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63241">
                  <a:extLst>
                    <a:ext uri="{9D8B030D-6E8A-4147-A177-3AD203B41FA5}">
                      <a16:colId xmlns:a16="http://schemas.microsoft.com/office/drawing/2014/main" val="664542631"/>
                    </a:ext>
                  </a:extLst>
                </a:gridCol>
                <a:gridCol w="2919173">
                  <a:extLst>
                    <a:ext uri="{9D8B030D-6E8A-4147-A177-3AD203B41FA5}">
                      <a16:colId xmlns:a16="http://schemas.microsoft.com/office/drawing/2014/main" val="4244721890"/>
                    </a:ext>
                  </a:extLst>
                </a:gridCol>
                <a:gridCol w="4802545">
                  <a:extLst>
                    <a:ext uri="{9D8B030D-6E8A-4147-A177-3AD203B41FA5}">
                      <a16:colId xmlns:a16="http://schemas.microsoft.com/office/drawing/2014/main" val="2532856176"/>
                    </a:ext>
                  </a:extLst>
                </a:gridCol>
              </a:tblGrid>
              <a:tr h="46316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</a:rPr>
                        <a:t>Main categories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</a:rPr>
                        <a:t>Sub-categories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</a:rPr>
                        <a:t>Examples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398543"/>
                  </a:ext>
                </a:extLst>
              </a:tr>
              <a:tr h="334640">
                <a:tc rowSpan="4"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</a:rPr>
                        <a:t>Content-oriented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</a:rPr>
                        <a:t>Presenting subject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u="none" strike="noStrike" noProof="0" dirty="0">
                          <a:latin typeface="Calibri"/>
                        </a:rPr>
                        <a:t>The Earth travels around the Sun once every year.</a:t>
                      </a:r>
                      <a:endParaRPr lang="en-US" sz="140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131956"/>
                  </a:ext>
                </a:extLst>
              </a:tr>
              <a:tr h="4883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dirty="0">
                          <a:latin typeface="Calibri"/>
                        </a:rPr>
                        <a:t>Restating subject content previously presented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u="none" strike="noStrike" noProof="0" dirty="0">
                          <a:latin typeface="Calibri"/>
                        </a:rPr>
                        <a:t>The Earth travels around the Sun once every year.</a:t>
                      </a:r>
                      <a:endParaRPr lang="en-US" sz="140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471735"/>
                  </a:ext>
                </a:extLst>
              </a:tr>
              <a:tr h="3288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</a:rPr>
                        <a:t>Defining a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u="none" strike="noStrike" noProof="0" dirty="0">
                          <a:latin typeface="Calibri"/>
                        </a:rPr>
                        <a:t>A mountain is usually defined as a part of the landscape...</a:t>
                      </a:r>
                      <a:endParaRPr lang="en-US" sz="140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230053"/>
                  </a:ext>
                </a:extLst>
              </a:tr>
              <a:tr h="4883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</a:rPr>
                        <a:t>Presenting 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u="none" strike="noStrike" noProof="0" dirty="0">
                          <a:latin typeface="Calibri"/>
                        </a:rPr>
                        <a:t>Examples include most mercury compounds, sulfur dioxide gas, nitrogen, chlorine...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34821"/>
                  </a:ext>
                </a:extLst>
              </a:tr>
              <a:tr h="287276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Presenting key 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Key words: - Protagonist - Media - Text - Film trailer - Analyse - Techniques </a:t>
                      </a:r>
                      <a:endParaRPr lang="en-US" sz="1400" u="none" strike="noStrike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11647"/>
                  </a:ext>
                </a:extLst>
              </a:tr>
              <a:tr h="287276">
                <a:tc rowSpan="6"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</a:rPr>
                        <a:t>Participation-oriented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</a:rPr>
                        <a:t>Asking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u="none" strike="noStrike" noProof="0" dirty="0">
                          <a:latin typeface="Calibri"/>
                        </a:rPr>
                        <a:t>What’s the point of editing?</a:t>
                      </a:r>
                      <a:endParaRPr lang="en-US" sz="140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455117"/>
                  </a:ext>
                </a:extLst>
              </a:tr>
              <a:tr h="28727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</a:rPr>
                        <a:t>Restating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dirty="0">
                          <a:latin typeface="Calibri"/>
                        </a:rPr>
                        <a:t>What’s the point of editing?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470409"/>
                  </a:ext>
                </a:extLst>
              </a:tr>
              <a:tr h="4883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u="none" strike="noStrike" noProof="0" dirty="0">
                          <a:latin typeface="Calibri"/>
                        </a:rPr>
                        <a:t>Giving instructions on an individual task</a:t>
                      </a:r>
                      <a:endParaRPr lang="en-US" sz="14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u="none" strike="noStrike" noProof="0" dirty="0">
                          <a:latin typeface="Calibri"/>
                        </a:rPr>
                        <a:t>Write the conversation between the man and the girl using the correct speech punctuation. </a:t>
                      </a:r>
                      <a:endParaRPr lang="en-US" sz="140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41532"/>
                  </a:ext>
                </a:extLst>
              </a:tr>
              <a:tr h="3051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</a:rPr>
                        <a:t>Giving instructions on a pair 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u="none" strike="noStrike" noProof="0" dirty="0">
                          <a:latin typeface="Calibri"/>
                        </a:rPr>
                        <a:t>Working with the person next to you, figure out... </a:t>
                      </a:r>
                      <a:endParaRPr lang="en-US" sz="140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794434"/>
                  </a:ext>
                </a:extLst>
              </a:tr>
              <a:tr h="4936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dirty="0">
                          <a:latin typeface="Calibri"/>
                        </a:rPr>
                        <a:t>Giving instructions on a group 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u="none" strike="noStrike" noProof="0" dirty="0">
                          <a:latin typeface="Calibri"/>
                        </a:rPr>
                        <a:t>In groups of 4 you need to create an advert for one of these everyday household items.</a:t>
                      </a:r>
                      <a:endParaRPr lang="en-US" sz="140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391214"/>
                  </a:ext>
                </a:extLst>
              </a:tr>
              <a:tr h="372248">
                <a:tc vMerge="1">
                  <a:txBody>
                    <a:bodyPr/>
                    <a:lstStyle/>
                    <a:p>
                      <a:endParaRPr lang="en-US" sz="14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dirty="0">
                          <a:latin typeface="Calibri"/>
                        </a:rPr>
                        <a:t>Restating instructions on tasks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u="none" strike="noStrike" noProof="0" dirty="0">
                          <a:latin typeface="Calibri"/>
                        </a:rPr>
                        <a:t>Working with the person next to you, figure out... </a:t>
                      </a:r>
                      <a:endParaRPr lang="en-US" sz="140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808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940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D8523-2162-4B26-B1E4-77BAD9CBF98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0343" y="212035"/>
            <a:ext cx="7526405" cy="948694"/>
          </a:xfrm>
        </p:spPr>
        <p:txBody>
          <a:bodyPr>
            <a:noAutofit/>
          </a:bodyPr>
          <a:lstStyle/>
          <a:p>
            <a:pPr indent="0"/>
            <a:r>
              <a:rPr lang="en-GB" sz="3200" dirty="0"/>
              <a:t>Proposed taxonomy of communicative functions - 2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F5B8E-E049-4038-BA61-83F03C0226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19</a:t>
            </a:fld>
            <a:endParaRPr lang="en-GB"/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CF5B2963-0456-4FC5-9B8F-0484461E4D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952567"/>
              </p:ext>
            </p:extLst>
          </p:nvPr>
        </p:nvGraphicFramePr>
        <p:xfrm>
          <a:off x="80343" y="1617218"/>
          <a:ext cx="8935640" cy="445439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372593">
                  <a:extLst>
                    <a:ext uri="{9D8B030D-6E8A-4147-A177-3AD203B41FA5}">
                      <a16:colId xmlns:a16="http://schemas.microsoft.com/office/drawing/2014/main" val="664542631"/>
                    </a:ext>
                  </a:extLst>
                </a:gridCol>
                <a:gridCol w="3391110">
                  <a:extLst>
                    <a:ext uri="{9D8B030D-6E8A-4147-A177-3AD203B41FA5}">
                      <a16:colId xmlns:a16="http://schemas.microsoft.com/office/drawing/2014/main" val="4244721890"/>
                    </a:ext>
                  </a:extLst>
                </a:gridCol>
                <a:gridCol w="4171937">
                  <a:extLst>
                    <a:ext uri="{9D8B030D-6E8A-4147-A177-3AD203B41FA5}">
                      <a16:colId xmlns:a16="http://schemas.microsoft.com/office/drawing/2014/main" val="2532856176"/>
                    </a:ext>
                  </a:extLst>
                </a:gridCol>
              </a:tblGrid>
              <a:tr h="700342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Main categories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Sub-categories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Examples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398543"/>
                  </a:ext>
                </a:extLst>
              </a:tr>
              <a:tr h="652970">
                <a:tc rowSpan="4"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Assessment-oriented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Giving instructions on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u="none" strike="noStrike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This quiz will test you on the percentage of DNA that we share with other living things.</a:t>
                      </a:r>
                      <a:endParaRPr lang="en-US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131956"/>
                  </a:ext>
                </a:extLst>
              </a:tr>
              <a:tr h="4265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Assessing students' 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u="none" strike="noStrike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Quiz! What is the value of d in this equation?</a:t>
                      </a:r>
                      <a:endParaRPr lang="en-US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230053"/>
                  </a:ext>
                </a:extLst>
              </a:tr>
              <a:tr h="6193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Checking students' progress or understanding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u="none" strike="noStrike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How did you get on?</a:t>
                      </a:r>
                      <a:endParaRPr lang="en-US"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34821"/>
                  </a:ext>
                </a:extLst>
              </a:tr>
              <a:tr h="409257">
                <a:tc vMerge="1">
                  <a:txBody>
                    <a:bodyPr/>
                    <a:lstStyle/>
                    <a:p>
                      <a:endParaRPr lang="en-US" sz="16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Presenting assessment 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This is your success criteria for the poem…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896589"/>
                  </a:ext>
                </a:extLst>
              </a:tr>
              <a:tr h="566928">
                <a:tc rowSpan="2">
                  <a:txBody>
                    <a:bodyPr/>
                    <a:lstStyle/>
                    <a:p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Organisation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-oriented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Presenting learning objectives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u="none" strike="noStrike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LOs: To define the terms chemical and physical property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455117"/>
                  </a:ext>
                </a:extLst>
              </a:tr>
              <a:tr h="609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u="none" strike="noStrike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Restating learning objectives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u="none" strike="noStrike" noProof="0" dirty="0">
                          <a:latin typeface="Calibri"/>
                          <a:cs typeface="Calibri"/>
                        </a:rPr>
                        <a:t>LOs: To define the terms chemical and physical property </a:t>
                      </a:r>
                      <a:endParaRPr lang="en-US" sz="16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4153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u="none" strike="noStrike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Referring to a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Weblink provided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674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64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424F2-4FE8-3348-9E48-FBF20E74CD5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47605" y="125020"/>
            <a:ext cx="6587336" cy="1206218"/>
          </a:xfrm>
        </p:spPr>
        <p:txBody>
          <a:bodyPr/>
          <a:lstStyle/>
          <a:p>
            <a:pPr marL="0" indent="0"/>
            <a:r>
              <a:rPr lang="en-GB" sz="3200" dirty="0"/>
              <a:t>Findings – Communicative functions of lesson presentations - 1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AFBB4-7315-D244-8D47-8E6CDF0408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20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7E335D-5773-2145-BA73-EC3548F0A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344" y="1331238"/>
            <a:ext cx="5758610" cy="55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424F2-4FE8-3348-9E48-FBF20E74CD5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47605" y="125020"/>
            <a:ext cx="6587336" cy="1206218"/>
          </a:xfrm>
        </p:spPr>
        <p:txBody>
          <a:bodyPr/>
          <a:lstStyle/>
          <a:p>
            <a:pPr marL="0" indent="0"/>
            <a:r>
              <a:rPr lang="en-GB" sz="3200" dirty="0"/>
              <a:t>Communicative functions of lesson presentations - 2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AFBB4-7315-D244-8D47-8E6CDF0408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21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FF01CA-6185-0948-B98C-D2B4B03FE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43" y="1463040"/>
            <a:ext cx="7151914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5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424F2-4FE8-3348-9E48-FBF20E74CD5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47605" y="125020"/>
            <a:ext cx="6587336" cy="1206218"/>
          </a:xfrm>
        </p:spPr>
        <p:txBody>
          <a:bodyPr/>
          <a:lstStyle/>
          <a:p>
            <a:pPr marL="0" indent="0"/>
            <a:r>
              <a:rPr lang="en-GB" sz="3200" dirty="0"/>
              <a:t>Communicative functions of lesson presentations - 3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AFBB4-7315-D244-8D47-8E6CDF0408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D0D9CC-9DBE-744E-8AB9-262752AA1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43" y="1331238"/>
            <a:ext cx="7151914" cy="540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7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424F2-4FE8-3348-9E48-FBF20E74CD5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47605" y="125020"/>
            <a:ext cx="6587336" cy="1206218"/>
          </a:xfrm>
        </p:spPr>
        <p:txBody>
          <a:bodyPr/>
          <a:lstStyle/>
          <a:p>
            <a:pPr marL="0" indent="0"/>
            <a:r>
              <a:rPr lang="en-GB" sz="3200" dirty="0"/>
              <a:t>Communicative functions of lesson presentations - 4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AFBB4-7315-D244-8D47-8E6CDF0408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B505A9-F716-AD40-BB90-A48DAFAA7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43" y="1331238"/>
            <a:ext cx="7151914" cy="55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4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E1803C-76D6-EF4B-BE98-A25D850E9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725" y="1762125"/>
            <a:ext cx="8456803" cy="4683125"/>
          </a:xfrm>
        </p:spPr>
        <p:txBody>
          <a:bodyPr/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solidFill>
                  <a:srgbClr val="002060"/>
                </a:solidFill>
              </a:rPr>
              <a:t>Presenting subject content  - Key part-of-speech tags in Key Stage 3 presentations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b="1" dirty="0">
              <a:solidFill>
                <a:srgbClr val="002060"/>
              </a:solidFill>
            </a:endParaRP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/>
              <a:t>ZZ1: Singular letter of the alphabet (e.g. x, a)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/>
              <a:t>PPHS1: Third person singular personal pronoun (he, she)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/>
              <a:t>VV0: Base form of lexical verb (use, cause)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/>
              <a:t>NN2: Plural common nouns (books, pencils)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/>
              <a:t>NNU: Unit of measurement (m, voltmeter)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GB" sz="2400" b="1" dirty="0">
              <a:solidFill>
                <a:srgbClr val="002060"/>
              </a:solidFill>
            </a:endParaRPr>
          </a:p>
          <a:p>
            <a:pPr marL="228600" indent="0"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 marL="228600" indent="0"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GB" sz="2400" dirty="0"/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GB" sz="2400" dirty="0"/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F0008-129E-2B49-A916-08B35AA0EC8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03225" y="214012"/>
            <a:ext cx="6487220" cy="1117226"/>
          </a:xfrm>
        </p:spPr>
        <p:txBody>
          <a:bodyPr/>
          <a:lstStyle/>
          <a:p>
            <a:pPr marL="0"/>
            <a:r>
              <a:rPr lang="en-GB" sz="3200" dirty="0"/>
              <a:t>Key part-of-speech tags within communicative functions - 1</a:t>
            </a:r>
            <a:endParaRPr lang="en-US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0F0FC-E933-CF42-A0CB-04F4015781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26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E1803C-76D6-EF4B-BE98-A25D850E9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725" y="1762125"/>
            <a:ext cx="8456803" cy="4683125"/>
          </a:xfrm>
        </p:spPr>
        <p:txBody>
          <a:bodyPr/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solidFill>
                  <a:srgbClr val="002060"/>
                </a:solidFill>
              </a:rPr>
              <a:t>Asking questions  - Key part-of-speech tags in Key Stage 3 presentations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GB" sz="2400" b="1" dirty="0">
              <a:solidFill>
                <a:schemeClr val="tx1"/>
              </a:solidFill>
            </a:endParaRP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>
                <a:solidFill>
                  <a:schemeClr val="tx1"/>
                </a:solidFill>
              </a:rPr>
              <a:t>ZZ1: Singular letter of the alphabet (e.g. x, a)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>
                <a:solidFill>
                  <a:schemeClr val="tx1"/>
                </a:solidFill>
              </a:rPr>
              <a:t>AT: Article (the)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>
                <a:solidFill>
                  <a:schemeClr val="tx1"/>
                </a:solidFill>
              </a:rPr>
              <a:t>II: General preposition (between, about)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/>
              <a:t>NNU: Unit of measurement (m, voltmeter)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/>
              <a:t>JJR: General comparative adjectives (further, better)</a:t>
            </a:r>
          </a:p>
          <a:p>
            <a:pPr marL="228600" indent="0"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 marL="228600" indent="0"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F0008-129E-2B49-A916-08B35AA0EC8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03225" y="214012"/>
            <a:ext cx="6487220" cy="1117226"/>
          </a:xfrm>
        </p:spPr>
        <p:txBody>
          <a:bodyPr/>
          <a:lstStyle/>
          <a:p>
            <a:pPr marL="0"/>
            <a:r>
              <a:rPr lang="en-GB" sz="3200" dirty="0"/>
              <a:t>Key part-of-speech tags within communicative functions - 1</a:t>
            </a:r>
            <a:endParaRPr lang="en-US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0F0FC-E933-CF42-A0CB-04F4015781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06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8F00F-15FC-4A46-AE94-6069DF86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B44DF-E7DC-4BD8-9262-18A26D5B8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343A9-0273-4458-A6B8-46FA41010B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57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7"/>
          <p:cNvSpPr txBox="1">
            <a:spLocks noGrp="1"/>
          </p:cNvSpPr>
          <p:nvPr>
            <p:ph type="body" idx="1"/>
          </p:nvPr>
        </p:nvSpPr>
        <p:spPr>
          <a:xfrm>
            <a:off x="310696" y="1371600"/>
            <a:ext cx="8592600" cy="524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buSzPts val="1800"/>
              <a:buChar char="•"/>
            </a:pPr>
            <a:r>
              <a:rPr lang="en-US" sz="2000" dirty="0">
                <a:ea typeface="Arial"/>
              </a:rPr>
              <a:t>There is a dip in Year 6 lessons presentations in terms of the frequency of content-oriented communicative functions. This finding is in line with that of our previous study (Candarli, Love, &amp; Deignan, 2019).</a:t>
            </a: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r>
              <a:rPr lang="en-US" sz="2000" dirty="0">
                <a:ea typeface="Arial"/>
              </a:rPr>
              <a:t>The most frequently used participation-oriented lesson presentations, including ‘asking questions’ and ‘giving instructions on an individual task’ show a linear increase across key stages. Lesson presentations tend to be more task-oriented in Key Stage 3 than in Key Stage 2. </a:t>
            </a: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r>
              <a:rPr lang="en-US" sz="2000" dirty="0">
                <a:ea typeface="Arial"/>
              </a:rPr>
              <a:t>Assessing students’ knowledge is most frequent in Year 6. SATs?</a:t>
            </a: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r>
              <a:rPr lang="en-US" sz="2000" dirty="0" err="1">
                <a:ea typeface="Arial"/>
              </a:rPr>
              <a:t>Organisation</a:t>
            </a:r>
            <a:r>
              <a:rPr lang="en-US" sz="2000" dirty="0">
                <a:ea typeface="Arial"/>
              </a:rPr>
              <a:t>-oriented communicative functions, including ‘presenting learning objectives’ and ‘restating learning objectives’ exhibit a linear decrease across key stages, except for ‘referring to a website’. It seems that students are expected to infer learning objectives at Key Stage 3. </a:t>
            </a: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0" indent="0">
              <a:buSzPts val="1100"/>
            </a:pPr>
            <a:endParaRPr lang="en-US" sz="2000" b="1" dirty="0">
              <a:latin typeface="Arial"/>
              <a:ea typeface="Arial"/>
              <a:cs typeface="Arial"/>
            </a:endParaRPr>
          </a:p>
        </p:txBody>
      </p:sp>
      <p:sp>
        <p:nvSpPr>
          <p:cNvPr id="326" name="Google Shape;326;p47"/>
          <p:cNvSpPr txBox="1"/>
          <p:nvPr/>
        </p:nvSpPr>
        <p:spPr>
          <a:xfrm>
            <a:off x="310696" y="579664"/>
            <a:ext cx="58044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 - 1</a:t>
            </a:r>
            <a:endParaRPr dirty="0"/>
          </a:p>
        </p:txBody>
      </p:sp>
      <p:sp>
        <p:nvSpPr>
          <p:cNvPr id="327" name="Google Shape;327;p47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7"/>
          <p:cNvSpPr txBox="1">
            <a:spLocks noGrp="1"/>
          </p:cNvSpPr>
          <p:nvPr>
            <p:ph type="body" idx="1"/>
          </p:nvPr>
        </p:nvSpPr>
        <p:spPr>
          <a:xfrm>
            <a:off x="310696" y="1371600"/>
            <a:ext cx="8592600" cy="524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r>
              <a:rPr lang="en-US" sz="2000" dirty="0">
                <a:ea typeface="Arial"/>
              </a:rPr>
              <a:t>Key part-of-speech tags at Key Stage 3 vary across the communicative functions, except for the singular letter of the alphabet and unit of measurement.</a:t>
            </a: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r>
              <a:rPr lang="en-US" sz="2000" dirty="0">
                <a:ea typeface="Arial"/>
              </a:rPr>
              <a:t>Key part-of-speech tags suggest that content at Key Stage 3 becomes more abstract than at Key Stage 2. This is in line with  the findings of our previous study (Candarli, Love, &amp; Deignan, 2019). </a:t>
            </a: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r>
              <a:rPr lang="en-US" sz="2000" dirty="0">
                <a:ea typeface="Arial"/>
              </a:rPr>
              <a:t>Key part-of-speech tags in questions show that questions become more complex at Key Stage 3 than at Key Stage 2 (prepositional phrases and comparative adjectives were ’key’).</a:t>
            </a: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285750" indent="-285750">
              <a:buSzPts val="1800"/>
              <a:buChar char="•"/>
            </a:pPr>
            <a:endParaRPr lang="en-US" sz="2000" dirty="0">
              <a:ea typeface="Arial"/>
            </a:endParaRPr>
          </a:p>
          <a:p>
            <a:pPr marL="0" indent="0">
              <a:buSzPts val="1100"/>
            </a:pPr>
            <a:endParaRPr lang="en-US" sz="2000" b="1" dirty="0">
              <a:latin typeface="Arial"/>
              <a:ea typeface="Arial"/>
              <a:cs typeface="Arial"/>
            </a:endParaRPr>
          </a:p>
        </p:txBody>
      </p:sp>
      <p:sp>
        <p:nvSpPr>
          <p:cNvPr id="326" name="Google Shape;326;p47"/>
          <p:cNvSpPr txBox="1"/>
          <p:nvPr/>
        </p:nvSpPr>
        <p:spPr>
          <a:xfrm>
            <a:off x="310696" y="579664"/>
            <a:ext cx="58044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 - 2</a:t>
            </a:r>
            <a:endParaRPr dirty="0"/>
          </a:p>
        </p:txBody>
      </p:sp>
      <p:sp>
        <p:nvSpPr>
          <p:cNvPr id="327" name="Google Shape;327;p47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820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9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/>
          </a:p>
        </p:txBody>
      </p:sp>
      <p:sp>
        <p:nvSpPr>
          <p:cNvPr id="340" name="Google Shape;340;p49"/>
          <p:cNvSpPr/>
          <p:nvPr/>
        </p:nvSpPr>
        <p:spPr>
          <a:xfrm>
            <a:off x="625639" y="3262929"/>
            <a:ext cx="373881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dcandarli001@dundee.ac.uk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</a:t>
            </a:r>
            <a:r>
              <a:rPr lang="en-GB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duygucandarli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1" name="Google Shape;341;p49"/>
          <p:cNvPicPr preferRelativeResize="0"/>
          <p:nvPr/>
        </p:nvPicPr>
        <p:blipFill rotWithShape="1">
          <a:blip r:embed="rId4">
            <a:alphaModFix/>
          </a:blip>
          <a:srcRect l="27170" t="8497" r="27895" b="917"/>
          <a:stretch/>
        </p:blipFill>
        <p:spPr>
          <a:xfrm>
            <a:off x="4662235" y="1503095"/>
            <a:ext cx="4108785" cy="45298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2" name="Google Shape;342;p49"/>
          <p:cNvSpPr/>
          <p:nvPr/>
        </p:nvSpPr>
        <p:spPr>
          <a:xfrm>
            <a:off x="625639" y="2368712"/>
            <a:ext cx="394636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https://linguistictransition.leeds.ac.uk/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@LeedsTransition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49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29</a:t>
            </a:fld>
            <a:endParaRPr/>
          </a:p>
        </p:txBody>
      </p:sp>
      <p:sp>
        <p:nvSpPr>
          <p:cNvPr id="344" name="Google Shape;344;p49"/>
          <p:cNvSpPr/>
          <p:nvPr/>
        </p:nvSpPr>
        <p:spPr>
          <a:xfrm>
            <a:off x="625589" y="4186254"/>
            <a:ext cx="3738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r.love@leeds.ac.uk</a:t>
            </a: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</a:t>
            </a:r>
            <a:r>
              <a:rPr lang="en-GB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lovermob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44;p49">
            <a:extLst>
              <a:ext uri="{FF2B5EF4-FFF2-40B4-BE49-F238E27FC236}">
                <a16:creationId xmlns:a16="http://schemas.microsoft.com/office/drawing/2014/main" id="{C28B6460-B14A-46F9-99B3-8AAB9BE73129}"/>
              </a:ext>
            </a:extLst>
          </p:cNvPr>
          <p:cNvSpPr/>
          <p:nvPr/>
        </p:nvSpPr>
        <p:spPr>
          <a:xfrm>
            <a:off x="625555" y="5109584"/>
            <a:ext cx="3738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a.h.deignan@education.leeds.ac.uk</a:t>
            </a:r>
            <a:endParaRPr lang="en-GB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</a:t>
            </a:r>
            <a:r>
              <a:rPr lang="en-GB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alicedeignan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B6B4B4-4A05-6C48-B86F-E90292AE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49" name="Google Shape;349;p50"/>
          <p:cNvSpPr txBox="1">
            <a:spLocks noGrp="1"/>
          </p:cNvSpPr>
          <p:nvPr>
            <p:ph type="body" idx="1"/>
          </p:nvPr>
        </p:nvSpPr>
        <p:spPr>
          <a:xfrm>
            <a:off x="424543" y="1825625"/>
            <a:ext cx="809080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dirty="0"/>
          </a:p>
        </p:txBody>
      </p:sp>
      <p:sp>
        <p:nvSpPr>
          <p:cNvPr id="351" name="Google Shape;351;p5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30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ACB5E5-5EE2-D34E-AB54-23605EBCC088}"/>
              </a:ext>
            </a:extLst>
          </p:cNvPr>
          <p:cNvSpPr txBox="1"/>
          <p:nvPr/>
        </p:nvSpPr>
        <p:spPr>
          <a:xfrm>
            <a:off x="424543" y="1348800"/>
            <a:ext cx="8284028" cy="59400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1200" dirty="0"/>
              <a:t>1. Adams, C. (2006). PowerPoint, habits of mind, and classroom culture. </a:t>
            </a:r>
            <a:r>
              <a:rPr lang="en-GB" sz="1200" i="1" dirty="0"/>
              <a:t>Journal of Curriculum studies</a:t>
            </a:r>
            <a:r>
              <a:rPr lang="en-GB" sz="1200" dirty="0"/>
              <a:t>, </a:t>
            </a:r>
            <a:r>
              <a:rPr lang="en-GB" sz="1200" i="1" dirty="0"/>
              <a:t>38</a:t>
            </a:r>
            <a:r>
              <a:rPr lang="en-GB" sz="1200" dirty="0"/>
              <a:t>(4), 389-411.</a:t>
            </a:r>
          </a:p>
          <a:p>
            <a:endParaRPr lang="en-GB" sz="1200" dirty="0"/>
          </a:p>
          <a:p>
            <a:r>
              <a:rPr lang="en-GB" sz="1200" dirty="0"/>
              <a:t>2. Anthony, L., &amp; Baker, P. (2015). </a:t>
            </a:r>
            <a:r>
              <a:rPr lang="en-GB" sz="1200" dirty="0" err="1"/>
              <a:t>ProtAnt</a:t>
            </a:r>
            <a:r>
              <a:rPr lang="en-GB" sz="1200" dirty="0"/>
              <a:t>: A tool for analysing the prototypicality of texts. </a:t>
            </a:r>
            <a:r>
              <a:rPr lang="en-GB" sz="1200" i="1" dirty="0"/>
              <a:t>International Journal of Corpus Linguistics, 20</a:t>
            </a:r>
            <a:r>
              <a:rPr lang="en-GB" sz="1200" dirty="0"/>
              <a:t>(3), 273-292. DOI: 10.1075/ijcl.20.3.01ant</a:t>
            </a:r>
          </a:p>
          <a:p>
            <a:endParaRPr lang="en-GB" sz="1200" dirty="0"/>
          </a:p>
          <a:p>
            <a:r>
              <a:rPr lang="en-GB" sz="1200" dirty="0"/>
              <a:t>3. </a:t>
            </a:r>
            <a:r>
              <a:rPr lang="en-GB" sz="1200" dirty="0" err="1"/>
              <a:t>Atai</a:t>
            </a:r>
            <a:r>
              <a:rPr lang="en-GB" sz="1200" dirty="0"/>
              <a:t>, M. R., &amp; </a:t>
            </a:r>
            <a:r>
              <a:rPr lang="en-GB" sz="1200" dirty="0" err="1"/>
              <a:t>Talebzadeh</a:t>
            </a:r>
            <a:r>
              <a:rPr lang="en-GB" sz="1200" dirty="0"/>
              <a:t>, H. (2012). Exploring visual and textual discourse of applied linguistics PowerPoint conference presentations. </a:t>
            </a:r>
            <a:r>
              <a:rPr lang="en-GB" sz="1200" i="1" dirty="0"/>
              <a:t>ESP across Cultures</a:t>
            </a:r>
            <a:r>
              <a:rPr lang="en-GB" sz="1200" dirty="0"/>
              <a:t>, </a:t>
            </a:r>
            <a:r>
              <a:rPr lang="en-GB" sz="1200" i="1" dirty="0"/>
              <a:t>9</a:t>
            </a:r>
            <a:r>
              <a:rPr lang="en-GB" sz="1200" dirty="0"/>
              <a:t>, 7-26.</a:t>
            </a:r>
          </a:p>
          <a:p>
            <a:endParaRPr lang="en-GB" sz="1200" dirty="0"/>
          </a:p>
          <a:p>
            <a:r>
              <a:rPr lang="en-GB" sz="1200" dirty="0"/>
              <a:t>4. </a:t>
            </a:r>
            <a:r>
              <a:rPr lang="en-GB" sz="1200" dirty="0" err="1"/>
              <a:t>Candarli</a:t>
            </a:r>
            <a:r>
              <a:rPr lang="en-GB" sz="1200" dirty="0"/>
              <a:t>, D., Love, R., &amp; Deignan, A. (2019). </a:t>
            </a:r>
            <a:r>
              <a:rPr lang="en-GB" sz="1200" i="1" dirty="0"/>
              <a:t>Using corpora to explore the language challenges of the transition from primary to secondary school</a:t>
            </a:r>
            <a:r>
              <a:rPr lang="en-GB" sz="1200" dirty="0"/>
              <a:t>. Corpus Linguistics 2019. Cardiff University, UK. July 2019.</a:t>
            </a:r>
          </a:p>
          <a:p>
            <a:endParaRPr lang="en-GB" sz="1200" dirty="0"/>
          </a:p>
          <a:p>
            <a:r>
              <a:rPr lang="en-GB" sz="1200" dirty="0"/>
              <a:t>5. Hu, G., &amp; Liu, Y. (2018). Three minute thesis presentations as an academic genre: A cross-disciplinary study of genre moves. </a:t>
            </a:r>
            <a:r>
              <a:rPr lang="en-GB" sz="1200" i="1" dirty="0"/>
              <a:t>Journal of English for Academic Purposes</a:t>
            </a:r>
            <a:r>
              <a:rPr lang="en-GB" sz="1200" dirty="0"/>
              <a:t>, </a:t>
            </a:r>
            <a:r>
              <a:rPr lang="en-GB" sz="1200" i="1" dirty="0"/>
              <a:t>35</a:t>
            </a:r>
            <a:r>
              <a:rPr lang="en-GB" sz="1200" dirty="0"/>
              <a:t>, 16-30.</a:t>
            </a:r>
          </a:p>
          <a:p>
            <a:endParaRPr lang="en-GB" sz="1200" dirty="0"/>
          </a:p>
          <a:p>
            <a:r>
              <a:rPr lang="en-GB" sz="1200" dirty="0"/>
              <a:t>6. Liu, X., Xu, Y., &amp; </a:t>
            </a:r>
            <a:r>
              <a:rPr lang="en-GB" sz="1200" dirty="0" err="1"/>
              <a:t>Pange</a:t>
            </a:r>
            <a:r>
              <a:rPr lang="en-GB" sz="1200" dirty="0"/>
              <a:t>, J. (2016). Teachers’ use of PowerPoint in kindergarten: An empirical investigation in China. </a:t>
            </a:r>
            <a:r>
              <a:rPr lang="en-GB" sz="1200" i="1" dirty="0"/>
              <a:t>Education and Information Technologies</a:t>
            </a:r>
            <a:r>
              <a:rPr lang="en-GB" sz="1200" dirty="0"/>
              <a:t>, </a:t>
            </a:r>
            <a:r>
              <a:rPr lang="en-GB" sz="1200" i="1" dirty="0"/>
              <a:t>21</a:t>
            </a:r>
            <a:r>
              <a:rPr lang="en-GB" sz="1200" dirty="0"/>
              <a:t>(2), 425-441.</a:t>
            </a:r>
          </a:p>
          <a:p>
            <a:endParaRPr lang="en-GB" sz="1200" dirty="0"/>
          </a:p>
          <a:p>
            <a:r>
              <a:rPr lang="en-GB" sz="1200" dirty="0"/>
              <a:t>7. </a:t>
            </a:r>
            <a:r>
              <a:rPr lang="en-GB" sz="1200" dirty="0" err="1"/>
              <a:t>Pieketaleyee</a:t>
            </a:r>
            <a:r>
              <a:rPr lang="en-GB" sz="1200" dirty="0"/>
              <a:t>, A., &amp; </a:t>
            </a:r>
            <a:r>
              <a:rPr lang="en-GB" sz="1200" dirty="0" err="1"/>
              <a:t>Bazargani</a:t>
            </a:r>
            <a:r>
              <a:rPr lang="en-GB" sz="1200" dirty="0"/>
              <a:t>, D. T. (2018). Exploring the Moves and Steps in TEFL MA Theses Introduction and Review of Literature PowerPoint Presentations: A Genre Analysis Approach. </a:t>
            </a:r>
            <a:r>
              <a:rPr lang="en-GB" sz="1200" i="1" dirty="0"/>
              <a:t>Theory and Practice in Language Studies</a:t>
            </a:r>
            <a:r>
              <a:rPr lang="en-GB" sz="1200" dirty="0"/>
              <a:t>, </a:t>
            </a:r>
            <a:r>
              <a:rPr lang="en-GB" sz="1200" i="1" dirty="0"/>
              <a:t>8</a:t>
            </a:r>
            <a:r>
              <a:rPr lang="en-GB" sz="1200" dirty="0"/>
              <a:t>(9), 1186-1194.</a:t>
            </a:r>
          </a:p>
          <a:p>
            <a:endParaRPr lang="en-GB" sz="1200" dirty="0"/>
          </a:p>
          <a:p>
            <a:r>
              <a:rPr lang="en-GB" sz="1200" dirty="0"/>
              <a:t>8. Rayson, P. (2008). From key words to key semantic domains. </a:t>
            </a:r>
            <a:r>
              <a:rPr lang="en-GB" sz="1200" i="1" dirty="0"/>
              <a:t>International Journal of Corpus Linguistics</a:t>
            </a:r>
            <a:r>
              <a:rPr lang="en-GB" sz="1200" dirty="0"/>
              <a:t>. 13:4 pp. 519-549. DOI: </a:t>
            </a:r>
            <a:r>
              <a:rPr lang="en-GB" sz="1200" dirty="0">
                <a:hlinkClick r:id="rId3"/>
              </a:rPr>
              <a:t>10.1075/ijcl.13.4.06ray</a:t>
            </a:r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9. Swales, J. (1990). </a:t>
            </a:r>
            <a:r>
              <a:rPr lang="en-GB" sz="1200" i="1" dirty="0"/>
              <a:t>Genre analysis: English in academic and research settings</a:t>
            </a:r>
            <a:r>
              <a:rPr lang="en-GB" sz="1200" dirty="0"/>
              <a:t>. Cambridge: Cambridge University Press.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lvl="2">
              <a:buClr>
                <a:srgbClr val="FF0000"/>
              </a:buClr>
              <a:buSzPts val="1200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﻿</a:t>
            </a:r>
            <a:endParaRPr lang="en-GB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1841</Words>
  <Application>Microsoft Office PowerPoint</Application>
  <PresentationFormat>On-screen Show (4:3)</PresentationFormat>
  <Paragraphs>349</Paragraphs>
  <Slides>30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PowerPoint Presentation</vt:lpstr>
      <vt:lpstr>PowerPoint Presentation</vt:lpstr>
      <vt:lpstr>The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Duygu Candarli</dc:creator>
  <cp:lastModifiedBy>Robbie Love</cp:lastModifiedBy>
  <cp:revision>249</cp:revision>
  <cp:lastPrinted>2019-07-20T23:47:59Z</cp:lastPrinted>
  <dcterms:modified xsi:type="dcterms:W3CDTF">2019-11-13T12:03:42Z</dcterms:modified>
</cp:coreProperties>
</file>