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85" r:id="rId3"/>
    <p:sldId id="286" r:id="rId4"/>
    <p:sldId id="287" r:id="rId5"/>
    <p:sldId id="294" r:id="rId6"/>
    <p:sldId id="289" r:id="rId7"/>
    <p:sldId id="288" r:id="rId8"/>
    <p:sldId id="290" r:id="rId9"/>
    <p:sldId id="293" r:id="rId10"/>
    <p:sldId id="291" r:id="rId11"/>
    <p:sldId id="292" r:id="rId12"/>
    <p:sldId id="28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82" autoAdjust="0"/>
  </p:normalViewPr>
  <p:slideViewPr>
    <p:cSldViewPr>
      <p:cViewPr varScale="1">
        <p:scale>
          <a:sx n="79" d="100"/>
          <a:sy n="79" d="100"/>
        </p:scale>
        <p:origin x="-102" y="-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A1722-F3CB-4FDD-A4F3-2910F908A177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263C6-C592-46C9-B0CE-DFE8C860FC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610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120C5F3-F613-4605-A5F1-9C4B1A1940F9}" type="datetimeFigureOut">
              <a:rPr lang="en-GB" smtClean="0"/>
              <a:pPr/>
              <a:t>13/12/2013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6783636" cy="1656184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haroni" panose="02010803020104030203" pitchFamily="2" charset="-79"/>
                <a:ea typeface="Gungsuh" panose="02030600000101010101" pitchFamily="18" charset="-127"/>
                <a:cs typeface="Aharoni" panose="02010803020104030203" pitchFamily="2" charset="-79"/>
              </a:rPr>
              <a:t>Investigating language: life after Astley…</a:t>
            </a:r>
            <a:endParaRPr lang="en-GB" sz="4800" dirty="0">
              <a:latin typeface="Aharoni" panose="02010803020104030203" pitchFamily="2" charset="-79"/>
              <a:ea typeface="Gungsuh" panose="02030600000101010101" pitchFamily="18" charset="-127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4581128"/>
            <a:ext cx="7077145" cy="1296144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Robbie Love</a:t>
            </a:r>
          </a:p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ESRC Centre for Corpus Approaches to Social Science (CASS)</a:t>
            </a:r>
          </a:p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Lancaster University, UK</a:t>
            </a:r>
          </a:p>
          <a:p>
            <a:r>
              <a:rPr lang="en-GB" b="1" dirty="0">
                <a:solidFill>
                  <a:schemeClr val="bg2">
                    <a:lumMod val="10000"/>
                  </a:schemeClr>
                </a:solidFill>
              </a:rPr>
              <a:t>https://lancaster.academia.edu/RobbieLove</a:t>
            </a:r>
            <a:endParaRPr lang="en-GB" b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6" name="Picture 2" descr="C:\Users\loverm\Dropbox\University\03 CASS\Work\20131216 Astley Visit\AstleyCommunity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168" y="2564904"/>
            <a:ext cx="1783829" cy="193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52128" y="6237311"/>
            <a:ext cx="6092080" cy="440671"/>
            <a:chOff x="352128" y="6237311"/>
            <a:chExt cx="6092080" cy="440671"/>
          </a:xfrm>
        </p:grpSpPr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352128" y="6237311"/>
              <a:ext cx="6092080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dirty="0">
                  <a:solidFill>
                    <a:schemeClr val="tx2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 </a:t>
              </a:r>
              <a:r>
                <a:rPr lang="en-GB" dirty="0" smtClean="0">
                  <a:solidFill>
                    <a:schemeClr val="tx2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   </a:t>
              </a:r>
              <a:r>
                <a:rPr lang="en-GB" b="1" dirty="0" err="1" smtClean="0">
                  <a:solidFill>
                    <a:schemeClr val="tx2"/>
                  </a:solidFill>
                  <a:cs typeface="Aharoni" panose="02010803020104030203" pitchFamily="2" charset="-79"/>
                </a:rPr>
                <a:t>lovermob</a:t>
              </a:r>
              <a:r>
                <a:rPr lang="en-GB" b="1" dirty="0" smtClean="0">
                  <a:solidFill>
                    <a:schemeClr val="tx2"/>
                  </a:solidFill>
                  <a:cs typeface="Aharoni" panose="02010803020104030203" pitchFamily="2" charset="-79"/>
                </a:rPr>
                <a:t> 		r.m.love@lancaster.ac.uk </a:t>
              </a:r>
            </a:p>
          </p:txBody>
        </p:sp>
        <p:pic>
          <p:nvPicPr>
            <p:cNvPr id="1027" name="Picture 3" descr="C:\Users\loverm\Dropbox\University\03 CASS\Work\20131216 Astley Visit\twitter_icon4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781" y="6286744"/>
              <a:ext cx="262905" cy="267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824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loverm\Dropbox\University\03 CASS\Work\20131216 Astley Visit\17467_304625687836_746606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60" y="3861048"/>
            <a:ext cx="303982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About me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7787208" cy="4925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/>
              <a:t>Astley student, 2005-2010</a:t>
            </a:r>
          </a:p>
          <a:p>
            <a:r>
              <a:rPr lang="en-GB" sz="2800" dirty="0" smtClean="0"/>
              <a:t>A levels: English Language, English Literature, Maths and Chemistry (AS)</a:t>
            </a:r>
          </a:p>
          <a:p>
            <a:r>
              <a:rPr lang="en-GB" sz="2800" dirty="0" smtClean="0"/>
              <a:t>Lancaster University</a:t>
            </a:r>
            <a:r>
              <a:rPr lang="en-GB" sz="2800" dirty="0"/>
              <a:t>, BA </a:t>
            </a:r>
            <a:r>
              <a:rPr lang="en-GB" sz="2800" dirty="0" smtClean="0"/>
              <a:t>Linguistics (2010-13)</a:t>
            </a:r>
          </a:p>
          <a:p>
            <a:pPr marL="114300" indent="0">
              <a:buNone/>
            </a:pPr>
            <a:r>
              <a:rPr lang="en-GB" sz="2800" dirty="0" smtClean="0"/>
              <a:t>                   	        	</a:t>
            </a:r>
            <a:r>
              <a:rPr lang="en-GB" sz="2800" dirty="0"/>
              <a:t>       </a:t>
            </a:r>
            <a:r>
              <a:rPr lang="en-GB" sz="2800" dirty="0" smtClean="0"/>
              <a:t> MA </a:t>
            </a:r>
            <a:r>
              <a:rPr lang="en-GB" sz="2800" dirty="0"/>
              <a:t>Linguistics </a:t>
            </a:r>
            <a:r>
              <a:rPr lang="en-GB" sz="2800" dirty="0" smtClean="0"/>
              <a:t>(2013-14)</a:t>
            </a:r>
          </a:p>
          <a:p>
            <a:pPr marL="114300" indent="0">
              <a:buNone/>
            </a:pPr>
            <a:r>
              <a:rPr lang="en-GB" sz="2800" dirty="0" smtClean="0"/>
              <a:t>			        PhD Corpus Linguistics </a:t>
            </a:r>
          </a:p>
          <a:p>
            <a:pPr marL="114300" indent="0">
              <a:buNone/>
            </a:pPr>
            <a:r>
              <a:rPr lang="en-GB" sz="2800" dirty="0"/>
              <a:t>	</a:t>
            </a:r>
            <a:r>
              <a:rPr lang="en-GB" sz="2800" dirty="0" smtClean="0"/>
              <a:t>					(2014-17)</a:t>
            </a:r>
            <a:endParaRPr lang="en-GB" sz="2800" dirty="0"/>
          </a:p>
          <a:p>
            <a:pPr>
              <a:buFont typeface="Arial" pitchFamily="34" charset="0"/>
              <a:buNone/>
            </a:pPr>
            <a:endParaRPr lang="en-GB" sz="2800" dirty="0" smtClean="0"/>
          </a:p>
          <a:p>
            <a:pPr marL="114300" indent="0">
              <a:buFont typeface="Arial" pitchFamily="34" charset="0"/>
              <a:buNone/>
            </a:pPr>
            <a:endParaRPr lang="en-GB" sz="2800" dirty="0" smtClean="0"/>
          </a:p>
          <a:p>
            <a:endParaRPr lang="en-GB" sz="2800" dirty="0" smtClean="0"/>
          </a:p>
          <a:p>
            <a:endParaRPr lang="en-GB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12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65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929264" cy="1347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Investigating language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at university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2724" y="1752600"/>
            <a:ext cx="4150196" cy="4925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/>
              <a:t>Literacy in the workplace</a:t>
            </a:r>
          </a:p>
          <a:p>
            <a:r>
              <a:rPr lang="en-GB" sz="2800" dirty="0" smtClean="0"/>
              <a:t>Comparison of Japanese, Punjabi and </a:t>
            </a:r>
            <a:r>
              <a:rPr lang="en-GB" sz="2800" dirty="0" err="1" smtClean="0"/>
              <a:t>Lango</a:t>
            </a:r>
            <a:endParaRPr lang="en-GB" sz="2800" dirty="0" smtClean="0"/>
          </a:p>
          <a:p>
            <a:r>
              <a:rPr lang="en-GB" sz="2800" dirty="0" smtClean="0"/>
              <a:t>Politeness in a TV interview</a:t>
            </a:r>
          </a:p>
          <a:p>
            <a:r>
              <a:rPr lang="en-GB" sz="2800" dirty="0" smtClean="0"/>
              <a:t>English pronunciation</a:t>
            </a:r>
          </a:p>
          <a:p>
            <a:r>
              <a:rPr lang="en-GB" sz="2800" dirty="0" smtClean="0"/>
              <a:t>Geordie grammar</a:t>
            </a:r>
          </a:p>
          <a:p>
            <a:r>
              <a:rPr lang="en-GB" sz="2800" dirty="0" smtClean="0"/>
              <a:t>Institutional language</a:t>
            </a:r>
          </a:p>
          <a:p>
            <a:r>
              <a:rPr lang="en-GB" sz="2800" dirty="0" smtClean="0"/>
              <a:t>Classroom interaction</a:t>
            </a:r>
          </a:p>
          <a:p>
            <a:endParaRPr lang="en-GB" sz="2800" dirty="0"/>
          </a:p>
          <a:p>
            <a:pPr>
              <a:buFont typeface="Arial" pitchFamily="34" charset="0"/>
              <a:buNone/>
            </a:pPr>
            <a:endParaRPr lang="en-GB" sz="2800" dirty="0" smtClean="0"/>
          </a:p>
          <a:p>
            <a:pPr marL="114300" indent="0">
              <a:buFont typeface="Arial" pitchFamily="34" charset="0"/>
              <a:buNone/>
            </a:pPr>
            <a:endParaRPr lang="en-GB" sz="2800" dirty="0" smtClean="0"/>
          </a:p>
          <a:p>
            <a:endParaRPr lang="en-GB" sz="2800" dirty="0" smtClean="0"/>
          </a:p>
          <a:p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32920" y="1752600"/>
            <a:ext cx="3822576" cy="4925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Early Middle English</a:t>
            </a:r>
          </a:p>
          <a:p>
            <a:r>
              <a:rPr lang="en-GB" sz="2800" dirty="0"/>
              <a:t>Synonyms…or are they?</a:t>
            </a:r>
          </a:p>
          <a:p>
            <a:r>
              <a:rPr lang="en-GB" sz="2800" dirty="0" smtClean="0"/>
              <a:t>How we structure meaning in our heads</a:t>
            </a:r>
          </a:p>
          <a:p>
            <a:r>
              <a:rPr lang="en-GB" sz="2800" dirty="0" smtClean="0"/>
              <a:t>Lie detection</a:t>
            </a:r>
          </a:p>
          <a:p>
            <a:r>
              <a:rPr lang="en-GB" sz="2800" dirty="0" smtClean="0"/>
              <a:t>Parliamentary language</a:t>
            </a:r>
          </a:p>
          <a:p>
            <a:r>
              <a:rPr lang="en-GB" sz="2800" dirty="0" smtClean="0"/>
              <a:t>Word construction</a:t>
            </a:r>
            <a:endParaRPr lang="en-GB" sz="2800" dirty="0"/>
          </a:p>
          <a:p>
            <a:pPr>
              <a:buFont typeface="Arial" pitchFamily="34" charset="0"/>
              <a:buNone/>
            </a:pPr>
            <a:endParaRPr lang="en-GB" sz="2800" dirty="0" smtClean="0"/>
          </a:p>
          <a:p>
            <a:pPr marL="114300" indent="0">
              <a:buFont typeface="Arial" pitchFamily="34" charset="0"/>
              <a:buNone/>
            </a:pPr>
            <a:endParaRPr lang="en-GB" sz="2800" dirty="0" smtClean="0"/>
          </a:p>
          <a:p>
            <a:endParaRPr lang="en-GB" sz="2800" dirty="0" smtClean="0"/>
          </a:p>
          <a:p>
            <a:endParaRPr lang="en-GB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10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20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929264" cy="1347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Small scale investigation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r>
              <a:rPr lang="en-GB" sz="2800" dirty="0"/>
              <a:t>Metaphor in professional wrestling </a:t>
            </a:r>
            <a:r>
              <a:rPr lang="en-GB" sz="2800" dirty="0" smtClean="0"/>
              <a:t>commentary</a:t>
            </a:r>
          </a:p>
          <a:p>
            <a:r>
              <a:rPr lang="en-GB" sz="2800" dirty="0" smtClean="0"/>
              <a:t>9,000 word transcript of 3 matches</a:t>
            </a:r>
          </a:p>
          <a:p>
            <a:r>
              <a:rPr lang="en-GB" sz="2800" dirty="0" smtClean="0"/>
              <a:t>Manual analysis…took days!</a:t>
            </a:r>
          </a:p>
          <a:p>
            <a:pPr marL="114300" indent="0">
              <a:buNone/>
            </a:pPr>
            <a:endParaRPr lang="en-GB" sz="2800" dirty="0"/>
          </a:p>
        </p:txBody>
      </p:sp>
      <p:pic>
        <p:nvPicPr>
          <p:cNvPr id="2050" name="Picture 2" descr="C:\Users\loverm\Dropbox\University\03 CASS\Work\20131216 Astley Visit\The-Undertaker-defeated-CM-Punk-at-Wrestlemania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" r="26739"/>
          <a:stretch/>
        </p:blipFill>
        <p:spPr bwMode="auto">
          <a:xfrm>
            <a:off x="4811765" y="3467349"/>
            <a:ext cx="3264886" cy="257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65" b="3417"/>
          <a:stretch/>
        </p:blipFill>
        <p:spPr bwMode="auto">
          <a:xfrm>
            <a:off x="827584" y="3274949"/>
            <a:ext cx="3725217" cy="286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9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929264" cy="1347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Small scale investigation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65" b="3417"/>
          <a:stretch/>
        </p:blipFill>
        <p:spPr bwMode="auto">
          <a:xfrm>
            <a:off x="1259632" y="1487795"/>
            <a:ext cx="6048672" cy="464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9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87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929264" cy="1347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Small scale investigation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Metaphor is a huge part of how we talk/think</a:t>
            </a:r>
          </a:p>
          <a:p>
            <a:endParaRPr lang="en-GB" sz="2800" dirty="0" smtClean="0"/>
          </a:p>
          <a:p>
            <a:r>
              <a:rPr lang="en-GB" sz="2800" dirty="0" smtClean="0"/>
              <a:t>Creating </a:t>
            </a:r>
            <a:r>
              <a:rPr lang="en-GB" sz="2800" dirty="0" smtClean="0"/>
              <a:t>vivid images of physical </a:t>
            </a:r>
            <a:r>
              <a:rPr lang="en-GB" sz="2800" dirty="0" smtClean="0"/>
              <a:t>movements</a:t>
            </a:r>
            <a:endParaRPr lang="en-GB" sz="2800" dirty="0"/>
          </a:p>
          <a:p>
            <a:r>
              <a:rPr lang="en-GB" sz="2800" dirty="0" smtClean="0"/>
              <a:t>Exaggerating aspects of </a:t>
            </a:r>
            <a:r>
              <a:rPr lang="en-GB" sz="2800" dirty="0" smtClean="0"/>
              <a:t>characters</a:t>
            </a:r>
            <a:endParaRPr lang="en-GB" sz="2800" dirty="0"/>
          </a:p>
          <a:p>
            <a:r>
              <a:rPr lang="en-GB" sz="2800" dirty="0" smtClean="0"/>
              <a:t>Creation of </a:t>
            </a:r>
            <a:r>
              <a:rPr lang="en-GB" sz="2800" dirty="0" smtClean="0"/>
              <a:t>(fictional) suspense </a:t>
            </a:r>
            <a:endParaRPr lang="en-GB" sz="2800" dirty="0" smtClean="0"/>
          </a:p>
          <a:p>
            <a:endParaRPr lang="en-GB" sz="2000" dirty="0"/>
          </a:p>
          <a:p>
            <a:r>
              <a:rPr lang="en-GB" sz="2400" dirty="0" smtClean="0"/>
              <a:t>WRESTLERS ARE NOT HUMANS</a:t>
            </a:r>
          </a:p>
          <a:p>
            <a:r>
              <a:rPr lang="en-GB" sz="2400" dirty="0" smtClean="0"/>
              <a:t>WRESTLERS ARE CONTAINERS</a:t>
            </a:r>
          </a:p>
          <a:p>
            <a:r>
              <a:rPr lang="en-GB" sz="2400" dirty="0" smtClean="0"/>
              <a:t>WRESTLING IS WAR</a:t>
            </a:r>
          </a:p>
          <a:p>
            <a:pPr marL="114300" indent="0">
              <a:buNone/>
            </a:pPr>
            <a:endParaRPr lang="en-GB" sz="28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6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81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929264" cy="1347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Large scale investigation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UK press</a:t>
            </a:r>
          </a:p>
          <a:p>
            <a:r>
              <a:rPr lang="en-GB" sz="2800" dirty="0" smtClean="0"/>
              <a:t>Representation of Muslim people and Islam</a:t>
            </a:r>
          </a:p>
          <a:p>
            <a:r>
              <a:rPr lang="en-GB" sz="2800" dirty="0" smtClean="0"/>
              <a:t>After the Woolwich attack</a:t>
            </a:r>
          </a:p>
          <a:p>
            <a:endParaRPr lang="en-GB" sz="2800" dirty="0"/>
          </a:p>
          <a:p>
            <a:r>
              <a:rPr lang="en-GB" sz="2800" dirty="0" smtClean="0"/>
              <a:t>3,632 articles</a:t>
            </a:r>
          </a:p>
          <a:p>
            <a:r>
              <a:rPr lang="en-GB" sz="2800" b="1" u="sng" dirty="0" smtClean="0"/>
              <a:t>2.5 MILLION words!!!</a:t>
            </a:r>
            <a:endParaRPr lang="en-GB" sz="2800" dirty="0" smtClean="0"/>
          </a:p>
          <a:p>
            <a:r>
              <a:rPr lang="en-GB" sz="2800" dirty="0" smtClean="0"/>
              <a:t>(7,000 pages of A4…)</a:t>
            </a:r>
            <a:endParaRPr lang="en-GB" sz="2800" dirty="0"/>
          </a:p>
          <a:p>
            <a:endParaRPr lang="en-GB" sz="2800" b="1" u="sng" dirty="0" smtClean="0"/>
          </a:p>
          <a:p>
            <a:r>
              <a:rPr lang="en-GB" sz="2800" dirty="0" smtClean="0"/>
              <a:t>Corpus linguistics</a:t>
            </a:r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pic>
        <p:nvPicPr>
          <p:cNvPr id="3075" name="Picture 3" descr="C:\Users\loverm\Dropbox\University\03 CASS\Work\20131216 Astley Visit\lee-rigby_m_1733412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80928"/>
            <a:ext cx="3134494" cy="313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7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46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929264" cy="1347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Large scale investigation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87" b="4574"/>
          <a:stretch/>
        </p:blipFill>
        <p:spPr bwMode="auto">
          <a:xfrm>
            <a:off x="899592" y="1728355"/>
            <a:ext cx="6840760" cy="413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7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23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929264" cy="1347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Large scale investigation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Press mostly responsible</a:t>
            </a:r>
          </a:p>
          <a:p>
            <a:r>
              <a:rPr lang="en-GB" sz="2800" dirty="0" smtClean="0"/>
              <a:t>Murder = not representative of Muslim people</a:t>
            </a:r>
          </a:p>
          <a:p>
            <a:r>
              <a:rPr lang="en-GB" sz="2800" dirty="0" err="1" smtClean="0"/>
              <a:t>Islamophobia</a:t>
            </a:r>
            <a:r>
              <a:rPr lang="en-GB" sz="2800" dirty="0" smtClean="0"/>
              <a:t> condemned</a:t>
            </a:r>
          </a:p>
          <a:p>
            <a:endParaRPr lang="en-GB" sz="2800" dirty="0"/>
          </a:p>
          <a:p>
            <a:r>
              <a:rPr lang="en-GB" sz="2800" dirty="0" smtClean="0"/>
              <a:t>‘Muslims’ and ‘non-Muslims’ different</a:t>
            </a:r>
          </a:p>
          <a:p>
            <a:r>
              <a:rPr lang="en-GB" sz="2800" dirty="0" smtClean="0"/>
              <a:t>Underlying distrust of </a:t>
            </a:r>
            <a:r>
              <a:rPr lang="en-GB" sz="2800" i="1" dirty="0" smtClean="0"/>
              <a:t>potential </a:t>
            </a:r>
            <a:r>
              <a:rPr lang="en-GB" sz="2800" dirty="0" smtClean="0"/>
              <a:t>terrorists</a:t>
            </a:r>
          </a:p>
          <a:p>
            <a:r>
              <a:rPr lang="en-GB" sz="2800" dirty="0" smtClean="0"/>
              <a:t>Example of widespread </a:t>
            </a:r>
            <a:r>
              <a:rPr lang="en-GB" sz="2800" dirty="0" err="1" smtClean="0"/>
              <a:t>mis</a:t>
            </a:r>
            <a:r>
              <a:rPr lang="en-GB" sz="2800" dirty="0" smtClean="0"/>
              <a:t>-reporting…</a:t>
            </a:r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6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54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929264" cy="1347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Spot the difference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2800" dirty="0"/>
              <a:t>"The only reason we have killed this man </a:t>
            </a:r>
            <a:r>
              <a:rPr lang="en-GB" sz="2800" dirty="0" smtClean="0"/>
              <a:t>today…</a:t>
            </a:r>
          </a:p>
          <a:p>
            <a:pPr marL="114300" indent="0">
              <a:buNone/>
            </a:pPr>
            <a:endParaRPr lang="en-GB" sz="2800" dirty="0"/>
          </a:p>
          <a:p>
            <a:pPr marL="114300" indent="0">
              <a:buNone/>
            </a:pPr>
            <a:r>
              <a:rPr lang="en-GB" sz="2800" dirty="0" smtClean="0"/>
              <a:t>Quote A:</a:t>
            </a:r>
          </a:p>
          <a:p>
            <a:pPr marL="114300" indent="0">
              <a:buNone/>
            </a:pPr>
            <a:r>
              <a:rPr lang="en-GB" sz="2800" dirty="0" smtClean="0"/>
              <a:t>…is </a:t>
            </a:r>
            <a:r>
              <a:rPr lang="en-GB" sz="2800" dirty="0"/>
              <a:t>because Muslims are dying daily by British </a:t>
            </a:r>
            <a:r>
              <a:rPr lang="en-GB" sz="2800" dirty="0" smtClean="0"/>
              <a:t>soldiers" </a:t>
            </a:r>
          </a:p>
          <a:p>
            <a:pPr marL="114300" indent="0">
              <a:buNone/>
            </a:pPr>
            <a:endParaRPr lang="en-GB" sz="2800" dirty="0"/>
          </a:p>
          <a:p>
            <a:pPr marL="114300" indent="0">
              <a:buNone/>
            </a:pPr>
            <a:r>
              <a:rPr lang="en-GB" sz="2800" dirty="0" smtClean="0"/>
              <a:t>Quote B:</a:t>
            </a:r>
            <a:endParaRPr lang="en-GB" sz="2800" dirty="0"/>
          </a:p>
          <a:p>
            <a:pPr marL="114300" indent="0">
              <a:buNone/>
            </a:pPr>
            <a:r>
              <a:rPr lang="en-GB" sz="2800" dirty="0" smtClean="0"/>
              <a:t>…is </a:t>
            </a:r>
            <a:r>
              <a:rPr lang="en-GB" sz="2800" dirty="0"/>
              <a:t>because Muslims are dying every </a:t>
            </a:r>
            <a:r>
              <a:rPr lang="en-GB" sz="2800" dirty="0" smtClean="0"/>
              <a:t>day” </a:t>
            </a:r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6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55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929264" cy="1347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Spot the difference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2800" dirty="0"/>
              <a:t>"The only reason we have killed this man </a:t>
            </a:r>
            <a:r>
              <a:rPr lang="en-GB" sz="2800" dirty="0" smtClean="0"/>
              <a:t>today…</a:t>
            </a:r>
          </a:p>
          <a:p>
            <a:pPr marL="114300" indent="0">
              <a:buNone/>
            </a:pPr>
            <a:endParaRPr lang="en-GB" sz="2800" dirty="0"/>
          </a:p>
          <a:p>
            <a:pPr marL="114300" indent="0">
              <a:buNone/>
            </a:pPr>
            <a:r>
              <a:rPr lang="en-GB" sz="2800" dirty="0" smtClean="0"/>
              <a:t>Quote A:</a:t>
            </a:r>
          </a:p>
          <a:p>
            <a:pPr marL="114300" indent="0">
              <a:buNone/>
            </a:pPr>
            <a:r>
              <a:rPr lang="en-GB" sz="2800" dirty="0" smtClean="0"/>
              <a:t>…is </a:t>
            </a:r>
            <a:r>
              <a:rPr lang="en-GB" sz="2800" dirty="0"/>
              <a:t>because Muslims are dying daily by British </a:t>
            </a:r>
            <a:r>
              <a:rPr lang="en-GB" sz="2800" dirty="0" smtClean="0"/>
              <a:t>soldiers”     </a:t>
            </a:r>
            <a:r>
              <a:rPr lang="en-GB" sz="2800" b="1" u="sng" dirty="0" smtClean="0">
                <a:solidFill>
                  <a:schemeClr val="tx2"/>
                </a:solidFill>
              </a:rPr>
              <a:t>CORRECT QUOTE = 45%     </a:t>
            </a:r>
          </a:p>
          <a:p>
            <a:pPr marL="114300" indent="0">
              <a:buNone/>
            </a:pPr>
            <a:endParaRPr lang="en-GB" sz="2800" dirty="0"/>
          </a:p>
          <a:p>
            <a:pPr marL="114300" indent="0">
              <a:buNone/>
            </a:pPr>
            <a:r>
              <a:rPr lang="en-GB" sz="2800" dirty="0" smtClean="0"/>
              <a:t>Quote B:</a:t>
            </a:r>
            <a:endParaRPr lang="en-GB" sz="2800" dirty="0"/>
          </a:p>
          <a:p>
            <a:pPr marL="114300" indent="0">
              <a:buNone/>
            </a:pPr>
            <a:r>
              <a:rPr lang="en-GB" sz="2800" dirty="0" smtClean="0"/>
              <a:t>…is </a:t>
            </a:r>
            <a:r>
              <a:rPr lang="en-GB" sz="2800" dirty="0"/>
              <a:t>because Muslims are dying every </a:t>
            </a:r>
            <a:r>
              <a:rPr lang="en-GB" sz="2800" dirty="0" smtClean="0"/>
              <a:t>day” </a:t>
            </a:r>
          </a:p>
          <a:p>
            <a:pPr marL="114300" indent="0">
              <a:buNone/>
            </a:pPr>
            <a:r>
              <a:rPr lang="en-GB" sz="2800" dirty="0" smtClean="0"/>
              <a:t>                    </a:t>
            </a:r>
            <a:r>
              <a:rPr lang="en-GB" sz="2800" b="1" u="sng" dirty="0" smtClean="0">
                <a:solidFill>
                  <a:schemeClr val="tx2"/>
                </a:solidFill>
              </a:rPr>
              <a:t>INCORRECT </a:t>
            </a:r>
            <a:r>
              <a:rPr lang="en-GB" sz="2800" b="1" u="sng" dirty="0" smtClean="0">
                <a:solidFill>
                  <a:schemeClr val="tx2"/>
                </a:solidFill>
              </a:rPr>
              <a:t>QUOTE = 40%</a:t>
            </a:r>
            <a:endParaRPr lang="en-GB" sz="2800" b="1" u="sng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6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99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18288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Ask me anything!</a:t>
            </a:r>
            <a:endParaRPr lang="en-GB" sz="2800" dirty="0" smtClean="0"/>
          </a:p>
          <a:p>
            <a:pPr marL="114300" indent="0"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dirty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Let’s chat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52128" y="6237311"/>
            <a:ext cx="609208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b="1" dirty="0" err="1" smtClean="0">
                <a:solidFill>
                  <a:schemeClr val="tx2"/>
                </a:solidFill>
                <a:cs typeface="Aharoni" panose="02010803020104030203" pitchFamily="2" charset="-79"/>
              </a:rPr>
              <a:t>lovermob</a:t>
            </a:r>
            <a:r>
              <a:rPr lang="en-GB" b="1" dirty="0" smtClean="0">
                <a:solidFill>
                  <a:schemeClr val="tx2"/>
                </a:solidFill>
                <a:cs typeface="Aharoni" panose="02010803020104030203" pitchFamily="2" charset="-79"/>
              </a:rPr>
              <a:t> 		r.m.love@lancaster.ac.uk </a:t>
            </a:r>
          </a:p>
        </p:txBody>
      </p:sp>
      <p:pic>
        <p:nvPicPr>
          <p:cNvPr id="7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1" y="6286744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29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972</TotalTime>
  <Words>361</Words>
  <Application>Microsoft Office PowerPoint</Application>
  <PresentationFormat>On-screen Show (4:3)</PresentationFormat>
  <Paragraphs>118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Adjacency</vt:lpstr>
      <vt:lpstr>Investigating language: life after Astley…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Robbie Love</dc:creator>
  <cp:lastModifiedBy>Robbie Love</cp:lastModifiedBy>
  <cp:revision>222</cp:revision>
  <dcterms:created xsi:type="dcterms:W3CDTF">2013-08-20T08:19:12Z</dcterms:created>
  <dcterms:modified xsi:type="dcterms:W3CDTF">2013-12-13T14:54:45Z</dcterms:modified>
</cp:coreProperties>
</file>