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3" r:id="rId1"/>
  </p:sldMasterIdLst>
  <p:notesMasterIdLst>
    <p:notesMasterId r:id="rId30"/>
  </p:notesMasterIdLst>
  <p:handoutMasterIdLst>
    <p:handoutMasterId r:id="rId31"/>
  </p:handoutMasterIdLst>
  <p:sldIdLst>
    <p:sldId id="256" r:id="rId2"/>
    <p:sldId id="257" r:id="rId3"/>
    <p:sldId id="258" r:id="rId4"/>
    <p:sldId id="259" r:id="rId5"/>
    <p:sldId id="260" r:id="rId6"/>
    <p:sldId id="281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82" r:id="rId23"/>
    <p:sldId id="280" r:id="rId24"/>
    <p:sldId id="283" r:id="rId25"/>
    <p:sldId id="276" r:id="rId26"/>
    <p:sldId id="277" r:id="rId27"/>
    <p:sldId id="278" r:id="rId28"/>
    <p:sldId id="279" r:id="rId29"/>
  </p:sldIdLst>
  <p:sldSz cx="9144000" cy="6858000" type="screen4x3"/>
  <p:notesSz cx="6669088" cy="9928225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1022" y="3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9066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6866" y="1"/>
            <a:ext cx="289066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3C1C42-25E9-40B0-A4E1-8272C5C90E79}" type="datetimeFigureOut">
              <a:rPr lang="en-GB" smtClean="0"/>
              <a:t>24/01/2019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1"/>
            <a:ext cx="289066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6866" y="9429751"/>
            <a:ext cx="289066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A8FD04-6665-4AFC-8C60-7D4A59F065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4774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889938" cy="498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777607" y="0"/>
            <a:ext cx="2889938" cy="498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01725" y="1241425"/>
            <a:ext cx="4465638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66909" y="4777959"/>
            <a:ext cx="533527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30091"/>
            <a:ext cx="2889938" cy="498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777607" y="9430091"/>
            <a:ext cx="2889938" cy="498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9481128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:notes"/>
          <p:cNvSpPr txBox="1">
            <a:spLocks noGrp="1"/>
          </p:cNvSpPr>
          <p:nvPr>
            <p:ph type="body" idx="1"/>
          </p:nvPr>
        </p:nvSpPr>
        <p:spPr>
          <a:xfrm>
            <a:off x="666909" y="4777959"/>
            <a:ext cx="5335270" cy="3909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828929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4" name="Google Shape;174;p2:notes"/>
          <p:cNvSpPr txBox="1">
            <a:spLocks noGrp="1"/>
          </p:cNvSpPr>
          <p:nvPr>
            <p:ph type="body" idx="1"/>
          </p:nvPr>
        </p:nvSpPr>
        <p:spPr>
          <a:xfrm>
            <a:off x="666909" y="4777959"/>
            <a:ext cx="533527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2:notes"/>
          <p:cNvSpPr txBox="1">
            <a:spLocks noGrp="1"/>
          </p:cNvSpPr>
          <p:nvPr>
            <p:ph type="sldNum" idx="12"/>
          </p:nvPr>
        </p:nvSpPr>
        <p:spPr>
          <a:xfrm>
            <a:off x="3777607" y="9430091"/>
            <a:ext cx="2889938" cy="498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086545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:notes"/>
          <p:cNvSpPr txBox="1">
            <a:spLocks noGrp="1"/>
          </p:cNvSpPr>
          <p:nvPr>
            <p:ph type="body" idx="1"/>
          </p:nvPr>
        </p:nvSpPr>
        <p:spPr>
          <a:xfrm>
            <a:off x="666909" y="4777959"/>
            <a:ext cx="5335270" cy="3909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067676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4" name="Google Shape;194;p4:notes"/>
          <p:cNvSpPr txBox="1">
            <a:spLocks noGrp="1"/>
          </p:cNvSpPr>
          <p:nvPr>
            <p:ph type="body" idx="1"/>
          </p:nvPr>
        </p:nvSpPr>
        <p:spPr>
          <a:xfrm>
            <a:off x="666909" y="4777959"/>
            <a:ext cx="533527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4:notes"/>
          <p:cNvSpPr txBox="1">
            <a:spLocks noGrp="1"/>
          </p:cNvSpPr>
          <p:nvPr>
            <p:ph type="sldNum" idx="12"/>
          </p:nvPr>
        </p:nvSpPr>
        <p:spPr>
          <a:xfrm>
            <a:off x="3777607" y="9430091"/>
            <a:ext cx="2889938" cy="498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27763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2" name="Google Shape;202;p5:notes"/>
          <p:cNvSpPr txBox="1">
            <a:spLocks noGrp="1"/>
          </p:cNvSpPr>
          <p:nvPr>
            <p:ph type="body" idx="1"/>
          </p:nvPr>
        </p:nvSpPr>
        <p:spPr>
          <a:xfrm>
            <a:off x="666909" y="4777959"/>
            <a:ext cx="533527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Slight changes.</a:t>
            </a:r>
            <a:endParaRPr/>
          </a:p>
        </p:txBody>
      </p:sp>
      <p:sp>
        <p:nvSpPr>
          <p:cNvPr id="203" name="Google Shape;203;p5:notes"/>
          <p:cNvSpPr txBox="1">
            <a:spLocks noGrp="1"/>
          </p:cNvSpPr>
          <p:nvPr>
            <p:ph type="sldNum" idx="12"/>
          </p:nvPr>
        </p:nvSpPr>
        <p:spPr>
          <a:xfrm>
            <a:off x="3777607" y="9430091"/>
            <a:ext cx="2889938" cy="498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75725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2" name="Google Shape;202;p5:notes"/>
          <p:cNvSpPr txBox="1">
            <a:spLocks noGrp="1"/>
          </p:cNvSpPr>
          <p:nvPr>
            <p:ph type="body" idx="1"/>
          </p:nvPr>
        </p:nvSpPr>
        <p:spPr>
          <a:xfrm>
            <a:off x="666909" y="4777959"/>
            <a:ext cx="533527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Slight changes.</a:t>
            </a:r>
            <a:endParaRPr/>
          </a:p>
        </p:txBody>
      </p:sp>
      <p:sp>
        <p:nvSpPr>
          <p:cNvPr id="203" name="Google Shape;203;p5:notes"/>
          <p:cNvSpPr txBox="1">
            <a:spLocks noGrp="1"/>
          </p:cNvSpPr>
          <p:nvPr>
            <p:ph type="sldNum" idx="12"/>
          </p:nvPr>
        </p:nvSpPr>
        <p:spPr>
          <a:xfrm>
            <a:off x="3777607" y="9430091"/>
            <a:ext cx="2889938" cy="498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00556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6:notes"/>
          <p:cNvSpPr txBox="1">
            <a:spLocks noGrp="1"/>
          </p:cNvSpPr>
          <p:nvPr>
            <p:ph type="body" idx="1"/>
          </p:nvPr>
        </p:nvSpPr>
        <p:spPr>
          <a:xfrm>
            <a:off x="666909" y="4777959"/>
            <a:ext cx="5335270" cy="3909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6633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7" name="Google Shape;217;p7:notes"/>
          <p:cNvSpPr txBox="1">
            <a:spLocks noGrp="1"/>
          </p:cNvSpPr>
          <p:nvPr>
            <p:ph type="body" idx="1"/>
          </p:nvPr>
        </p:nvSpPr>
        <p:spPr>
          <a:xfrm>
            <a:off x="666909" y="4777959"/>
            <a:ext cx="533527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more.</a:t>
            </a:r>
            <a:endParaRPr/>
          </a:p>
        </p:txBody>
      </p:sp>
      <p:sp>
        <p:nvSpPr>
          <p:cNvPr id="218" name="Google Shape;218;p7:notes"/>
          <p:cNvSpPr txBox="1">
            <a:spLocks noGrp="1"/>
          </p:cNvSpPr>
          <p:nvPr>
            <p:ph type="sldNum" idx="12"/>
          </p:nvPr>
        </p:nvSpPr>
        <p:spPr>
          <a:xfrm>
            <a:off x="3777607" y="9430091"/>
            <a:ext cx="2889938" cy="498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42455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8:notes"/>
          <p:cNvSpPr txBox="1">
            <a:spLocks noGrp="1"/>
          </p:cNvSpPr>
          <p:nvPr>
            <p:ph type="body" idx="1"/>
          </p:nvPr>
        </p:nvSpPr>
        <p:spPr>
          <a:xfrm>
            <a:off x="666909" y="4777959"/>
            <a:ext cx="5335270" cy="3909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576831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4ca804a674_0_6:notes"/>
          <p:cNvSpPr txBox="1">
            <a:spLocks noGrp="1"/>
          </p:cNvSpPr>
          <p:nvPr>
            <p:ph type="body" idx="1"/>
          </p:nvPr>
        </p:nvSpPr>
        <p:spPr>
          <a:xfrm>
            <a:off x="666909" y="4777958"/>
            <a:ext cx="5335231" cy="3909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g4ca804a674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10056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9:notes"/>
          <p:cNvSpPr txBox="1">
            <a:spLocks noGrp="1"/>
          </p:cNvSpPr>
          <p:nvPr>
            <p:ph type="body" idx="1"/>
          </p:nvPr>
        </p:nvSpPr>
        <p:spPr>
          <a:xfrm>
            <a:off x="666909" y="4777959"/>
            <a:ext cx="5335270" cy="3909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650105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4ca804a674_0_0:notes"/>
          <p:cNvSpPr txBox="1">
            <a:spLocks noGrp="1"/>
          </p:cNvSpPr>
          <p:nvPr>
            <p:ph type="body" idx="1"/>
          </p:nvPr>
        </p:nvSpPr>
        <p:spPr>
          <a:xfrm>
            <a:off x="666909" y="4777958"/>
            <a:ext cx="5335231" cy="3909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g4ca804a67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588775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1:notes"/>
          <p:cNvSpPr txBox="1">
            <a:spLocks noGrp="1"/>
          </p:cNvSpPr>
          <p:nvPr>
            <p:ph type="body" idx="1"/>
          </p:nvPr>
        </p:nvSpPr>
        <p:spPr>
          <a:xfrm>
            <a:off x="666909" y="4777959"/>
            <a:ext cx="5335270" cy="3909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063392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4ca804a674_0_12:notes"/>
          <p:cNvSpPr txBox="1">
            <a:spLocks noGrp="1"/>
          </p:cNvSpPr>
          <p:nvPr>
            <p:ph type="body" idx="1"/>
          </p:nvPr>
        </p:nvSpPr>
        <p:spPr>
          <a:xfrm>
            <a:off x="666909" y="4777958"/>
            <a:ext cx="5335231" cy="3909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g4ca804a674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253635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4ca804a674_0_18:notes"/>
          <p:cNvSpPr txBox="1">
            <a:spLocks noGrp="1"/>
          </p:cNvSpPr>
          <p:nvPr>
            <p:ph type="body" idx="1"/>
          </p:nvPr>
        </p:nvSpPr>
        <p:spPr>
          <a:xfrm>
            <a:off x="666909" y="4777958"/>
            <a:ext cx="5335231" cy="3909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g4ca804a674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82858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3:notes"/>
          <p:cNvSpPr txBox="1">
            <a:spLocks noGrp="1"/>
          </p:cNvSpPr>
          <p:nvPr>
            <p:ph type="body" idx="1"/>
          </p:nvPr>
        </p:nvSpPr>
        <p:spPr>
          <a:xfrm>
            <a:off x="666909" y="4777959"/>
            <a:ext cx="5335270" cy="3909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085685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4:notes"/>
          <p:cNvSpPr txBox="1">
            <a:spLocks noGrp="1"/>
          </p:cNvSpPr>
          <p:nvPr>
            <p:ph type="body" idx="1"/>
          </p:nvPr>
        </p:nvSpPr>
        <p:spPr>
          <a:xfrm>
            <a:off x="666909" y="4777959"/>
            <a:ext cx="5335270" cy="3909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429477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5:notes"/>
          <p:cNvSpPr txBox="1">
            <a:spLocks noGrp="1"/>
          </p:cNvSpPr>
          <p:nvPr>
            <p:ph type="body" idx="1"/>
          </p:nvPr>
        </p:nvSpPr>
        <p:spPr>
          <a:xfrm>
            <a:off x="666909" y="4777959"/>
            <a:ext cx="5335270" cy="3909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395081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4ca804a674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4ca804a674_1_1:notes"/>
          <p:cNvSpPr txBox="1">
            <a:spLocks noGrp="1"/>
          </p:cNvSpPr>
          <p:nvPr>
            <p:ph type="body" idx="1"/>
          </p:nvPr>
        </p:nvSpPr>
        <p:spPr>
          <a:xfrm>
            <a:off x="666909" y="4777958"/>
            <a:ext cx="5335231" cy="3909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g4ca804a674_1_1:notes"/>
          <p:cNvSpPr txBox="1">
            <a:spLocks noGrp="1"/>
          </p:cNvSpPr>
          <p:nvPr>
            <p:ph type="sldNum" idx="12"/>
          </p:nvPr>
        </p:nvSpPr>
        <p:spPr>
          <a:xfrm>
            <a:off x="3777607" y="9430091"/>
            <a:ext cx="2889978" cy="4980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50084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4ca804a674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4ca804a674_0_31:notes"/>
          <p:cNvSpPr txBox="1">
            <a:spLocks noGrp="1"/>
          </p:cNvSpPr>
          <p:nvPr>
            <p:ph type="body" idx="1"/>
          </p:nvPr>
        </p:nvSpPr>
        <p:spPr>
          <a:xfrm>
            <a:off x="666909" y="4777958"/>
            <a:ext cx="5335231" cy="3909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g4ca804a674_0_31:notes"/>
          <p:cNvSpPr txBox="1">
            <a:spLocks noGrp="1"/>
          </p:cNvSpPr>
          <p:nvPr>
            <p:ph type="sldNum" idx="12"/>
          </p:nvPr>
        </p:nvSpPr>
        <p:spPr>
          <a:xfrm>
            <a:off x="3777607" y="9430091"/>
            <a:ext cx="2889978" cy="4980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223400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6:notes"/>
          <p:cNvSpPr txBox="1">
            <a:spLocks noGrp="1"/>
          </p:cNvSpPr>
          <p:nvPr>
            <p:ph type="body" idx="1"/>
          </p:nvPr>
        </p:nvSpPr>
        <p:spPr>
          <a:xfrm>
            <a:off x="666909" y="4777959"/>
            <a:ext cx="5335270" cy="3909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782563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4ca804a674_0_42:notes"/>
          <p:cNvSpPr txBox="1">
            <a:spLocks noGrp="1"/>
          </p:cNvSpPr>
          <p:nvPr>
            <p:ph type="body" idx="1"/>
          </p:nvPr>
        </p:nvSpPr>
        <p:spPr>
          <a:xfrm>
            <a:off x="666909" y="4777958"/>
            <a:ext cx="5335231" cy="3909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g4ca804a674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83513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4ca804a674_0_24:notes"/>
          <p:cNvSpPr txBox="1">
            <a:spLocks noGrp="1"/>
          </p:cNvSpPr>
          <p:nvPr>
            <p:ph type="body" idx="1"/>
          </p:nvPr>
        </p:nvSpPr>
        <p:spPr>
          <a:xfrm>
            <a:off x="666909" y="4777958"/>
            <a:ext cx="5335231" cy="3909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g4ca804a674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410004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7:notes"/>
          <p:cNvSpPr txBox="1">
            <a:spLocks noGrp="1"/>
          </p:cNvSpPr>
          <p:nvPr>
            <p:ph type="body" idx="1"/>
          </p:nvPr>
        </p:nvSpPr>
        <p:spPr>
          <a:xfrm>
            <a:off x="666909" y="4777959"/>
            <a:ext cx="5335270" cy="3909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1376830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8:notes"/>
          <p:cNvSpPr txBox="1">
            <a:spLocks noGrp="1"/>
          </p:cNvSpPr>
          <p:nvPr>
            <p:ph type="body" idx="1"/>
          </p:nvPr>
        </p:nvSpPr>
        <p:spPr>
          <a:xfrm>
            <a:off x="666909" y="4777959"/>
            <a:ext cx="5335270" cy="3909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93870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>
            <a:spLocks noGrp="1"/>
          </p:cNvSpPr>
          <p:nvPr>
            <p:ph type="body" idx="1"/>
          </p:nvPr>
        </p:nvSpPr>
        <p:spPr>
          <a:xfrm>
            <a:off x="339725" y="2441575"/>
            <a:ext cx="7526338" cy="4003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 Text">
  <p:cSld name="All Tex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body" idx="1"/>
          </p:nvPr>
        </p:nvSpPr>
        <p:spPr>
          <a:xfrm>
            <a:off x="339725" y="1762125"/>
            <a:ext cx="7559675" cy="468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2"/>
          </p:nvPr>
        </p:nvSpPr>
        <p:spPr>
          <a:xfrm>
            <a:off x="403225" y="503238"/>
            <a:ext cx="5819775" cy="8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628650" y="64452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3028950" y="64452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1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2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4"/>
          <p:cNvSpPr txBox="1">
            <a:spLocks noGrp="1"/>
          </p:cNvSpPr>
          <p:nvPr>
            <p:ph type="body" idx="1"/>
          </p:nvPr>
        </p:nvSpPr>
        <p:spPr>
          <a:xfrm rot="5400000">
            <a:off x="623093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 1 Image">
  <p:cSld name="Text + 1 Imag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>
            <a:spLocks noGrp="1"/>
          </p:cNvSpPr>
          <p:nvPr>
            <p:ph type="body" idx="1"/>
          </p:nvPr>
        </p:nvSpPr>
        <p:spPr>
          <a:xfrm>
            <a:off x="339725" y="1762125"/>
            <a:ext cx="3971925" cy="468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8" name="Google Shape;98;p15"/>
          <p:cNvSpPr>
            <a:spLocks noGrp="1"/>
          </p:cNvSpPr>
          <p:nvPr>
            <p:ph type="pic" idx="2"/>
          </p:nvPr>
        </p:nvSpPr>
        <p:spPr>
          <a:xfrm>
            <a:off x="4600575" y="1762125"/>
            <a:ext cx="4132263" cy="4702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9" name="Google Shape;99;p15"/>
          <p:cNvSpPr txBox="1">
            <a:spLocks noGrp="1"/>
          </p:cNvSpPr>
          <p:nvPr>
            <p:ph type="body" idx="3"/>
          </p:nvPr>
        </p:nvSpPr>
        <p:spPr>
          <a:xfrm>
            <a:off x="403225" y="503238"/>
            <a:ext cx="5819775" cy="8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 2 Images">
  <p:cSld name="Text + 2 Images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/>
          <p:cNvSpPr>
            <a:spLocks noGrp="1"/>
          </p:cNvSpPr>
          <p:nvPr>
            <p:ph type="pic" idx="2"/>
          </p:nvPr>
        </p:nvSpPr>
        <p:spPr>
          <a:xfrm>
            <a:off x="4600575" y="1762125"/>
            <a:ext cx="4132263" cy="2265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5" name="Google Shape;105;p16"/>
          <p:cNvSpPr>
            <a:spLocks noGrp="1"/>
          </p:cNvSpPr>
          <p:nvPr>
            <p:ph type="pic" idx="3"/>
          </p:nvPr>
        </p:nvSpPr>
        <p:spPr>
          <a:xfrm>
            <a:off x="4600575" y="4214813"/>
            <a:ext cx="4132263" cy="2266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6" name="Google Shape;106;p16"/>
          <p:cNvSpPr txBox="1">
            <a:spLocks noGrp="1"/>
          </p:cNvSpPr>
          <p:nvPr>
            <p:ph type="body" idx="1"/>
          </p:nvPr>
        </p:nvSpPr>
        <p:spPr>
          <a:xfrm>
            <a:off x="339725" y="1762125"/>
            <a:ext cx="3971925" cy="468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16"/>
          <p:cNvSpPr txBox="1">
            <a:spLocks noGrp="1"/>
          </p:cNvSpPr>
          <p:nvPr>
            <p:ph type="body" idx="4"/>
          </p:nvPr>
        </p:nvSpPr>
        <p:spPr>
          <a:xfrm>
            <a:off x="403225" y="503238"/>
            <a:ext cx="5819775" cy="8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8" name="Google Shape;108;p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 Image">
  <p:cSld name="All Imag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7"/>
          <p:cNvSpPr>
            <a:spLocks noGrp="1"/>
          </p:cNvSpPr>
          <p:nvPr>
            <p:ph type="pic" idx="2"/>
          </p:nvPr>
        </p:nvSpPr>
        <p:spPr>
          <a:xfrm>
            <a:off x="403225" y="1762125"/>
            <a:ext cx="8329613" cy="4702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3" name="Google Shape;113;p17"/>
          <p:cNvSpPr txBox="1">
            <a:spLocks noGrp="1"/>
          </p:cNvSpPr>
          <p:nvPr>
            <p:ph type="body" idx="1"/>
          </p:nvPr>
        </p:nvSpPr>
        <p:spPr>
          <a:xfrm>
            <a:off x="403225" y="503238"/>
            <a:ext cx="5819775" cy="8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4" name="Google Shape;114;p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 Points">
  <p:cSld name="Text + Points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8"/>
          <p:cNvSpPr/>
          <p:nvPr/>
        </p:nvSpPr>
        <p:spPr>
          <a:xfrm>
            <a:off x="4583584" y="1750873"/>
            <a:ext cx="1907689" cy="1907689"/>
          </a:xfrm>
          <a:custGeom>
            <a:avLst/>
            <a:gdLst/>
            <a:ahLst/>
            <a:cxnLst/>
            <a:rect l="l" t="t" r="r" b="b"/>
            <a:pathLst>
              <a:path w="19679" h="19679" extrusionOk="0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rgbClr val="0C0C0C">
              <a:alpha val="80784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8"/>
          <p:cNvSpPr/>
          <p:nvPr/>
        </p:nvSpPr>
        <p:spPr>
          <a:xfrm>
            <a:off x="5704828" y="3165373"/>
            <a:ext cx="1906629" cy="1907689"/>
          </a:xfrm>
          <a:custGeom>
            <a:avLst/>
            <a:gdLst/>
            <a:ahLst/>
            <a:cxnLst/>
            <a:rect l="l" t="t" r="r" b="b"/>
            <a:pathLst>
              <a:path w="19679" h="19679" extrusionOk="0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rgbClr val="757070">
              <a:alpha val="80784"/>
            </a:srgbClr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18"/>
          <p:cNvSpPr/>
          <p:nvPr/>
        </p:nvSpPr>
        <p:spPr>
          <a:xfrm>
            <a:off x="6825787" y="4597082"/>
            <a:ext cx="1907689" cy="1906629"/>
          </a:xfrm>
          <a:custGeom>
            <a:avLst/>
            <a:gdLst/>
            <a:ahLst/>
            <a:cxnLst/>
            <a:rect l="l" t="t" r="r" b="b"/>
            <a:pathLst>
              <a:path w="19679" h="19679" extrusionOk="0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rgbClr val="D0CECE">
              <a:alpha val="80784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18"/>
          <p:cNvSpPr txBox="1">
            <a:spLocks noGrp="1"/>
          </p:cNvSpPr>
          <p:nvPr>
            <p:ph type="body" idx="1"/>
          </p:nvPr>
        </p:nvSpPr>
        <p:spPr>
          <a:xfrm>
            <a:off x="339725" y="1762125"/>
            <a:ext cx="3971925" cy="468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18"/>
          <p:cNvSpPr txBox="1">
            <a:spLocks noGrp="1"/>
          </p:cNvSpPr>
          <p:nvPr>
            <p:ph type="body" idx="2"/>
          </p:nvPr>
        </p:nvSpPr>
        <p:spPr>
          <a:xfrm>
            <a:off x="403225" y="503238"/>
            <a:ext cx="5819775" cy="8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3" name="Google Shape;123;p18"/>
          <p:cNvSpPr txBox="1">
            <a:spLocks noGrp="1"/>
          </p:cNvSpPr>
          <p:nvPr>
            <p:ph type="body" idx="3"/>
          </p:nvPr>
        </p:nvSpPr>
        <p:spPr>
          <a:xfrm>
            <a:off x="4796725" y="2394488"/>
            <a:ext cx="1496125" cy="557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18"/>
          <p:cNvSpPr txBox="1">
            <a:spLocks noGrp="1"/>
          </p:cNvSpPr>
          <p:nvPr>
            <p:ph type="body" idx="4"/>
          </p:nvPr>
        </p:nvSpPr>
        <p:spPr>
          <a:xfrm>
            <a:off x="5910079" y="3840247"/>
            <a:ext cx="1496125" cy="557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5" name="Google Shape;125;p18"/>
          <p:cNvSpPr txBox="1">
            <a:spLocks noGrp="1"/>
          </p:cNvSpPr>
          <p:nvPr>
            <p:ph type="body" idx="5"/>
          </p:nvPr>
        </p:nvSpPr>
        <p:spPr>
          <a:xfrm>
            <a:off x="7031568" y="5301000"/>
            <a:ext cx="1496125" cy="557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6" name="Google Shape;126;p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 1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2">
  <p:cSld name="Blank 2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3">
  <p:cSld name="Blank 3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4">
  <p:cSld name="Blank 4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6">
  <p:cSld name="Blank 6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2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7">
  <p:cSld name="Blank 7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8">
  <p:cSld name="Blank 8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2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9">
  <p:cSld name="Blank 9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2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2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5" name="Google Shape;15;p1"/>
          <p:cNvPicPr preferRelativeResize="0"/>
          <p:nvPr/>
        </p:nvPicPr>
        <p:blipFill rotWithShape="1">
          <a:blip r:embed="rId27">
            <a:alphaModFix/>
          </a:blip>
          <a:srcRect/>
          <a:stretch/>
        </p:blipFill>
        <p:spPr>
          <a:xfrm>
            <a:off x="0" y="0"/>
            <a:ext cx="9144000" cy="6464401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mailto:d.candarli@leeds.ac.uk" TargetMode="Externa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hyperlink" Target="mailto:a.h.Deignan@education.leeds.ac.uk" TargetMode="External"/><Relationship Id="rId4" Type="http://schemas.openxmlformats.org/officeDocument/2006/relationships/hyperlink" Target="mailto:r.love@leeds.ac.uk" TargetMode="Externa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d.candarli@leeds.ac.uk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r.love@leeds.ac.uk" TargetMode="External"/><Relationship Id="rId5" Type="http://schemas.openxmlformats.org/officeDocument/2006/relationships/hyperlink" Target="https://linguistictransition.leeds.ac.uk/" TargetMode="External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7"/>
          <p:cNvSpPr txBox="1">
            <a:spLocks noGrp="1"/>
          </p:cNvSpPr>
          <p:nvPr>
            <p:ph type="body" idx="1"/>
          </p:nvPr>
        </p:nvSpPr>
        <p:spPr>
          <a:xfrm>
            <a:off x="235130" y="1358536"/>
            <a:ext cx="8821783" cy="5412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GB" sz="3600" b="1" dirty="0"/>
              <a:t>The linguistic challenges of the transition from primary to secondary school: </a:t>
            </a:r>
            <a:endParaRPr sz="3600" b="1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GB" sz="3600" b="1" dirty="0"/>
              <a:t>challenges in corpus design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b="1"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GB" sz="1600" b="1" dirty="0"/>
              <a:t>Dr Duygu Candarli, Dr Robbie Love &amp; Professor Alice Deignan</a:t>
            </a:r>
            <a:endParaRPr sz="1600" b="1"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GB" sz="1600" dirty="0"/>
              <a:t>School of Education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GB" sz="1600" dirty="0"/>
              <a:t>University of Leeds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GB" sz="1600" dirty="0"/>
              <a:t>		 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GB" sz="1600" u="sng" dirty="0">
                <a:solidFill>
                  <a:schemeClr val="hlink"/>
                </a:solidFill>
                <a:hlinkClick r:id="rId3"/>
              </a:rPr>
              <a:t>d.candarli@leeds.ac.uk</a:t>
            </a:r>
            <a:r>
              <a:rPr lang="en-GB" sz="1600" dirty="0"/>
              <a:t>	                 	@</a:t>
            </a:r>
            <a:r>
              <a:rPr lang="en-GB" sz="1600" dirty="0" err="1"/>
              <a:t>duygucandarli</a:t>
            </a:r>
            <a:endParaRPr sz="1600"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GB" sz="1600" u="sng" dirty="0">
                <a:solidFill>
                  <a:schemeClr val="hlink"/>
                </a:solidFill>
                <a:hlinkClick r:id="rId4"/>
              </a:rPr>
              <a:t>r.love@leeds.ac.uk</a:t>
            </a:r>
            <a:r>
              <a:rPr lang="en-GB" sz="1600" dirty="0"/>
              <a:t>                               	@</a:t>
            </a:r>
            <a:r>
              <a:rPr lang="en-GB" sz="1600" dirty="0" err="1"/>
              <a:t>lovermob</a:t>
            </a:r>
            <a:endParaRPr lang="en-GB" sz="1600"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GB" sz="1600" dirty="0">
                <a:hlinkClick r:id="rId5"/>
              </a:rPr>
              <a:t>a.h.deignan@education.leeds.ac.uk</a:t>
            </a:r>
            <a:r>
              <a:rPr lang="en-GB" sz="1600" dirty="0"/>
              <a:t>	@</a:t>
            </a:r>
            <a:r>
              <a:rPr lang="en-GB" sz="1600" dirty="0" err="1"/>
              <a:t>alicedeignan</a:t>
            </a:r>
            <a:endParaRPr sz="1600"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dirty="0"/>
          </a:p>
        </p:txBody>
      </p:sp>
      <p:pic>
        <p:nvPicPr>
          <p:cNvPr id="166" name="Google Shape;166;p27" descr="C:\Users\loverm\Dropbox\University\03 CASS\Work\20150320 UCREL CRS Talk\Twitter_logo_blu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656772" y="4621299"/>
            <a:ext cx="250504" cy="203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7" descr="C:\Users\loverm\Dropbox\University\03 CASS\Work\20150320 UCREL CRS Talk\Twitter_logo_blu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638956" y="4954244"/>
            <a:ext cx="250504" cy="203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232540" y="4418805"/>
            <a:ext cx="1282822" cy="10708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981850" y="5795679"/>
            <a:ext cx="1896175" cy="606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878013" y="5489666"/>
            <a:ext cx="1861475" cy="1218783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  <p:pic>
        <p:nvPicPr>
          <p:cNvPr id="9" name="Google Shape;167;p27" descr="C:\Users\loverm\Dropbox\University\03 CASS\Work\20150320 UCREL CRS Talk\Twitter_logo_blue.png">
            <a:extLst>
              <a:ext uri="{FF2B5EF4-FFF2-40B4-BE49-F238E27FC236}">
                <a16:creationId xmlns:a16="http://schemas.microsoft.com/office/drawing/2014/main" id="{4E619D05-B5C8-4ABD-9CB6-42FB885D885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637208" y="5286010"/>
            <a:ext cx="250504" cy="203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8"/>
          <p:cNvSpPr txBox="1">
            <a:spLocks noGrp="1"/>
          </p:cNvSpPr>
          <p:nvPr>
            <p:ph type="body" idx="1"/>
          </p:nvPr>
        </p:nvSpPr>
        <p:spPr>
          <a:xfrm>
            <a:off x="310696" y="1595211"/>
            <a:ext cx="8250844" cy="468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GB" sz="2400" dirty="0"/>
              <a:t>England’s school system</a:t>
            </a:r>
            <a:endParaRPr dirty="0"/>
          </a:p>
          <a:p>
            <a:pPr marL="457200" lvl="0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/>
          </a:p>
          <a:p>
            <a:pPr marL="457200" lvl="0" indent="-457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GB" sz="2400" dirty="0"/>
              <a:t>Background to the project</a:t>
            </a:r>
            <a:endParaRPr dirty="0"/>
          </a:p>
          <a:p>
            <a:pPr marL="457200" lvl="0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/>
          </a:p>
          <a:p>
            <a:pPr marL="457200" lvl="0" indent="-457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GB" sz="2400" dirty="0"/>
              <a:t>Research questions</a:t>
            </a:r>
            <a:endParaRPr sz="2400" b="1" dirty="0"/>
          </a:p>
          <a:p>
            <a:pPr marL="457200" lvl="0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/>
          </a:p>
          <a:p>
            <a:pPr marL="457200" lvl="0" indent="-457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GB" sz="2400" dirty="0"/>
              <a:t>Challenges in corpus design and data collection</a:t>
            </a:r>
            <a:endParaRPr dirty="0"/>
          </a:p>
          <a:p>
            <a:pPr marL="457200" lvl="0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/>
          </a:p>
          <a:p>
            <a:pPr marL="457200" lvl="0" indent="-457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GB" sz="2400" dirty="0"/>
              <a:t>Discussion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1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28"/>
          <p:cNvSpPr txBox="1"/>
          <p:nvPr/>
        </p:nvSpPr>
        <p:spPr>
          <a:xfrm>
            <a:off x="310696" y="579664"/>
            <a:ext cx="5804354" cy="55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GB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Plan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28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9"/>
          <p:cNvSpPr txBox="1">
            <a:spLocks noGrp="1"/>
          </p:cNvSpPr>
          <p:nvPr>
            <p:ph type="body" idx="1"/>
          </p:nvPr>
        </p:nvSpPr>
        <p:spPr>
          <a:xfrm>
            <a:off x="310696" y="1595211"/>
            <a:ext cx="8592672" cy="468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GB" sz="2000" b="1" dirty="0"/>
              <a:t>Key Stage	Year		Age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GB" sz="2000" dirty="0"/>
              <a:t>Early years	Nursery		3-4</a:t>
            </a:r>
            <a:endParaRPr lang="en-GB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GB" sz="2000" dirty="0"/>
              <a:t>		Reception	4-5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GB" sz="2000" dirty="0"/>
              <a:t>Key Stage 1	Years 1 &amp; 2	5-7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GB" sz="2000" dirty="0"/>
              <a:t>Key Stage 2	Years 3-6	7-11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GB" sz="2000" dirty="0"/>
              <a:t>Key Stage 3	Years 7-9	11-14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GB" sz="2000" dirty="0"/>
              <a:t>Key Stage 4	Years 10 &amp; 11	14-16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GB" sz="2000" dirty="0"/>
              <a:t>Key Stage 5	Years 12 &amp; 13	16-18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/>
          </a:p>
          <a:p>
            <a:pPr marL="285750" lvl="0" indent="-158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dirty="0"/>
          </a:p>
          <a:p>
            <a:pPr marL="285750" lvl="0" indent="-158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1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29"/>
          <p:cNvSpPr txBox="1"/>
          <p:nvPr/>
        </p:nvSpPr>
        <p:spPr>
          <a:xfrm>
            <a:off x="310695" y="579664"/>
            <a:ext cx="5951741" cy="55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GB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Background: English state schools</a:t>
            </a:r>
            <a:endParaRPr/>
          </a:p>
        </p:txBody>
      </p:sp>
      <p:sp>
        <p:nvSpPr>
          <p:cNvPr id="186" name="Google Shape;186;p29"/>
          <p:cNvSpPr/>
          <p:nvPr/>
        </p:nvSpPr>
        <p:spPr>
          <a:xfrm>
            <a:off x="4724400" y="3007895"/>
            <a:ext cx="394034" cy="1010652"/>
          </a:xfrm>
          <a:prstGeom prst="rightBrace">
            <a:avLst>
              <a:gd name="adj1" fmla="val 8333"/>
              <a:gd name="adj2" fmla="val 50595"/>
            </a:avLst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29"/>
          <p:cNvSpPr/>
          <p:nvPr/>
        </p:nvSpPr>
        <p:spPr>
          <a:xfrm>
            <a:off x="4724400" y="4185461"/>
            <a:ext cx="394034" cy="1010652"/>
          </a:xfrm>
          <a:prstGeom prst="rightBrace">
            <a:avLst>
              <a:gd name="adj1" fmla="val 8333"/>
              <a:gd name="adj2" fmla="val 50595"/>
            </a:avLst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8" name="Google Shape;188;p29"/>
          <p:cNvCxnSpPr/>
          <p:nvPr/>
        </p:nvCxnSpPr>
        <p:spPr>
          <a:xfrm>
            <a:off x="385011" y="4078705"/>
            <a:ext cx="4222021" cy="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lgDash"/>
            <a:miter lim="800000"/>
            <a:headEnd type="none" w="sm" len="sm"/>
            <a:tailEnd type="none" w="sm" len="sm"/>
          </a:ln>
        </p:spPr>
      </p:cxnSp>
      <p:sp>
        <p:nvSpPr>
          <p:cNvPr id="189" name="Google Shape;189;p29"/>
          <p:cNvSpPr txBox="1"/>
          <p:nvPr/>
        </p:nvSpPr>
        <p:spPr>
          <a:xfrm>
            <a:off x="5327238" y="3328555"/>
            <a:ext cx="157562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Primary school</a:t>
            </a:r>
            <a:endParaRPr/>
          </a:p>
        </p:txBody>
      </p:sp>
      <p:sp>
        <p:nvSpPr>
          <p:cNvPr id="190" name="Google Shape;190;p29"/>
          <p:cNvSpPr txBox="1"/>
          <p:nvPr/>
        </p:nvSpPr>
        <p:spPr>
          <a:xfrm>
            <a:off x="5351353" y="4506121"/>
            <a:ext cx="182216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Secondary school</a:t>
            </a:r>
            <a:endParaRPr/>
          </a:p>
        </p:txBody>
      </p:sp>
      <p:sp>
        <p:nvSpPr>
          <p:cNvPr id="191" name="Google Shape;191;p29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3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0"/>
          <p:cNvSpPr txBox="1">
            <a:spLocks noGrp="1"/>
          </p:cNvSpPr>
          <p:nvPr>
            <p:ph type="body" idx="1"/>
          </p:nvPr>
        </p:nvSpPr>
        <p:spPr>
          <a:xfrm>
            <a:off x="310696" y="1595211"/>
            <a:ext cx="8592672" cy="468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GB" sz="2000"/>
              <a:t>Many students in England find the transition from primary to secondary school difficult (DfE 2011; Howe &amp; Richards 2011; Evangelou et al. 2008; Brooks 2016)</a:t>
            </a:r>
            <a:endParaRPr/>
          </a:p>
          <a:p>
            <a:pPr marL="285750" lvl="0" indent="-158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GB" sz="2000"/>
              <a:t>	- social reasons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GB" sz="2000"/>
              <a:t>	- larger school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GB" sz="2000"/>
              <a:t>	- change in friendship groups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GB" sz="2000"/>
              <a:t>	- being the youngest again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GB" sz="2000"/>
              <a:t>	- tougher academic demands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GB" sz="2000"/>
              <a:t>	- </a:t>
            </a:r>
            <a:r>
              <a:rPr lang="en-GB" sz="2000" b="1"/>
              <a:t>tougher linguistic demands?</a:t>
            </a:r>
            <a:endParaRPr sz="2000" b="1"/>
          </a:p>
          <a:p>
            <a:pPr marL="285750" lvl="0" indent="-158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/>
          </a:p>
          <a:p>
            <a:pPr marL="285750" lvl="0" indent="-158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30"/>
          <p:cNvSpPr txBox="1"/>
          <p:nvPr/>
        </p:nvSpPr>
        <p:spPr>
          <a:xfrm>
            <a:off x="310696" y="579664"/>
            <a:ext cx="5804354" cy="55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GB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Background: the project</a:t>
            </a:r>
            <a:endParaRPr/>
          </a:p>
        </p:txBody>
      </p:sp>
      <p:sp>
        <p:nvSpPr>
          <p:cNvPr id="199" name="Google Shape;199;p30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4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1"/>
          <p:cNvSpPr txBox="1">
            <a:spLocks noGrp="1"/>
          </p:cNvSpPr>
          <p:nvPr>
            <p:ph type="body" idx="1"/>
          </p:nvPr>
        </p:nvSpPr>
        <p:spPr>
          <a:xfrm>
            <a:off x="310696" y="1595211"/>
            <a:ext cx="8592672" cy="468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GB" sz="2000" dirty="0"/>
              <a:t>The language of school comprises numerous registers, not all of them academic</a:t>
            </a:r>
            <a:endParaRPr sz="2000" dirty="0"/>
          </a:p>
          <a:p>
            <a:pPr marL="28575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GB" sz="2000" dirty="0"/>
              <a:t>Our focus is on academic registers = ‘school language’ i.e. the </a:t>
            </a:r>
            <a:r>
              <a:rPr lang="en-GB" sz="2000" b="1" dirty="0"/>
              <a:t>instructional / regulative</a:t>
            </a:r>
            <a:r>
              <a:rPr lang="en-GB" sz="2000" dirty="0"/>
              <a:t> registers of academic learning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SzPts val="2000"/>
              <a:buFont typeface="Arial"/>
              <a:buChar char="•"/>
            </a:pPr>
            <a:r>
              <a:rPr lang="en-GB" sz="2000" dirty="0"/>
              <a:t>Comprises overlapping subject-specific registers (Christie 2002; Christie &amp; </a:t>
            </a:r>
            <a:r>
              <a:rPr lang="en-GB" sz="2000" dirty="0" err="1"/>
              <a:t>Derewianka</a:t>
            </a:r>
            <a:r>
              <a:rPr lang="en-GB" sz="2000" dirty="0"/>
              <a:t> 2008)</a:t>
            </a:r>
          </a:p>
          <a:p>
            <a:pPr marL="285750" lvl="0" indent="-158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dirty="0"/>
          </a:p>
          <a:p>
            <a:pPr marL="914400" lvl="2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r>
              <a:rPr lang="en-GB" sz="2000" i="1" dirty="0"/>
              <a:t>academic activities are associated with a kind of language that is different from that used in everyday activities</a:t>
            </a:r>
            <a:endParaRPr sz="2000" dirty="0"/>
          </a:p>
          <a:p>
            <a:pPr marL="0" lvl="0" indent="0" algn="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GB" sz="2000" dirty="0"/>
              <a:t>(Leung 2014: 137)</a:t>
            </a:r>
            <a:endParaRPr sz="20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/>
          </a:p>
          <a:p>
            <a:pPr marL="285750" lvl="0" indent="-158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dirty="0"/>
          </a:p>
          <a:p>
            <a:pPr marL="285750" lvl="0" indent="-158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b="1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31"/>
          <p:cNvSpPr txBox="1"/>
          <p:nvPr/>
        </p:nvSpPr>
        <p:spPr>
          <a:xfrm>
            <a:off x="310696" y="579664"/>
            <a:ext cx="5804354" cy="55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GB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Academic school language</a:t>
            </a:r>
            <a:endParaRPr/>
          </a:p>
        </p:txBody>
      </p:sp>
      <p:sp>
        <p:nvSpPr>
          <p:cNvPr id="207" name="Google Shape;207;p31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5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1"/>
          <p:cNvSpPr txBox="1">
            <a:spLocks noGrp="1"/>
          </p:cNvSpPr>
          <p:nvPr>
            <p:ph type="body" idx="1"/>
          </p:nvPr>
        </p:nvSpPr>
        <p:spPr>
          <a:xfrm>
            <a:off x="310696" y="1595211"/>
            <a:ext cx="8592672" cy="468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>
              <a:lnSpc>
                <a:spcPct val="100000"/>
              </a:lnSpc>
              <a:spcBef>
                <a:spcPts val="600"/>
              </a:spcBef>
              <a:buSzPts val="2000"/>
              <a:buFont typeface="Arial"/>
              <a:buChar char="•"/>
            </a:pPr>
            <a:r>
              <a:rPr lang="en-GB" sz="2000" dirty="0"/>
              <a:t>Students’ writing has been extensively researched in the UK education contexts (e.g. </a:t>
            </a:r>
            <a:r>
              <a:rPr lang="en-GB" sz="2000" dirty="0" err="1"/>
              <a:t>Durrant</a:t>
            </a:r>
            <a:r>
              <a:rPr lang="en-GB" sz="2000" dirty="0"/>
              <a:t> &amp; </a:t>
            </a:r>
            <a:r>
              <a:rPr lang="en-GB" sz="2000" dirty="0" err="1"/>
              <a:t>Brenchley</a:t>
            </a:r>
            <a:r>
              <a:rPr lang="en-GB" sz="2000" dirty="0"/>
              <a:t> 2018; </a:t>
            </a:r>
            <a:r>
              <a:rPr lang="en-GB" sz="2000" dirty="0" err="1"/>
              <a:t>Nesi</a:t>
            </a:r>
            <a:r>
              <a:rPr lang="en-GB" sz="2000" dirty="0"/>
              <a:t> &amp; Gardner 2012)</a:t>
            </a:r>
          </a:p>
          <a:p>
            <a:pPr marL="285750" lvl="0" indent="-285750">
              <a:lnSpc>
                <a:spcPct val="100000"/>
              </a:lnSpc>
              <a:spcBef>
                <a:spcPts val="600"/>
              </a:spcBef>
              <a:buSzPts val="2000"/>
              <a:buFont typeface="Arial"/>
              <a:buChar char="•"/>
            </a:pPr>
            <a:endParaRPr lang="en-GB" sz="2000" dirty="0"/>
          </a:p>
          <a:p>
            <a:pPr marL="285750" lvl="0" indent="-285750">
              <a:lnSpc>
                <a:spcPct val="100000"/>
              </a:lnSpc>
              <a:spcBef>
                <a:spcPts val="600"/>
              </a:spcBef>
              <a:buSzPts val="2000"/>
              <a:buFont typeface="Arial"/>
              <a:buChar char="•"/>
            </a:pPr>
            <a:r>
              <a:rPr lang="en-GB" sz="2000" dirty="0"/>
              <a:t>We are interested in the language that students </a:t>
            </a:r>
            <a:r>
              <a:rPr lang="en-GB" sz="2000" b="1" dirty="0"/>
              <a:t>receive</a:t>
            </a:r>
            <a:r>
              <a:rPr lang="en-GB" sz="2000" dirty="0"/>
              <a:t> in academic contexts at school</a:t>
            </a:r>
          </a:p>
          <a:p>
            <a:pPr marL="285750" lvl="0" indent="-285750">
              <a:lnSpc>
                <a:spcPct val="100000"/>
              </a:lnSpc>
              <a:spcBef>
                <a:spcPts val="600"/>
              </a:spcBef>
              <a:buSzPts val="2000"/>
              <a:buFont typeface="Arial"/>
              <a:buChar char="•"/>
            </a:pPr>
            <a:endParaRPr lang="en-GB" sz="2000" dirty="0"/>
          </a:p>
          <a:p>
            <a:pPr marL="285750" lvl="0" indent="-285750">
              <a:lnSpc>
                <a:spcPct val="100000"/>
              </a:lnSpc>
              <a:spcBef>
                <a:spcPts val="600"/>
              </a:spcBef>
              <a:buSzPts val="2000"/>
              <a:buFont typeface="Arial"/>
              <a:buChar char="•"/>
            </a:pPr>
            <a:r>
              <a:rPr lang="en-GB" sz="2000" dirty="0"/>
              <a:t>What are they expected to </a:t>
            </a:r>
            <a:r>
              <a:rPr lang="en-GB" sz="2000" b="1" dirty="0"/>
              <a:t>understand</a:t>
            </a:r>
            <a:r>
              <a:rPr lang="en-GB" sz="2000" dirty="0"/>
              <a:t> and </a:t>
            </a:r>
            <a:r>
              <a:rPr lang="en-GB" sz="2000" b="1" dirty="0"/>
              <a:t>respond to </a:t>
            </a:r>
            <a:r>
              <a:rPr lang="en-GB" sz="2000" dirty="0"/>
              <a:t>in order to access the curriculum?</a:t>
            </a: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/>
          </a:p>
          <a:p>
            <a:pPr marL="285750" lvl="0" indent="-158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dirty="0"/>
          </a:p>
          <a:p>
            <a:pPr marL="285750" lvl="0" indent="-158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b="1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31"/>
          <p:cNvSpPr txBox="1"/>
          <p:nvPr/>
        </p:nvSpPr>
        <p:spPr>
          <a:xfrm>
            <a:off x="310696" y="579664"/>
            <a:ext cx="5804354" cy="55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GB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Academic school language</a:t>
            </a:r>
            <a:endParaRPr/>
          </a:p>
        </p:txBody>
      </p:sp>
      <p:sp>
        <p:nvSpPr>
          <p:cNvPr id="207" name="Google Shape;207;p31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1794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2"/>
          <p:cNvSpPr txBox="1">
            <a:spLocks noGrp="1"/>
          </p:cNvSpPr>
          <p:nvPr>
            <p:ph type="body" idx="1"/>
          </p:nvPr>
        </p:nvSpPr>
        <p:spPr>
          <a:xfrm>
            <a:off x="310696" y="1595211"/>
            <a:ext cx="8592672" cy="468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GB" sz="2000" dirty="0"/>
              <a:t>Dip in attainment at start of Key Stage 3</a:t>
            </a:r>
            <a:endParaRPr dirty="0"/>
          </a:p>
          <a:p>
            <a:pPr marL="28575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GB" sz="2000" dirty="0"/>
              <a:t>Difference in language as a barrier to understanding the curriculum?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/>
          </a:p>
          <a:p>
            <a:pPr marL="914400" lvl="2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r>
              <a:rPr lang="en-GB" sz="1600" i="1" dirty="0"/>
              <a:t>[t]</a:t>
            </a:r>
            <a:r>
              <a:rPr lang="en-GB" sz="1600" i="1" dirty="0" err="1"/>
              <a:t>eaching</a:t>
            </a:r>
            <a:r>
              <a:rPr lang="en-GB" sz="1600" i="1" dirty="0"/>
              <a:t> environments […] and teachers’ language are very different in secondary schools from primary schools</a:t>
            </a:r>
            <a:endParaRPr sz="1600" dirty="0"/>
          </a:p>
          <a:p>
            <a:pPr marL="0" lvl="0" indent="0" algn="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GB" sz="1600" dirty="0"/>
              <a:t>(</a:t>
            </a:r>
            <a:r>
              <a:rPr lang="en-GB" sz="1600" dirty="0" err="1"/>
              <a:t>Braund</a:t>
            </a:r>
            <a:r>
              <a:rPr lang="en-GB" sz="1600" dirty="0"/>
              <a:t> &amp; Driver 2005: 78)</a:t>
            </a:r>
            <a:endParaRPr sz="1600" dirty="0"/>
          </a:p>
          <a:p>
            <a:pPr marL="0" lvl="0" indent="0" algn="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1600" dirty="0"/>
          </a:p>
          <a:p>
            <a:pPr marL="914400" lvl="2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r>
              <a:rPr lang="en-GB" sz="1600" i="1" dirty="0"/>
              <a:t>Children are able to think but they can't articulate their thoughts because of the lack of language […] it is not the concepts they are finding difficult at Key Stage 3, it is the ability to access material given to them.</a:t>
            </a:r>
            <a:endParaRPr sz="1600" dirty="0"/>
          </a:p>
          <a:p>
            <a:pPr marL="914400" lvl="2" indent="0" algn="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r>
              <a:rPr lang="en-GB" sz="1600" dirty="0"/>
              <a:t>Interview with history teacher</a:t>
            </a:r>
            <a:endParaRPr sz="16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/>
          </a:p>
          <a:p>
            <a:pPr marL="285750" lvl="0" indent="-158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dirty="0"/>
          </a:p>
          <a:p>
            <a:pPr marL="285750" lvl="0" indent="-158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1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32"/>
          <p:cNvSpPr txBox="1"/>
          <p:nvPr/>
        </p:nvSpPr>
        <p:spPr>
          <a:xfrm>
            <a:off x="310696" y="579664"/>
            <a:ext cx="5804354" cy="55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GB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School language &amp; the transition</a:t>
            </a:r>
            <a:endParaRPr/>
          </a:p>
        </p:txBody>
      </p:sp>
      <p:sp>
        <p:nvSpPr>
          <p:cNvPr id="214" name="Google Shape;214;p32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7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3"/>
          <p:cNvSpPr txBox="1">
            <a:spLocks noGrp="1"/>
          </p:cNvSpPr>
          <p:nvPr>
            <p:ph type="body" idx="1"/>
          </p:nvPr>
        </p:nvSpPr>
        <p:spPr>
          <a:xfrm>
            <a:off x="310696" y="1595211"/>
            <a:ext cx="8592672" cy="468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</a:pPr>
            <a:r>
              <a:rPr lang="en-GB" sz="2000" dirty="0"/>
              <a:t>A few ideas…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</a:pPr>
            <a:endParaRPr lang="en-GB" sz="2000" dirty="0"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GB" sz="2000" dirty="0"/>
              <a:t>academic and semi-technical words</a:t>
            </a:r>
            <a:endParaRPr dirty="0"/>
          </a:p>
          <a:p>
            <a:pPr marL="28575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GB" sz="2000" dirty="0"/>
              <a:t>multiword verbs</a:t>
            </a:r>
            <a:endParaRPr dirty="0"/>
          </a:p>
          <a:p>
            <a:pPr marL="28575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GB" sz="2000" dirty="0"/>
              <a:t>grammatical metaphor</a:t>
            </a:r>
            <a:endParaRPr dirty="0"/>
          </a:p>
          <a:p>
            <a:pPr marL="28575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GB" sz="2000" dirty="0"/>
              <a:t>tendency to compress information into complex noun groups</a:t>
            </a:r>
            <a:endParaRPr dirty="0"/>
          </a:p>
          <a:p>
            <a:pPr marL="28575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GB" sz="2000" dirty="0"/>
              <a:t>use of passive voice</a:t>
            </a:r>
            <a:endParaRPr dirty="0"/>
          </a:p>
          <a:p>
            <a:pPr marL="28575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GB" sz="2000" dirty="0"/>
              <a:t>subordination and other complex embedding</a:t>
            </a:r>
            <a:endParaRPr dirty="0"/>
          </a:p>
          <a:p>
            <a:pPr marL="28575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GB" sz="2000" dirty="0"/>
              <a:t>unfamiliar discourse structures in both speaking and writing</a:t>
            </a:r>
            <a:endParaRPr dirty="0"/>
          </a:p>
          <a:p>
            <a:pPr marL="285750" lvl="0" indent="-158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dirty="0"/>
          </a:p>
          <a:p>
            <a:pPr marL="285750" lvl="0" indent="-158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1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33"/>
          <p:cNvSpPr txBox="1"/>
          <p:nvPr/>
        </p:nvSpPr>
        <p:spPr>
          <a:xfrm>
            <a:off x="310696" y="579664"/>
            <a:ext cx="5804354" cy="55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GB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might be unfamiliar at KS3?</a:t>
            </a:r>
            <a:endParaRPr/>
          </a:p>
        </p:txBody>
      </p:sp>
      <p:sp>
        <p:nvSpPr>
          <p:cNvPr id="222" name="Google Shape;222;p33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8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4"/>
          <p:cNvSpPr txBox="1">
            <a:spLocks noGrp="1"/>
          </p:cNvSpPr>
          <p:nvPr>
            <p:ph type="body" idx="1"/>
          </p:nvPr>
        </p:nvSpPr>
        <p:spPr>
          <a:xfrm>
            <a:off x="310696" y="1595211"/>
            <a:ext cx="8592672" cy="468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GB" sz="1800" dirty="0"/>
              <a:t>RQ1: What are the linguistic characteristics of texts that students are required to understand and respond to at </a:t>
            </a:r>
            <a:r>
              <a:rPr lang="en-GB" sz="1800" b="1" dirty="0">
                <a:solidFill>
                  <a:srgbClr val="FF0000"/>
                </a:solidFill>
              </a:rPr>
              <a:t>Key Stage 2</a:t>
            </a:r>
            <a:r>
              <a:rPr lang="en-GB" sz="1800" dirty="0"/>
              <a:t>, in terms of lexis, grammar and discourse?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GB" sz="1800" dirty="0"/>
              <a:t>RQ2: What are the linguistic characteristics of texts that students are required to understand and respond to at </a:t>
            </a:r>
            <a:r>
              <a:rPr lang="en-GB" sz="1800" b="1" dirty="0">
                <a:solidFill>
                  <a:srgbClr val="FF0000"/>
                </a:solidFill>
              </a:rPr>
              <a:t>Key Stage 3</a:t>
            </a:r>
            <a:r>
              <a:rPr lang="en-GB" sz="1800" dirty="0"/>
              <a:t>, in terms of lexis, grammar and discourse?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GB" sz="1800" dirty="0"/>
              <a:t>RQ3: How does the language of Key Stage 3 vary according to </a:t>
            </a:r>
            <a:r>
              <a:rPr lang="en-GB" sz="1800" b="1" dirty="0">
                <a:solidFill>
                  <a:srgbClr val="FF0000"/>
                </a:solidFill>
              </a:rPr>
              <a:t>subject area</a:t>
            </a:r>
            <a:r>
              <a:rPr lang="en-GB" sz="1800" dirty="0"/>
              <a:t>?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GB" sz="1800" dirty="0"/>
              <a:t>RQ4: How does the language of Key Stage 3 differ from the </a:t>
            </a:r>
            <a:r>
              <a:rPr lang="en-GB" sz="1800" b="1" dirty="0">
                <a:solidFill>
                  <a:srgbClr val="FF0000"/>
                </a:solidFill>
              </a:rPr>
              <a:t>language students have previously encountered</a:t>
            </a:r>
            <a:r>
              <a:rPr lang="en-GB" sz="1800" dirty="0"/>
              <a:t>, at the levels of lexis, grammar and discourse?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GB" sz="1800" dirty="0"/>
              <a:t>RQ5: How do teachers and students </a:t>
            </a:r>
            <a:r>
              <a:rPr lang="en-GB" sz="1800" b="1" dirty="0">
                <a:solidFill>
                  <a:srgbClr val="FF0000"/>
                </a:solidFill>
              </a:rPr>
              <a:t>perceive</a:t>
            </a:r>
            <a:r>
              <a:rPr lang="en-GB" sz="1800" dirty="0"/>
              <a:t> the linguistic challenges of the transition from primary to secondary school?</a:t>
            </a:r>
            <a:endParaRPr sz="1400" dirty="0"/>
          </a:p>
          <a:p>
            <a:pPr marL="285750" lvl="0" indent="-1524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1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34"/>
          <p:cNvSpPr txBox="1"/>
          <p:nvPr/>
        </p:nvSpPr>
        <p:spPr>
          <a:xfrm>
            <a:off x="310696" y="579664"/>
            <a:ext cx="5804354" cy="55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GB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Research questions</a:t>
            </a:r>
            <a:endParaRPr/>
          </a:p>
        </p:txBody>
      </p:sp>
      <p:sp>
        <p:nvSpPr>
          <p:cNvPr id="229" name="Google Shape;229;p34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9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5"/>
          <p:cNvSpPr txBox="1">
            <a:spLocks noGrp="1"/>
          </p:cNvSpPr>
          <p:nvPr>
            <p:ph type="body" idx="1"/>
          </p:nvPr>
        </p:nvSpPr>
        <p:spPr>
          <a:xfrm>
            <a:off x="310696" y="1595211"/>
            <a:ext cx="8592600" cy="46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-GB" sz="1800" dirty="0"/>
              <a:t>Linguistic challenges of the transition from primary to secondary school</a:t>
            </a:r>
            <a:endParaRPr sz="1800" dirty="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800" dirty="0"/>
              <a:t>ESRC-funded, 2018-2021</a:t>
            </a:r>
            <a:endParaRPr sz="18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8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 dirty="0"/>
              <a:t>University of Leeds</a:t>
            </a:r>
            <a:endParaRPr sz="1800" dirty="0"/>
          </a:p>
          <a:p>
            <a: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-GB" sz="1800" dirty="0"/>
              <a:t>Alice Deignan (PI)</a:t>
            </a: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800" dirty="0"/>
              <a:t>Gary Chambers (Co-I), Michael Inglis (Co-I)</a:t>
            </a:r>
          </a:p>
          <a:p>
            <a:pPr indent="-342900">
              <a:lnSpc>
                <a:spcPct val="100000"/>
              </a:lnSpc>
              <a:spcBef>
                <a:spcPts val="0"/>
              </a:spcBef>
              <a:buSzPts val="1800"/>
              <a:buFont typeface="Arial"/>
              <a:buChar char="●"/>
            </a:pPr>
            <a:r>
              <a:rPr lang="it-IT" sz="1800" dirty="0"/>
              <a:t>Duygu Candarli (RF), Robbie Love (RA)</a:t>
            </a:r>
            <a:endParaRPr sz="18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8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 dirty="0"/>
              <a:t>Lancaster University</a:t>
            </a:r>
            <a:endParaRPr sz="1800" dirty="0"/>
          </a:p>
          <a:p>
            <a: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-GB" sz="1800" dirty="0"/>
              <a:t>Elena Semino (Co-I), Vaclav Brezina (Co-I)</a:t>
            </a:r>
            <a:endParaRPr sz="18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8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 dirty="0"/>
              <a:t>Advisors/consultants</a:t>
            </a:r>
            <a:endParaRPr sz="1800" dirty="0"/>
          </a:p>
          <a:p>
            <a: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-GB" sz="1800" dirty="0"/>
              <a:t>Niall Curry (CUP), Marcus Jones (Huntington School), Constant Leung (KCL)</a:t>
            </a:r>
            <a:endParaRPr sz="18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1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35"/>
          <p:cNvSpPr txBox="1"/>
          <p:nvPr/>
        </p:nvSpPr>
        <p:spPr>
          <a:xfrm>
            <a:off x="310696" y="579664"/>
            <a:ext cx="5804400" cy="5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GB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project</a:t>
            </a:r>
            <a:endParaRPr/>
          </a:p>
        </p:txBody>
      </p:sp>
      <p:sp>
        <p:nvSpPr>
          <p:cNvPr id="236" name="Google Shape;236;p35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10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6"/>
          <p:cNvSpPr txBox="1">
            <a:spLocks noGrp="1"/>
          </p:cNvSpPr>
          <p:nvPr>
            <p:ph type="body" idx="1"/>
          </p:nvPr>
        </p:nvSpPr>
        <p:spPr>
          <a:xfrm>
            <a:off x="310696" y="1595211"/>
            <a:ext cx="8592672" cy="468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GB" sz="2000"/>
              <a:t>the first comprehensive and systematic description of the academic registers of secondary school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GB" sz="2000"/>
              <a:t>with focus on how they differ from primary school and non-specialist language outside the school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GB" sz="2000"/>
              <a:t>engaging with a range of schools in England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GB" sz="2000"/>
              <a:t>building corpora of spoken and written academic language that students encounter at end of KS2 and start of KS3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GB" sz="2000"/>
              <a:t>corpus analysis to compare to each other, &amp; across subjects, &amp; to reference corpora of British English, including the BNC2014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GB" sz="2000"/>
              <a:t>plus, interviews with students / teachers about their views on the transition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36"/>
          <p:cNvSpPr txBox="1"/>
          <p:nvPr/>
        </p:nvSpPr>
        <p:spPr>
          <a:xfrm>
            <a:off x="310696" y="579664"/>
            <a:ext cx="5804354" cy="55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GB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Project plans</a:t>
            </a:r>
            <a:endParaRPr/>
          </a:p>
        </p:txBody>
      </p:sp>
      <p:sp>
        <p:nvSpPr>
          <p:cNvPr id="243" name="Google Shape;243;p36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11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7"/>
          <p:cNvSpPr txBox="1"/>
          <p:nvPr/>
        </p:nvSpPr>
        <p:spPr>
          <a:xfrm>
            <a:off x="1669796" y="2877289"/>
            <a:ext cx="5804400" cy="5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GB" sz="3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Challenges in design and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GB" sz="3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data collection</a:t>
            </a:r>
            <a:endParaRPr dirty="0"/>
          </a:p>
        </p:txBody>
      </p:sp>
      <p:sp>
        <p:nvSpPr>
          <p:cNvPr id="249" name="Google Shape;249;p37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12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8"/>
          <p:cNvSpPr txBox="1">
            <a:spLocks noGrp="1"/>
          </p:cNvSpPr>
          <p:nvPr>
            <p:ph type="body" idx="1"/>
          </p:nvPr>
        </p:nvSpPr>
        <p:spPr>
          <a:xfrm>
            <a:off x="339725" y="1762125"/>
            <a:ext cx="7559675" cy="468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en-GB" dirty="0"/>
              <a:t>So far…11 schools</a:t>
            </a: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en-GB" b="1" dirty="0"/>
              <a:t>Yorkshire</a:t>
            </a:r>
            <a:endParaRPr dirty="0"/>
          </a:p>
          <a:p>
            <a:pPr marL="45720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100"/>
              <a:buChar char="●"/>
            </a:pPr>
            <a:r>
              <a:rPr lang="en-GB" dirty="0"/>
              <a:t>3 secondary schools, 4 primary schools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en-GB" b="1" dirty="0"/>
              <a:t>Newcastle</a:t>
            </a:r>
            <a:endParaRPr dirty="0"/>
          </a:p>
          <a:p>
            <a:pPr marL="45720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100"/>
              <a:buChar char="●"/>
            </a:pPr>
            <a:r>
              <a:rPr lang="en-GB" dirty="0"/>
              <a:t>1 secondary school, 3 primary schools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en-GB" dirty="0"/>
              <a:t>Things at schools change far quicker than in the academy...</a:t>
            </a:r>
            <a:endParaRPr dirty="0"/>
          </a:p>
          <a:p>
            <a:pPr marL="342900" lvl="0" indent="-2095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dirty="0"/>
          </a:p>
        </p:txBody>
      </p:sp>
      <p:sp>
        <p:nvSpPr>
          <p:cNvPr id="255" name="Google Shape;255;p38"/>
          <p:cNvSpPr txBox="1">
            <a:spLocks noGrp="1"/>
          </p:cNvSpPr>
          <p:nvPr>
            <p:ph type="body" idx="2"/>
          </p:nvPr>
        </p:nvSpPr>
        <p:spPr>
          <a:xfrm>
            <a:off x="339725" y="569000"/>
            <a:ext cx="5819775" cy="8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GB" sz="3600"/>
              <a:t>School recruitment</a:t>
            </a:r>
            <a:endParaRPr sz="3600"/>
          </a:p>
        </p:txBody>
      </p:sp>
      <p:sp>
        <p:nvSpPr>
          <p:cNvPr id="256" name="Google Shape;256;p38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13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9"/>
          <p:cNvSpPr txBox="1">
            <a:spLocks noGrp="1"/>
          </p:cNvSpPr>
          <p:nvPr>
            <p:ph type="body" idx="1"/>
          </p:nvPr>
        </p:nvSpPr>
        <p:spPr>
          <a:xfrm>
            <a:off x="339725" y="1762125"/>
            <a:ext cx="7559700" cy="46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GB"/>
              <a:t>Interviews with school teachers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GB"/>
              <a:t>Curriculum (timetable and distribution of lesson time)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GB"/>
              <a:t>Literature review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endParaRPr/>
          </a:p>
          <a:p>
            <a:pPr marL="342900" lvl="0" indent="-342900" algn="l" rtl="0">
              <a:spcBef>
                <a:spcPts val="750"/>
              </a:spcBef>
              <a:spcAft>
                <a:spcPts val="0"/>
              </a:spcAft>
              <a:buSzPts val="2100"/>
              <a:buChar char="•"/>
            </a:pPr>
            <a:r>
              <a:rPr lang="en-GB"/>
              <a:t>Representativeness - what are we trying to sample?</a:t>
            </a:r>
            <a:endParaRPr/>
          </a:p>
          <a:p>
            <a:pPr marL="342900" lvl="0" indent="-2095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/>
          </a:p>
        </p:txBody>
      </p:sp>
      <p:sp>
        <p:nvSpPr>
          <p:cNvPr id="262" name="Google Shape;262;p39"/>
          <p:cNvSpPr txBox="1">
            <a:spLocks noGrp="1"/>
          </p:cNvSpPr>
          <p:nvPr>
            <p:ph type="body" idx="2"/>
          </p:nvPr>
        </p:nvSpPr>
        <p:spPr>
          <a:xfrm>
            <a:off x="339725" y="569000"/>
            <a:ext cx="5819700" cy="8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GB" sz="3600" dirty="0"/>
              <a:t>Corpus design - background</a:t>
            </a:r>
            <a:endParaRPr sz="3600" dirty="0"/>
          </a:p>
        </p:txBody>
      </p:sp>
      <p:sp>
        <p:nvSpPr>
          <p:cNvPr id="263" name="Google Shape;263;p39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14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0"/>
          <p:cNvSpPr txBox="1">
            <a:spLocks noGrp="1"/>
          </p:cNvSpPr>
          <p:nvPr>
            <p:ph type="body" idx="1"/>
          </p:nvPr>
        </p:nvSpPr>
        <p:spPr>
          <a:xfrm>
            <a:off x="339725" y="1762125"/>
            <a:ext cx="7559700" cy="46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lang="en-GB" dirty="0"/>
              <a:t> Written corpora (Key Stage 2 and Key Stage 3)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GB" dirty="0"/>
              <a:t>Teacher-designed worksheets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GB" dirty="0"/>
              <a:t>Textbooks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GB" dirty="0"/>
              <a:t>Exams, rubrics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GB" dirty="0"/>
              <a:t>PowerPoint presentations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GB" dirty="0"/>
              <a:t>Vocabulary/glossary booklets</a:t>
            </a:r>
          </a:p>
          <a:p>
            <a:pPr marL="342900" lvl="0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GB" dirty="0"/>
              <a:t>Web-based exercises (maths)</a:t>
            </a:r>
            <a:endParaRPr dirty="0"/>
          </a:p>
          <a:p>
            <a:pPr marL="342900" lvl="0" indent="-2095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lang="en-GB" dirty="0"/>
              <a:t>Spoken corpora (Key Stage 2 and Key Stage 3)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GB" dirty="0"/>
              <a:t>Audio recordings of lessons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en-GB" dirty="0"/>
              <a:t>Subjects: English, maths, sciences, history, geography</a:t>
            </a:r>
            <a:endParaRPr dirty="0"/>
          </a:p>
          <a:p>
            <a:pPr marL="342900" lvl="0" indent="-2095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dirty="0"/>
          </a:p>
        </p:txBody>
      </p:sp>
      <p:sp>
        <p:nvSpPr>
          <p:cNvPr id="269" name="Google Shape;269;p40"/>
          <p:cNvSpPr txBox="1">
            <a:spLocks noGrp="1"/>
          </p:cNvSpPr>
          <p:nvPr>
            <p:ph type="body" idx="2"/>
          </p:nvPr>
        </p:nvSpPr>
        <p:spPr>
          <a:xfrm>
            <a:off x="339725" y="584558"/>
            <a:ext cx="5819700" cy="8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GB" sz="3600" dirty="0"/>
              <a:t>Corpus design</a:t>
            </a:r>
            <a:endParaRPr sz="3600" dirty="0"/>
          </a:p>
        </p:txBody>
      </p:sp>
      <p:sp>
        <p:nvSpPr>
          <p:cNvPr id="270" name="Google Shape;270;p40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15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1"/>
          <p:cNvSpPr txBox="1">
            <a:spLocks noGrp="1"/>
          </p:cNvSpPr>
          <p:nvPr>
            <p:ph type="body" idx="1"/>
          </p:nvPr>
        </p:nvSpPr>
        <p:spPr>
          <a:xfrm>
            <a:off x="339725" y="1762125"/>
            <a:ext cx="7559675" cy="468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lang="en-GB" b="1" dirty="0"/>
              <a:t>Science lessons in secondary schools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lang="en-GB" dirty="0"/>
              <a:t>Textbooks 20% - sampling the textbooks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lang="en-GB" dirty="0"/>
              <a:t>Worksheets 60%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lang="en-GB" dirty="0"/>
              <a:t>Marking rubrics 20%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lang="en-GB" b="1" dirty="0"/>
              <a:t>English lessons in secondary schools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lang="en-GB" dirty="0"/>
              <a:t>Fiction – Of Mice and Men, Private Peaceful</a:t>
            </a:r>
            <a:endParaRPr dirty="0"/>
          </a:p>
        </p:txBody>
      </p:sp>
      <p:sp>
        <p:nvSpPr>
          <p:cNvPr id="276" name="Google Shape;276;p41"/>
          <p:cNvSpPr txBox="1">
            <a:spLocks noGrp="1"/>
          </p:cNvSpPr>
          <p:nvPr>
            <p:ph type="body" idx="2"/>
          </p:nvPr>
        </p:nvSpPr>
        <p:spPr>
          <a:xfrm>
            <a:off x="298813" y="642576"/>
            <a:ext cx="5819775" cy="8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GB" sz="3600"/>
              <a:t>Representativeness</a:t>
            </a:r>
            <a:endParaRPr sz="3600"/>
          </a:p>
        </p:txBody>
      </p:sp>
      <p:sp>
        <p:nvSpPr>
          <p:cNvPr id="277" name="Google Shape;277;p41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16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42"/>
          <p:cNvSpPr txBox="1">
            <a:spLocks noGrp="1"/>
          </p:cNvSpPr>
          <p:nvPr>
            <p:ph type="body" idx="1"/>
          </p:nvPr>
        </p:nvSpPr>
        <p:spPr>
          <a:xfrm>
            <a:off x="339725" y="1762125"/>
            <a:ext cx="7559675" cy="468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GB" dirty="0"/>
              <a:t>Text length</a:t>
            </a:r>
            <a:endParaRPr dirty="0"/>
          </a:p>
          <a:p>
            <a:pPr marL="3429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GB" dirty="0"/>
              <a:t>Size of the corpus – Key Stage 2 and Key Stage 3</a:t>
            </a:r>
            <a:endParaRPr dirty="0"/>
          </a:p>
          <a:p>
            <a:pPr marL="342900" lvl="0" indent="-342900" algn="l" rtl="0">
              <a:lnSpc>
                <a:spcPct val="2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GB" dirty="0"/>
              <a:t>Short texts (&lt; 100 words at Key Stage 2)</a:t>
            </a:r>
            <a:endParaRPr dirty="0"/>
          </a:p>
          <a:p>
            <a:pPr marL="342900" lvl="0" indent="-342900" algn="l" rtl="0">
              <a:lnSpc>
                <a:spcPct val="200000"/>
              </a:lnSpc>
              <a:spcBef>
                <a:spcPts val="750"/>
              </a:spcBef>
              <a:spcAft>
                <a:spcPts val="0"/>
              </a:spcAft>
              <a:buSzPts val="2100"/>
              <a:buChar char="•"/>
            </a:pPr>
            <a:r>
              <a:rPr lang="en-GB" dirty="0"/>
              <a:t>Written vs spoken</a:t>
            </a:r>
            <a:endParaRPr dirty="0"/>
          </a:p>
          <a:p>
            <a:pPr marL="342900" lvl="0" indent="-342900" algn="l" rtl="0">
              <a:lnSpc>
                <a:spcPct val="200000"/>
              </a:lnSpc>
              <a:spcBef>
                <a:spcPts val="750"/>
              </a:spcBef>
              <a:spcAft>
                <a:spcPts val="0"/>
              </a:spcAft>
              <a:buSzPts val="2100"/>
              <a:buChar char="•"/>
            </a:pPr>
            <a:r>
              <a:rPr lang="en-GB" dirty="0"/>
              <a:t>Other variables that we cannot control</a:t>
            </a:r>
            <a:endParaRPr dirty="0"/>
          </a:p>
        </p:txBody>
      </p:sp>
      <p:sp>
        <p:nvSpPr>
          <p:cNvPr id="283" name="Google Shape;283;p42"/>
          <p:cNvSpPr txBox="1">
            <a:spLocks noGrp="1"/>
          </p:cNvSpPr>
          <p:nvPr>
            <p:ph type="body" idx="2"/>
          </p:nvPr>
        </p:nvSpPr>
        <p:spPr>
          <a:xfrm>
            <a:off x="403225" y="330926"/>
            <a:ext cx="6668135" cy="1000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GB" sz="3600" dirty="0"/>
              <a:t>Representativeness</a:t>
            </a:r>
            <a:endParaRPr sz="3600" dirty="0"/>
          </a:p>
        </p:txBody>
      </p:sp>
      <p:sp>
        <p:nvSpPr>
          <p:cNvPr id="284" name="Google Shape;284;p42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17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3"/>
          <p:cNvSpPr txBox="1">
            <a:spLocks noGrp="1"/>
          </p:cNvSpPr>
          <p:nvPr>
            <p:ph type="body" idx="1"/>
          </p:nvPr>
        </p:nvSpPr>
        <p:spPr>
          <a:xfrm>
            <a:off x="339725" y="1448875"/>
            <a:ext cx="8415600" cy="499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lang="en-GB" b="1" dirty="0"/>
              <a:t>Year 5 (156 words)                                                         Year 6 (355 words)</a:t>
            </a:r>
            <a:endParaRPr b="1"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dirty="0"/>
          </a:p>
        </p:txBody>
      </p:sp>
      <p:sp>
        <p:nvSpPr>
          <p:cNvPr id="290" name="Google Shape;290;p43"/>
          <p:cNvSpPr txBox="1">
            <a:spLocks noGrp="1"/>
          </p:cNvSpPr>
          <p:nvPr>
            <p:ph type="body" idx="2"/>
          </p:nvPr>
        </p:nvSpPr>
        <p:spPr>
          <a:xfrm>
            <a:off x="342356" y="363901"/>
            <a:ext cx="5819775" cy="8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GB" sz="3600" dirty="0"/>
              <a:t>Example texts</a:t>
            </a:r>
            <a:endParaRPr sz="3600" dirty="0"/>
          </a:p>
        </p:txBody>
      </p:sp>
      <p:sp>
        <p:nvSpPr>
          <p:cNvPr id="291" name="Google Shape;291;p43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18</a:t>
            </a:fld>
            <a:endParaRPr/>
          </a:p>
        </p:txBody>
      </p:sp>
      <p:pic>
        <p:nvPicPr>
          <p:cNvPr id="292" name="Google Shape;292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7750" y="1912500"/>
            <a:ext cx="4725101" cy="4791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25250" y="2017850"/>
            <a:ext cx="3717876" cy="4581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4"/>
          <p:cNvSpPr txBox="1">
            <a:spLocks noGrp="1"/>
          </p:cNvSpPr>
          <p:nvPr>
            <p:ph type="body" idx="1"/>
          </p:nvPr>
        </p:nvSpPr>
        <p:spPr>
          <a:xfrm>
            <a:off x="257900" y="1331250"/>
            <a:ext cx="8829000" cy="5113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GB" b="1" dirty="0"/>
              <a:t>Year 7 ( &gt; 3000 words) </a:t>
            </a:r>
            <a:r>
              <a:rPr lang="en-GB" dirty="0"/>
              <a:t>                                                             </a:t>
            </a:r>
            <a:endParaRPr b="1" dirty="0"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00" name="Google Shape;300;p44"/>
          <p:cNvSpPr txBox="1">
            <a:spLocks noGrp="1"/>
          </p:cNvSpPr>
          <p:nvPr>
            <p:ph type="body" idx="2"/>
          </p:nvPr>
        </p:nvSpPr>
        <p:spPr>
          <a:xfrm>
            <a:off x="403225" y="503238"/>
            <a:ext cx="5819700" cy="828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GB" sz="3600" dirty="0"/>
              <a:t>Example texts</a:t>
            </a:r>
            <a:endParaRPr dirty="0"/>
          </a:p>
        </p:txBody>
      </p:sp>
      <p:sp>
        <p:nvSpPr>
          <p:cNvPr id="301" name="Google Shape;301;p44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19</a:t>
            </a:fld>
            <a:endParaRPr/>
          </a:p>
        </p:txBody>
      </p:sp>
      <p:pic>
        <p:nvPicPr>
          <p:cNvPr id="302" name="Google Shape;302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3225" y="1805325"/>
            <a:ext cx="5512149" cy="484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22925" y="4026025"/>
            <a:ext cx="2076450" cy="2076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5"/>
          <p:cNvSpPr txBox="1">
            <a:spLocks noGrp="1"/>
          </p:cNvSpPr>
          <p:nvPr>
            <p:ph type="body" idx="1"/>
          </p:nvPr>
        </p:nvSpPr>
        <p:spPr>
          <a:xfrm>
            <a:off x="257900" y="1331250"/>
            <a:ext cx="8829000" cy="5113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GB" b="1" dirty="0"/>
              <a:t>Year 8 ( &gt; 1000 words)</a:t>
            </a:r>
            <a:endParaRPr b="1" dirty="0"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10" name="Google Shape;310;p45"/>
          <p:cNvSpPr txBox="1">
            <a:spLocks noGrp="1"/>
          </p:cNvSpPr>
          <p:nvPr>
            <p:ph type="body" idx="2"/>
          </p:nvPr>
        </p:nvSpPr>
        <p:spPr>
          <a:xfrm>
            <a:off x="403225" y="503238"/>
            <a:ext cx="5819700" cy="828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GB" sz="3600" dirty="0"/>
              <a:t>Example texts</a:t>
            </a:r>
            <a:endParaRPr dirty="0"/>
          </a:p>
        </p:txBody>
      </p:sp>
      <p:sp>
        <p:nvSpPr>
          <p:cNvPr id="311" name="Google Shape;311;p45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20</a:t>
            </a:fld>
            <a:endParaRPr/>
          </a:p>
        </p:txBody>
      </p:sp>
      <p:pic>
        <p:nvPicPr>
          <p:cNvPr id="312" name="Google Shape;312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32825" y="3284450"/>
            <a:ext cx="1467950" cy="200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45"/>
          <p:cNvPicPr preferRelativeResize="0"/>
          <p:nvPr/>
        </p:nvPicPr>
        <p:blipFill rotWithShape="1">
          <a:blip r:embed="rId4">
            <a:alphaModFix/>
          </a:blip>
          <a:srcRect l="6498" t="7441" r="6741"/>
          <a:stretch/>
        </p:blipFill>
        <p:spPr>
          <a:xfrm>
            <a:off x="345300" y="2031500"/>
            <a:ext cx="4719051" cy="4778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46"/>
          <p:cNvSpPr txBox="1">
            <a:spLocks noGrp="1"/>
          </p:cNvSpPr>
          <p:nvPr>
            <p:ph type="body" idx="1"/>
          </p:nvPr>
        </p:nvSpPr>
        <p:spPr>
          <a:xfrm>
            <a:off x="275658" y="1565949"/>
            <a:ext cx="8592600" cy="44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3238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endParaRPr sz="2400" dirty="0"/>
          </a:p>
          <a:p>
            <a:pPr marL="285750" lvl="0" indent="-1714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1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46"/>
          <p:cNvSpPr txBox="1"/>
          <p:nvPr/>
        </p:nvSpPr>
        <p:spPr>
          <a:xfrm>
            <a:off x="275658" y="579535"/>
            <a:ext cx="5804354" cy="55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GB" sz="3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Early findings - 1</a:t>
            </a:r>
            <a:endParaRPr dirty="0"/>
          </a:p>
        </p:txBody>
      </p:sp>
      <p:sp>
        <p:nvSpPr>
          <p:cNvPr id="320" name="Google Shape;320;p46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21</a:t>
            </a:fld>
            <a:endParaRPr/>
          </a:p>
        </p:txBody>
      </p:sp>
      <p:sp>
        <p:nvSpPr>
          <p:cNvPr id="5" name="Text Placeholder 1"/>
          <p:cNvSpPr>
            <a:spLocks noGrp="1"/>
          </p:cNvSpPr>
          <p:nvPr>
            <p:ph type="body" idx="1"/>
          </p:nvPr>
        </p:nvSpPr>
        <p:spPr>
          <a:xfrm>
            <a:off x="339725" y="1390919"/>
            <a:ext cx="8175625" cy="5054332"/>
          </a:xfrm>
        </p:spPr>
        <p:txBody>
          <a:bodyPr/>
          <a:lstStyle/>
          <a:p>
            <a:pPr algn="ctr"/>
            <a:r>
              <a:rPr lang="en-GB" b="1" dirty="0"/>
              <a:t>The keywords in Maths written sub-corpus at Key Stage 3 in comparison to Key Stage 2</a:t>
            </a:r>
          </a:p>
          <a:p>
            <a:endParaRPr lang="en-GB" b="1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9670451"/>
              </p:ext>
            </p:extLst>
          </p:nvPr>
        </p:nvGraphicFramePr>
        <p:xfrm>
          <a:off x="1983347" y="2583412"/>
          <a:ext cx="5228822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42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00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545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Single-words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err="1">
                          <a:solidFill>
                            <a:schemeClr val="tx1"/>
                          </a:solidFill>
                        </a:rPr>
                        <a:t>Keyness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Effect size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mean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+71.96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0.01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+67.8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0.01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median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+56.02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0.009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mode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+52.56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0.008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pie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+43.55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0.007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factors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+39.4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0.006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range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+34.56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0.005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multiple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+31.79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0.005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prime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+29.02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0.005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+28.33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0.004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>
                <a:solidFill>
                  <a:srgbClr val="C00000"/>
                </a:solidFill>
              </a:rPr>
              <a:t>Data</a:t>
            </a:r>
          </a:p>
          <a:p>
            <a:endParaRPr lang="en-GB" b="1" dirty="0"/>
          </a:p>
          <a:p>
            <a:r>
              <a:rPr lang="en-GB" dirty="0"/>
              <a:t>Each group has a statement, a set of </a:t>
            </a:r>
            <a:r>
              <a:rPr lang="en-GB" dirty="0">
                <a:solidFill>
                  <a:srgbClr val="C00000"/>
                </a:solidFill>
              </a:rPr>
              <a:t>data</a:t>
            </a:r>
            <a:r>
              <a:rPr lang="en-GB" dirty="0"/>
              <a:t> and one extra</a:t>
            </a:r>
          </a:p>
          <a:p>
            <a:r>
              <a:rPr lang="en-GB" dirty="0"/>
              <a:t>piece of data to make the statement true. (KS3_M8_3)</a:t>
            </a:r>
          </a:p>
          <a:p>
            <a:endParaRPr lang="en-GB" dirty="0"/>
          </a:p>
          <a:p>
            <a:endParaRPr lang="en-GB" b="1" dirty="0"/>
          </a:p>
          <a:p>
            <a:r>
              <a:rPr lang="en-GB" dirty="0"/>
              <a:t>Match these types of </a:t>
            </a:r>
            <a:r>
              <a:rPr lang="en-GB" dirty="0">
                <a:solidFill>
                  <a:srgbClr val="C00000"/>
                </a:solidFill>
              </a:rPr>
              <a:t>data</a:t>
            </a:r>
            <a:r>
              <a:rPr lang="en-GB" dirty="0"/>
              <a:t> to their meanings.</a:t>
            </a:r>
          </a:p>
          <a:p>
            <a:r>
              <a:rPr lang="en-GB" dirty="0"/>
              <a:t>Primary </a:t>
            </a:r>
            <a:r>
              <a:rPr lang="en-GB" dirty="0">
                <a:solidFill>
                  <a:srgbClr val="C00000"/>
                </a:solidFill>
              </a:rPr>
              <a:t>data</a:t>
            </a:r>
          </a:p>
          <a:p>
            <a:r>
              <a:rPr lang="en-GB" dirty="0"/>
              <a:t>Secondary </a:t>
            </a:r>
            <a:r>
              <a:rPr lang="en-GB" dirty="0">
                <a:solidFill>
                  <a:srgbClr val="C00000"/>
                </a:solidFill>
              </a:rPr>
              <a:t>data</a:t>
            </a:r>
            <a:r>
              <a:rPr lang="en-GB" dirty="0"/>
              <a:t>…. (KS3_M8_8)</a:t>
            </a:r>
          </a:p>
          <a:p>
            <a:endParaRPr lang="en-GB" b="1" dirty="0"/>
          </a:p>
          <a:p>
            <a:endParaRPr lang="en-GB" b="1" dirty="0"/>
          </a:p>
          <a:p>
            <a:endParaRPr lang="en-GB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71405" y="569000"/>
            <a:ext cx="5819775" cy="828000"/>
          </a:xfrm>
        </p:spPr>
        <p:txBody>
          <a:bodyPr/>
          <a:lstStyle/>
          <a:p>
            <a:r>
              <a:rPr lang="en-GB" sz="3600" dirty="0"/>
              <a:t>Keywords at Key Stage 3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9418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339725" y="1505411"/>
            <a:ext cx="7559675" cy="4939840"/>
          </a:xfrm>
        </p:spPr>
        <p:txBody>
          <a:bodyPr/>
          <a:lstStyle/>
          <a:p>
            <a:pPr algn="ctr"/>
            <a:r>
              <a:rPr lang="en-GB" b="1" dirty="0"/>
              <a:t>The key multi-words in Maths written sub-corpus at Key Stage 3 in comparison to Key Stage 2</a:t>
            </a:r>
          </a:p>
          <a:p>
            <a:endParaRPr lang="en-GB" b="1" dirty="0"/>
          </a:p>
          <a:p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590" y="677410"/>
            <a:ext cx="5819775" cy="828000"/>
          </a:xfrm>
        </p:spPr>
        <p:txBody>
          <a:bodyPr/>
          <a:lstStyle/>
          <a:p>
            <a:r>
              <a:rPr lang="en-GB" sz="3600" dirty="0"/>
              <a:t>Early findings - 2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23</a:t>
            </a:fld>
            <a:endParaRPr lang="en-GB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8678626"/>
              </p:ext>
            </p:extLst>
          </p:nvPr>
        </p:nvGraphicFramePr>
        <p:xfrm>
          <a:off x="1163392" y="2548573"/>
          <a:ext cx="60960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Multi-words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Score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pie chart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+1299.83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prime number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+547.88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bar chart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+513.7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same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+342.8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total number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+308.62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ascending order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+240.26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perfect number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+171.9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square root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+171.9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frequency 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+171.9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high degree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+137.72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1864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339725" y="1762125"/>
            <a:ext cx="7992906" cy="4683125"/>
          </a:xfrm>
        </p:spPr>
        <p:txBody>
          <a:bodyPr/>
          <a:lstStyle/>
          <a:p>
            <a:r>
              <a:rPr lang="en-GB" b="1" dirty="0">
                <a:solidFill>
                  <a:srgbClr val="C00000"/>
                </a:solidFill>
              </a:rPr>
              <a:t>The same time</a:t>
            </a:r>
          </a:p>
          <a:p>
            <a:endParaRPr lang="en-GB" b="1" dirty="0">
              <a:solidFill>
                <a:srgbClr val="C00000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    Challenge! Two Formula 1 cars race around a track. The first car take 54 seconds to complete a lap. The second car is slower and takes 63 seconds. After how many seconds will they be at the starting place at exactly </a:t>
            </a:r>
            <a:r>
              <a:rPr lang="en-GB" dirty="0">
                <a:solidFill>
                  <a:srgbClr val="C00000"/>
                </a:solidFill>
              </a:rPr>
              <a:t>the same time</a:t>
            </a:r>
            <a:r>
              <a:rPr lang="en-GB" dirty="0">
                <a:solidFill>
                  <a:schemeClr val="tx1"/>
                </a:solidFill>
              </a:rPr>
              <a:t>? </a:t>
            </a:r>
            <a:r>
              <a:rPr lang="en-GB" dirty="0"/>
              <a:t>(KS3_M7_12)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    A green light flashes every 8 seconds, a red light flashes every 15 seconds. After how many seconds will they both flash at </a:t>
            </a:r>
            <a:r>
              <a:rPr lang="en-GB" dirty="0">
                <a:solidFill>
                  <a:srgbClr val="C00000"/>
                </a:solidFill>
              </a:rPr>
              <a:t>the same time</a:t>
            </a:r>
            <a:r>
              <a:rPr lang="en-GB" dirty="0">
                <a:solidFill>
                  <a:schemeClr val="tx1"/>
                </a:solidFill>
              </a:rPr>
              <a:t>? </a:t>
            </a:r>
            <a:r>
              <a:rPr lang="en-GB" dirty="0"/>
              <a:t>(KS3_M7_9)</a:t>
            </a:r>
          </a:p>
          <a:p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33258" y="569000"/>
            <a:ext cx="5819775" cy="828000"/>
          </a:xfrm>
        </p:spPr>
        <p:txBody>
          <a:bodyPr/>
          <a:lstStyle/>
          <a:p>
            <a:r>
              <a:rPr lang="en-GB" sz="3600" dirty="0"/>
              <a:t>Keywords at Key Stage 3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4578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47"/>
          <p:cNvSpPr txBox="1">
            <a:spLocks noGrp="1"/>
          </p:cNvSpPr>
          <p:nvPr>
            <p:ph type="body" idx="1"/>
          </p:nvPr>
        </p:nvSpPr>
        <p:spPr>
          <a:xfrm>
            <a:off x="310696" y="1595211"/>
            <a:ext cx="8592600" cy="44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3238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GB" sz="2400" dirty="0"/>
              <a:t>Does the transition from KS2 and KS3 present language barriers which prevent students from accessing the curriculum?</a:t>
            </a:r>
            <a:endParaRPr sz="2400"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endParaRPr sz="2400" dirty="0"/>
          </a:p>
          <a:p>
            <a:pPr marL="285750" lvl="0" indent="-3238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GB" sz="2400" dirty="0"/>
              <a:t>We believe that the transition to secondary school seems to involve a step change in academic language, which is likely to be especially difficult for children from lower SES backgrounds</a:t>
            </a:r>
          </a:p>
          <a:p>
            <a:pPr marL="285750" lvl="0" indent="-3238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endParaRPr lang="en-GB" sz="2400" dirty="0"/>
          </a:p>
          <a:p>
            <a:pPr marL="285750" lvl="0" indent="-3238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GB" sz="2400" dirty="0"/>
              <a:t>We aim to investigate this in order to inform the design of more accessible curricula for all students</a:t>
            </a:r>
            <a:endParaRPr sz="2400" dirty="0"/>
          </a:p>
          <a:p>
            <a:pPr marL="285750" lvl="0" indent="-1714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1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47"/>
          <p:cNvSpPr txBox="1"/>
          <p:nvPr/>
        </p:nvSpPr>
        <p:spPr>
          <a:xfrm>
            <a:off x="310696" y="579664"/>
            <a:ext cx="5804400" cy="5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GB" sz="3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Discussion</a:t>
            </a:r>
            <a:endParaRPr dirty="0"/>
          </a:p>
        </p:txBody>
      </p:sp>
      <p:sp>
        <p:nvSpPr>
          <p:cNvPr id="327" name="Google Shape;327;p47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25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48"/>
          <p:cNvSpPr txBox="1">
            <a:spLocks noGrp="1"/>
          </p:cNvSpPr>
          <p:nvPr>
            <p:ph type="body" idx="1"/>
          </p:nvPr>
        </p:nvSpPr>
        <p:spPr>
          <a:xfrm>
            <a:off x="310696" y="1595211"/>
            <a:ext cx="8592600" cy="44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indent="-323850">
              <a:buSzPts val="2400"/>
              <a:buFont typeface="Arial"/>
              <a:buChar char="•"/>
            </a:pPr>
            <a:r>
              <a:rPr lang="en-GB" sz="2400" dirty="0"/>
              <a:t>Representativeness, representativeness, representativeness...</a:t>
            </a:r>
          </a:p>
          <a:p>
            <a:pPr marL="742950" lvl="1" indent="-323850">
              <a:buSzPts val="2400"/>
              <a:buFont typeface="Arial"/>
              <a:buChar char="•"/>
            </a:pPr>
            <a:r>
              <a:rPr lang="en-GB" dirty="0"/>
              <a:t>Designing a sampling frame is much more complicated than we first expected</a:t>
            </a:r>
          </a:p>
          <a:p>
            <a:pPr marL="285750" lvl="0" indent="-3238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endParaRPr lang="en-GB" sz="2400" dirty="0"/>
          </a:p>
          <a:p>
            <a:pPr marL="285750" lvl="0" indent="-3238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GB" sz="2400" dirty="0"/>
              <a:t>Responsiveness to changes at schools</a:t>
            </a:r>
          </a:p>
          <a:p>
            <a:pPr marL="742950" lvl="1" indent="-323850">
              <a:spcBef>
                <a:spcPts val="750"/>
              </a:spcBef>
              <a:buSzPts val="2400"/>
              <a:buFont typeface="Arial"/>
              <a:buChar char="•"/>
            </a:pPr>
            <a:r>
              <a:rPr lang="en-GB" dirty="0"/>
              <a:t>Schools are very keen, but we have learned to expect the unexpected</a:t>
            </a:r>
            <a:endParaRPr dirty="0"/>
          </a:p>
          <a:p>
            <a:pPr marL="285750" lvl="0" indent="-3238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400"/>
              <a:buChar char="•"/>
            </a:pPr>
            <a:endParaRPr lang="en-GB" sz="2400" dirty="0"/>
          </a:p>
          <a:p>
            <a:pPr marL="285750" lvl="0" indent="-3238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400"/>
              <a:buChar char="•"/>
            </a:pPr>
            <a:r>
              <a:rPr lang="en-GB" sz="2400" dirty="0"/>
              <a:t>Communication &amp; avoiding intrusion</a:t>
            </a:r>
            <a:endParaRPr sz="2400" dirty="0"/>
          </a:p>
          <a:p>
            <a:pPr marL="285750" lvl="0" indent="-1714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1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48"/>
          <p:cNvSpPr txBox="1"/>
          <p:nvPr/>
        </p:nvSpPr>
        <p:spPr>
          <a:xfrm>
            <a:off x="310696" y="579664"/>
            <a:ext cx="5804400" cy="5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GB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Discussion – design and data collection</a:t>
            </a:r>
            <a:endParaRPr sz="2400" dirty="0"/>
          </a:p>
        </p:txBody>
      </p:sp>
      <p:sp>
        <p:nvSpPr>
          <p:cNvPr id="334" name="Google Shape;334;p48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26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49"/>
          <p:cNvSpPr txBox="1"/>
          <p:nvPr/>
        </p:nvSpPr>
        <p:spPr>
          <a:xfrm>
            <a:off x="310696" y="579664"/>
            <a:ext cx="5804354" cy="55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GB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Thank you</a:t>
            </a:r>
            <a:endParaRPr/>
          </a:p>
        </p:txBody>
      </p:sp>
      <p:sp>
        <p:nvSpPr>
          <p:cNvPr id="340" name="Google Shape;340;p49"/>
          <p:cNvSpPr/>
          <p:nvPr/>
        </p:nvSpPr>
        <p:spPr>
          <a:xfrm>
            <a:off x="625639" y="3262929"/>
            <a:ext cx="373881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d.candarli@leeds.ac.uk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@duygucandarli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1" name="Google Shape;341;p49"/>
          <p:cNvPicPr preferRelativeResize="0"/>
          <p:nvPr/>
        </p:nvPicPr>
        <p:blipFill rotWithShape="1">
          <a:blip r:embed="rId4">
            <a:alphaModFix/>
          </a:blip>
          <a:srcRect l="27170" t="8497" r="27895" b="917"/>
          <a:stretch/>
        </p:blipFill>
        <p:spPr>
          <a:xfrm>
            <a:off x="4662235" y="1407695"/>
            <a:ext cx="4108785" cy="4529889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42" name="Google Shape;342;p49"/>
          <p:cNvSpPr/>
          <p:nvPr/>
        </p:nvSpPr>
        <p:spPr>
          <a:xfrm>
            <a:off x="625639" y="2368712"/>
            <a:ext cx="394636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https://linguistictransition.leeds.ac.uk/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@LeedsTransition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49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27</a:t>
            </a:fld>
            <a:endParaRPr/>
          </a:p>
        </p:txBody>
      </p:sp>
      <p:sp>
        <p:nvSpPr>
          <p:cNvPr id="344" name="Google Shape;344;p49"/>
          <p:cNvSpPr/>
          <p:nvPr/>
        </p:nvSpPr>
        <p:spPr>
          <a:xfrm>
            <a:off x="625589" y="4186254"/>
            <a:ext cx="37389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r.love@leeds.ac.uk</a:t>
            </a:r>
            <a:r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@lovermob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50"/>
          <p:cNvSpPr txBox="1">
            <a:spLocks noGrp="1"/>
          </p:cNvSpPr>
          <p:nvPr>
            <p:ph type="body" idx="1"/>
          </p:nvPr>
        </p:nvSpPr>
        <p:spPr>
          <a:xfrm>
            <a:off x="310696" y="1353553"/>
            <a:ext cx="7559675" cy="4924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SzPts val="1200"/>
            </a:pPr>
            <a:r>
              <a:rPr lang="en-GB" sz="1200" dirty="0" err="1"/>
              <a:t>Braund</a:t>
            </a:r>
            <a:r>
              <a:rPr lang="en-GB" sz="1200" dirty="0"/>
              <a:t>, M. &amp; Driver, M. (2005). Pupils' perceptions of practical science in primary and secondary school: implications for improving progression and continuity of learning. Educational Research, 47, 77-91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SzPts val="1200"/>
            </a:pPr>
            <a:r>
              <a:rPr lang="en-GB" sz="1200" dirty="0"/>
              <a:t>Christie, F. (2002). Classroom discourse analysis: A functional perspective. London: Continuum.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SzPts val="1200"/>
            </a:pPr>
            <a:r>
              <a:rPr lang="en-GB" sz="1200" dirty="0"/>
              <a:t>Christie, F. &amp; </a:t>
            </a:r>
            <a:r>
              <a:rPr lang="en-GB" sz="1200" dirty="0" err="1"/>
              <a:t>Derewianka</a:t>
            </a:r>
            <a:r>
              <a:rPr lang="en-GB" sz="1200" dirty="0"/>
              <a:t>, B. (2008). School discourse: Learning to write across the school years. London: Continuum.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SzPts val="1200"/>
            </a:pPr>
            <a:r>
              <a:rPr lang="en-GB" sz="1200" dirty="0"/>
              <a:t>Coxhead, A. (2000). A new academic word list. TESOL Quarterly, 34, 213–238.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SzPts val="1200"/>
            </a:pPr>
            <a:r>
              <a:rPr lang="en-GB" sz="1200" dirty="0"/>
              <a:t>Cummins, J. (1980). The cross-lingual dimensions of language proficiency: implications for bilingual education and the optimal age issue. TESOL Quarterly, 14(2), 175-187.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SzPts val="1200"/>
            </a:pPr>
            <a:r>
              <a:rPr lang="en-GB" sz="1200" dirty="0"/>
              <a:t>Cummins, J. (2008). BICS and CALP: Empirical and theoretical status of the distinction. In Street, B. &amp; Hornberger, N. H. (Eds.). (2008). </a:t>
            </a:r>
            <a:r>
              <a:rPr lang="en-GB" sz="1200" dirty="0" err="1"/>
              <a:t>Encyclopedia</a:t>
            </a:r>
            <a:r>
              <a:rPr lang="en-GB" sz="1200" dirty="0"/>
              <a:t> of Language and Education, 2nd Edition, Volume 2: Literacy. (pp. 71-83). New York: Springer Science &amp; Business Media LLC.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SzPts val="1200"/>
            </a:pPr>
            <a:r>
              <a:rPr lang="en-GB" sz="1200" dirty="0"/>
              <a:t>Cummins, J. (2014). Beyond Language: Academic communication and student success. Linguistics and Education, 26, 145-154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SzPts val="1200"/>
            </a:pPr>
            <a:r>
              <a:rPr lang="en-GB" sz="1200" dirty="0"/>
              <a:t>Deignan, A., Semino, E., &amp; Paul, S. (2017). Metaphors of climate science in three genres : research articles, educational texts, and secondary school student talk. Applied Linguistics, 1–26.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SzPts val="1200"/>
            </a:pPr>
            <a:r>
              <a:rPr lang="en-GB" sz="1200" dirty="0"/>
              <a:t>Department for Education. (2011). How do pupils progress between Key Stages 3 and Research Report.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SzPts val="1200"/>
            </a:pPr>
            <a:r>
              <a:rPr lang="en-GB" sz="1200" dirty="0" err="1"/>
              <a:t>Durrant</a:t>
            </a:r>
            <a:r>
              <a:rPr lang="en-GB" sz="1200" dirty="0"/>
              <a:t>, P., &amp; </a:t>
            </a:r>
            <a:r>
              <a:rPr lang="en-GB" sz="1200" dirty="0" err="1"/>
              <a:t>Brenchley</a:t>
            </a:r>
            <a:r>
              <a:rPr lang="en-GB" sz="1200" dirty="0"/>
              <a:t>, M. (2018). Development of vocabulary sophistication across genres in English children’s writing. Reading and Writing.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SzPts val="1200"/>
            </a:pPr>
            <a:r>
              <a:rPr lang="en-GB" sz="1200" dirty="0"/>
              <a:t>Howe, A., &amp; Richards, V. (2011). Bridging the transition from primary to secondary school. Abingdon: Routledge.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SzPts val="1200"/>
            </a:pPr>
            <a:r>
              <a:rPr lang="en-GB" sz="1200" dirty="0"/>
              <a:t>Kyle, K., Crossley, S. A., &amp; Berger, C. (2018). The tool for the analysis of lexical sophistication (TAALES): Version 2.0. </a:t>
            </a:r>
            <a:r>
              <a:rPr lang="en-GB" sz="1200" dirty="0" err="1"/>
              <a:t>Behavior</a:t>
            </a:r>
            <a:r>
              <a:rPr lang="en-GB" sz="1200" dirty="0"/>
              <a:t> Research Methods, 50, 1030-1046.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SzPts val="1200"/>
            </a:pPr>
            <a:r>
              <a:rPr lang="en-GB" sz="1200" dirty="0"/>
              <a:t>Leung, C. (2014). Researching language and communication in schooling. Linguistics in Education, 26, 136-144.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SzPts val="1200"/>
            </a:pPr>
            <a:r>
              <a:rPr lang="en-GB" sz="1200" dirty="0"/>
              <a:t>Love, R., Dembry, C., Hardie, A., Brezina, V., &amp; McEnery, T. (2017). The Spoken BNC2014: designing and building a spoken corpus of everyday conversations. In International Journal of Corpus Linguistics, 22(3), 319-344.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SzPts val="1200"/>
            </a:pPr>
            <a:r>
              <a:rPr lang="en-GB" sz="1200" dirty="0" err="1"/>
              <a:t>Nesi</a:t>
            </a:r>
            <a:r>
              <a:rPr lang="en-GB" sz="1200" dirty="0"/>
              <a:t>, H., &amp; Gardner, S. (2012). Genres across the disciplines: Student writing in higher education. Cambridge: Cambridge University Press.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SzPts val="1200"/>
            </a:pPr>
            <a:r>
              <a:rPr lang="en-GB" sz="1200" dirty="0"/>
              <a:t>Simpson–Vlach, R., &amp; Ellis, N. C. (2010). An academic formulas list: New methods in phraseology research. Applied Linguistics, 31, 487–512.</a:t>
            </a: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sz="1200"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1" dirty="0"/>
          </a:p>
        </p:txBody>
      </p:sp>
      <p:sp>
        <p:nvSpPr>
          <p:cNvPr id="350" name="Google Shape;350;p50"/>
          <p:cNvSpPr txBox="1"/>
          <p:nvPr/>
        </p:nvSpPr>
        <p:spPr>
          <a:xfrm>
            <a:off x="310696" y="579664"/>
            <a:ext cx="5804354" cy="55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GB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References</a:t>
            </a:r>
            <a:endParaRPr/>
          </a:p>
        </p:txBody>
      </p:sp>
      <p:sp>
        <p:nvSpPr>
          <p:cNvPr id="351" name="Google Shape;351;p50"/>
          <p:cNvSpPr txBox="1">
            <a:spLocks noGrp="1"/>
          </p:cNvSpPr>
          <p:nvPr>
            <p:ph type="sldNum" idx="12"/>
          </p:nvPr>
        </p:nvSpPr>
        <p:spPr>
          <a:xfrm>
            <a:off x="6457950" y="64452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28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1880</Words>
  <Application>Microsoft Office PowerPoint</Application>
  <PresentationFormat>On-screen Show (4:3)</PresentationFormat>
  <Paragraphs>346</Paragraphs>
  <Slides>28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Duygu Candarli</dc:creator>
  <cp:lastModifiedBy>Robbie Love</cp:lastModifiedBy>
  <cp:revision>42</cp:revision>
  <cp:lastPrinted>2019-01-23T17:37:36Z</cp:lastPrinted>
  <dcterms:modified xsi:type="dcterms:W3CDTF">2019-01-24T11:46:14Z</dcterms:modified>
</cp:coreProperties>
</file>