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0"/>
  </p:notesMasterIdLst>
  <p:handoutMasterIdLst>
    <p:handoutMasterId r:id="rId31"/>
  </p:handoutMasterIdLst>
  <p:sldIdLst>
    <p:sldId id="282" r:id="rId2"/>
    <p:sldId id="283" r:id="rId3"/>
    <p:sldId id="336" r:id="rId4"/>
    <p:sldId id="332" r:id="rId5"/>
    <p:sldId id="352" r:id="rId6"/>
    <p:sldId id="353" r:id="rId7"/>
    <p:sldId id="354" r:id="rId8"/>
    <p:sldId id="335" r:id="rId9"/>
    <p:sldId id="339" r:id="rId10"/>
    <p:sldId id="355" r:id="rId11"/>
    <p:sldId id="340" r:id="rId12"/>
    <p:sldId id="337" r:id="rId13"/>
    <p:sldId id="338" r:id="rId14"/>
    <p:sldId id="341" r:id="rId15"/>
    <p:sldId id="345" r:id="rId16"/>
    <p:sldId id="356" r:id="rId17"/>
    <p:sldId id="344" r:id="rId18"/>
    <p:sldId id="342" r:id="rId19"/>
    <p:sldId id="350" r:id="rId20"/>
    <p:sldId id="357" r:id="rId21"/>
    <p:sldId id="349" r:id="rId22"/>
    <p:sldId id="343" r:id="rId23"/>
    <p:sldId id="351" r:id="rId24"/>
    <p:sldId id="358" r:id="rId25"/>
    <p:sldId id="346" r:id="rId26"/>
    <p:sldId id="347" r:id="rId27"/>
    <p:sldId id="334" r:id="rId28"/>
    <p:sldId id="301" r:id="rId2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E3FF"/>
    <a:srgbClr val="E8A7FF"/>
    <a:srgbClr val="B3FFB3"/>
    <a:srgbClr val="FFD5FF"/>
    <a:srgbClr val="F5FE82"/>
    <a:srgbClr val="FF9797"/>
    <a:srgbClr val="FF6969"/>
    <a:srgbClr val="FFCC81"/>
    <a:srgbClr val="FF9FFF"/>
    <a:srgbClr val="EAF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4" autoAdjust="0"/>
    <p:restoredTop sz="97449" autoAdjust="0"/>
  </p:normalViewPr>
  <p:slideViewPr>
    <p:cSldViewPr snapToGrid="0" snapToObjects="1">
      <p:cViewPr varScale="1">
        <p:scale>
          <a:sx n="61" d="100"/>
          <a:sy n="61" d="100"/>
        </p:scale>
        <p:origin x="1522" y="41"/>
      </p:cViewPr>
      <p:guideLst>
        <p:guide orient="horz" pos="2160"/>
        <p:guide pos="2880"/>
      </p:guideLst>
    </p:cSldViewPr>
  </p:slideViewPr>
  <p:outlineViewPr>
    <p:cViewPr>
      <p:scale>
        <a:sx n="33" d="100"/>
        <a:sy n="33" d="100"/>
      </p:scale>
      <p:origin x="0" y="-909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2F53F40F-A16E-4969-947F-F28364EE821E}" type="datetimeFigureOut">
              <a:rPr lang="en-GB" smtClean="0"/>
              <a:t>07/09/2018</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3CF10F09-E20D-477B-8DAA-F8093E4ECE4B}" type="slidenum">
              <a:rPr lang="en-GB" smtClean="0"/>
              <a:t>‹#›</a:t>
            </a:fld>
            <a:endParaRPr lang="en-GB"/>
          </a:p>
        </p:txBody>
      </p:sp>
    </p:spTree>
    <p:extLst>
      <p:ext uri="{BB962C8B-B14F-4D97-AF65-F5344CB8AC3E}">
        <p14:creationId xmlns:p14="http://schemas.microsoft.com/office/powerpoint/2010/main" val="4270479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F148F8E2-9B2B-45B1-9806-867F6AA3D3F8}" type="datetimeFigureOut">
              <a:rPr lang="en-GB" smtClean="0"/>
              <a:t>07/09/2018</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3A529B0A-1973-47BD-871E-DD824648270C}" type="slidenum">
              <a:rPr lang="en-GB" smtClean="0"/>
              <a:t>‹#›</a:t>
            </a:fld>
            <a:endParaRPr lang="en-GB"/>
          </a:p>
        </p:txBody>
      </p:sp>
    </p:spTree>
    <p:extLst>
      <p:ext uri="{BB962C8B-B14F-4D97-AF65-F5344CB8AC3E}">
        <p14:creationId xmlns:p14="http://schemas.microsoft.com/office/powerpoint/2010/main" val="1170770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ext Placeholder 4"/>
          <p:cNvSpPr>
            <a:spLocks noGrp="1"/>
          </p:cNvSpPr>
          <p:nvPr>
            <p:ph type="body" idx="10" hasCustomPrompt="1"/>
          </p:nvPr>
        </p:nvSpPr>
        <p:spPr>
          <a:xfrm>
            <a:off x="339725" y="2441575"/>
            <a:ext cx="7526338" cy="4003675"/>
          </a:xfrm>
          <a:prstGeom prst="rect">
            <a:avLst/>
          </a:prstGeom>
        </p:spPr>
        <p:txBody>
          <a:bodyPr/>
          <a:lstStyle>
            <a:lvl1pPr marL="0" indent="0">
              <a:buNone/>
              <a:defRPr sz="2800">
                <a:latin typeface="+mn-lt"/>
              </a:defRPr>
            </a:lvl1pPr>
          </a:lstStyle>
          <a:p>
            <a:r>
              <a:rPr lang="en-GB" sz="3600" b="1" dirty="0">
                <a:solidFill>
                  <a:schemeClr val="bg1">
                    <a:lumMod val="50000"/>
                  </a:schemeClr>
                </a:solidFill>
                <a:latin typeface="Arial" charset="0"/>
                <a:ea typeface="Arial" charset="0"/>
                <a:cs typeface="Arial" charset="0"/>
              </a:rPr>
              <a:t>Your Title Here</a:t>
            </a:r>
          </a:p>
          <a:p>
            <a:endParaRPr lang="en-GB" sz="3600" b="1" dirty="0">
              <a:solidFill>
                <a:schemeClr val="bg1">
                  <a:lumMod val="50000"/>
                </a:schemeClr>
              </a:solidFill>
              <a:latin typeface="Arial" charset="0"/>
              <a:ea typeface="Arial" charset="0"/>
              <a:cs typeface="Arial" charset="0"/>
            </a:endParaRPr>
          </a:p>
          <a:p>
            <a:r>
              <a:rPr lang="en-GB" sz="3600" b="1" dirty="0">
                <a:solidFill>
                  <a:schemeClr val="bg1">
                    <a:lumMod val="50000"/>
                  </a:schemeClr>
                </a:solidFill>
                <a:latin typeface="Arial" charset="0"/>
                <a:ea typeface="Arial" charset="0"/>
                <a:cs typeface="Arial" charset="0"/>
              </a:rPr>
              <a:t>Your title should be in Arial Bold at size 36 and in Grey</a:t>
            </a:r>
          </a:p>
          <a:p>
            <a:endParaRPr lang="en-GB" sz="3600" b="1" dirty="0">
              <a:solidFill>
                <a:schemeClr val="bg1">
                  <a:lumMod val="50000"/>
                </a:schemeClr>
              </a:solidFill>
              <a:latin typeface="Arial" charset="0"/>
              <a:ea typeface="Arial" charset="0"/>
              <a:cs typeface="Arial" charset="0"/>
            </a:endParaRPr>
          </a:p>
          <a:p>
            <a:r>
              <a:rPr lang="en-GB" sz="1200" b="1" dirty="0">
                <a:solidFill>
                  <a:schemeClr val="bg1">
                    <a:lumMod val="50000"/>
                  </a:schemeClr>
                </a:solidFill>
                <a:latin typeface="Arial" charset="0"/>
                <a:ea typeface="Arial" charset="0"/>
                <a:cs typeface="Arial" charset="0"/>
              </a:rPr>
              <a:t>Please do not change the size of this text box </a:t>
            </a:r>
          </a:p>
          <a:p>
            <a:endParaRPr lang="en-GB" sz="3600" b="1" dirty="0">
              <a:latin typeface="Arial" charset="0"/>
              <a:ea typeface="Arial" charset="0"/>
              <a:cs typeface="Arial" charset="0"/>
            </a:endParaRPr>
          </a:p>
        </p:txBody>
      </p:sp>
      <p:sp>
        <p:nvSpPr>
          <p:cNvPr id="2" name="Date Placeholder 1">
            <a:extLst>
              <a:ext uri="{FF2B5EF4-FFF2-40B4-BE49-F238E27FC236}">
                <a16:creationId xmlns:a16="http://schemas.microsoft.com/office/drawing/2014/main" id="{AEBC8D3A-3265-48C5-87A0-95D77F054569}"/>
              </a:ext>
            </a:extLst>
          </p:cNvPr>
          <p:cNvSpPr>
            <a:spLocks noGrp="1"/>
          </p:cNvSpPr>
          <p:nvPr>
            <p:ph type="dt" sz="half" idx="11"/>
          </p:nvPr>
        </p:nvSpPr>
        <p:spPr/>
        <p:txBody>
          <a:bodyPr/>
          <a:lstStyle/>
          <a:p>
            <a:endParaRPr lang="en-GB"/>
          </a:p>
        </p:txBody>
      </p:sp>
      <p:sp>
        <p:nvSpPr>
          <p:cNvPr id="3" name="Footer Placeholder 2">
            <a:extLst>
              <a:ext uri="{FF2B5EF4-FFF2-40B4-BE49-F238E27FC236}">
                <a16:creationId xmlns:a16="http://schemas.microsoft.com/office/drawing/2014/main" id="{0490EA94-5252-42F1-9BE7-D5D162F9A8EC}"/>
              </a:ext>
            </a:extLst>
          </p:cNvPr>
          <p:cNvSpPr>
            <a:spLocks noGrp="1"/>
          </p:cNvSpPr>
          <p:nvPr>
            <p:ph type="ftr" sz="quarter" idx="12"/>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6BF618BC-F1AD-4117-9523-1859D5451FCF}"/>
              </a:ext>
            </a:extLst>
          </p:cNvPr>
          <p:cNvSpPr>
            <a:spLocks noGrp="1"/>
          </p:cNvSpPr>
          <p:nvPr>
            <p:ph type="sldNum" sz="quarter" idx="13"/>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15695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 Tex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937513-57A8-4EEB-88AA-C51B8C320E5C}"/>
              </a:ext>
            </a:extLst>
          </p:cNvPr>
          <p:cNvSpPr/>
          <p:nvPr userDrawn="1"/>
        </p:nvSpPr>
        <p:spPr>
          <a:xfrm>
            <a:off x="0" y="6356350"/>
            <a:ext cx="9144000" cy="5197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Text Placeholder 6"/>
          <p:cNvSpPr>
            <a:spLocks noGrp="1"/>
          </p:cNvSpPr>
          <p:nvPr>
            <p:ph type="body" sz="quarter" idx="10" hasCustomPrompt="1"/>
          </p:nvPr>
        </p:nvSpPr>
        <p:spPr>
          <a:xfrm>
            <a:off x="339725" y="1762125"/>
            <a:ext cx="7559675" cy="4683125"/>
          </a:xfrm>
          <a:prstGeom prst="rect">
            <a:avLst/>
          </a:prstGeom>
        </p:spPr>
        <p:txBody>
          <a:bodyPr/>
          <a:lstStyle>
            <a:lvl1pPr marL="0" indent="0">
              <a:buFont typeface="Arial" charset="0"/>
              <a:buNone/>
              <a:defRPr>
                <a:latin typeface="+mn-lt"/>
              </a:defRPr>
            </a:lvl1pPr>
            <a:lvl2pPr marL="0" indent="0">
              <a:buNone/>
              <a:defRPr sz="1800" baseline="0"/>
            </a:lvl2pPr>
          </a:lstStyle>
          <a:p>
            <a:r>
              <a:rPr lang="en-US" sz="2400" dirty="0">
                <a:latin typeface="Arial" charset="0"/>
                <a:ea typeface="Arial" charset="0"/>
                <a:cs typeface="Arial" charset="0"/>
              </a:rPr>
              <a:t>PLEASE DO NOT CHANGE THE SIZE OF THIS TEXT BOX</a:t>
            </a:r>
          </a:p>
          <a:p>
            <a:r>
              <a:rPr lang="en-US" sz="2400" dirty="0">
                <a:latin typeface="Arial" charset="0"/>
                <a:ea typeface="Arial" charset="0"/>
                <a:cs typeface="Arial" charset="0"/>
              </a:rPr>
              <a:t>Headings should be in Arial, size 24</a:t>
            </a:r>
            <a:endParaRPr lang="en-US" sz="1100" b="1" dirty="0">
              <a:latin typeface="Arial" charset="0"/>
              <a:ea typeface="Arial" charset="0"/>
              <a:cs typeface="Arial" charset="0"/>
            </a:endParaRPr>
          </a:p>
          <a:p>
            <a:r>
              <a:rPr lang="en-US" sz="1600" dirty="0">
                <a:latin typeface="Arial" charset="0"/>
                <a:ea typeface="Arial" charset="0"/>
                <a:cs typeface="Arial" charset="0"/>
              </a:rPr>
              <a:t>The rest of your text should be Ariel, size 16</a:t>
            </a:r>
          </a:p>
          <a:p>
            <a:endParaRPr lang="en-US" sz="1600" dirty="0">
              <a:latin typeface="Arial" charset="0"/>
              <a:ea typeface="Arial" charset="0"/>
              <a:cs typeface="Arial" charset="0"/>
            </a:endParaRPr>
          </a:p>
          <a:p>
            <a:r>
              <a:rPr lang="en-US" sz="1600" dirty="0">
                <a:latin typeface="Arial" charset="0"/>
                <a:ea typeface="Arial" charset="0"/>
                <a:cs typeface="Arial" charset="0"/>
              </a:rPr>
              <a:t>Bullet points should be used as below</a:t>
            </a:r>
          </a:p>
          <a:p>
            <a:pPr marL="285750" indent="-285750">
              <a:buFont typeface="Arial" charset="0"/>
              <a:buChar char="•"/>
            </a:pPr>
            <a:r>
              <a:rPr lang="en-US" sz="1600" dirty="0">
                <a:latin typeface="Arial" charset="0"/>
                <a:ea typeface="Arial" charset="0"/>
                <a:cs typeface="Arial" charset="0"/>
              </a:rPr>
              <a:t>Bullet </a:t>
            </a:r>
          </a:p>
          <a:p>
            <a:pPr marL="285750" indent="-285750">
              <a:buFont typeface="Arial" charset="0"/>
              <a:buChar char="•"/>
            </a:pPr>
            <a:r>
              <a:rPr lang="en-US" sz="1600" dirty="0">
                <a:latin typeface="Arial" charset="0"/>
                <a:ea typeface="Arial" charset="0"/>
                <a:cs typeface="Arial" charset="0"/>
              </a:rPr>
              <a:t>Bullet</a:t>
            </a:r>
          </a:p>
          <a:p>
            <a:pPr marL="285750" indent="-285750">
              <a:buFont typeface="Arial" charset="0"/>
              <a:buChar char="•"/>
            </a:pPr>
            <a:r>
              <a:rPr lang="en-US" sz="1600" dirty="0">
                <a:latin typeface="Arial" charset="0"/>
                <a:ea typeface="Arial" charset="0"/>
                <a:cs typeface="Arial" charset="0"/>
              </a:rPr>
              <a:t>Bullet</a:t>
            </a:r>
          </a:p>
          <a:p>
            <a:pPr marL="285750" indent="-285750">
              <a:buFont typeface="Arial" charset="0"/>
              <a:buChar char="•"/>
            </a:pPr>
            <a:endParaRPr lang="en-US" sz="1600" dirty="0">
              <a:latin typeface="Arial" charset="0"/>
              <a:ea typeface="Arial" charset="0"/>
              <a:cs typeface="Arial" charset="0"/>
            </a:endParaRPr>
          </a:p>
          <a:p>
            <a:pPr marL="0" lvl="1"/>
            <a:r>
              <a:rPr lang="en-GB" altLang="en-US" dirty="0"/>
              <a:t>For maximum impact, avoid overcrowding slides - limit your points to a maximum of 6 per page</a:t>
            </a:r>
          </a:p>
          <a:p>
            <a:pPr lvl="0"/>
            <a:endParaRPr lang="en-US" dirty="0"/>
          </a:p>
        </p:txBody>
      </p:sp>
      <p:sp>
        <p:nvSpPr>
          <p:cNvPr id="9"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dirty="0">
                <a:latin typeface="Arial" charset="0"/>
                <a:ea typeface="Arial" charset="0"/>
                <a:cs typeface="Arial" charset="0"/>
              </a:rPr>
              <a:t>School of Something</a:t>
            </a:r>
          </a:p>
          <a:p>
            <a:r>
              <a:rPr lang="en-US" sz="1400" b="1" dirty="0">
                <a:latin typeface="Arial" charset="0"/>
                <a:ea typeface="Arial" charset="0"/>
                <a:cs typeface="Arial" charset="0"/>
              </a:rPr>
              <a:t>FACULTY OF OTHER</a:t>
            </a:r>
          </a:p>
        </p:txBody>
      </p:sp>
      <p:sp>
        <p:nvSpPr>
          <p:cNvPr id="2" name="Date Placeholder 1">
            <a:extLst>
              <a:ext uri="{FF2B5EF4-FFF2-40B4-BE49-F238E27FC236}">
                <a16:creationId xmlns:a16="http://schemas.microsoft.com/office/drawing/2014/main" id="{1DAA0EEA-9E9C-4091-9CD1-376789CF3AB8}"/>
              </a:ext>
            </a:extLst>
          </p:cNvPr>
          <p:cNvSpPr>
            <a:spLocks noGrp="1"/>
          </p:cNvSpPr>
          <p:nvPr>
            <p:ph type="dt" sz="half" idx="12"/>
          </p:nvPr>
        </p:nvSpPr>
        <p:spPr>
          <a:xfrm>
            <a:off x="628650" y="6445250"/>
            <a:ext cx="2057400" cy="365125"/>
          </a:xfrm>
        </p:spPr>
        <p:txBody>
          <a:bodyPr/>
          <a:lstStyle>
            <a:lvl1pPr>
              <a:defRPr>
                <a:solidFill>
                  <a:schemeClr val="tx1"/>
                </a:solidFill>
              </a:defRPr>
            </a:lvl1pPr>
          </a:lstStyle>
          <a:p>
            <a:endParaRPr lang="en-GB" dirty="0"/>
          </a:p>
        </p:txBody>
      </p:sp>
      <p:sp>
        <p:nvSpPr>
          <p:cNvPr id="3" name="Footer Placeholder 2">
            <a:extLst>
              <a:ext uri="{FF2B5EF4-FFF2-40B4-BE49-F238E27FC236}">
                <a16:creationId xmlns:a16="http://schemas.microsoft.com/office/drawing/2014/main" id="{EF127CCE-AF18-471A-883C-9F4462CC932C}"/>
              </a:ext>
            </a:extLst>
          </p:cNvPr>
          <p:cNvSpPr>
            <a:spLocks noGrp="1"/>
          </p:cNvSpPr>
          <p:nvPr>
            <p:ph type="ftr" sz="quarter" idx="13"/>
          </p:nvPr>
        </p:nvSpPr>
        <p:spPr>
          <a:xfrm>
            <a:off x="3028950" y="6445250"/>
            <a:ext cx="3086100" cy="365125"/>
          </a:xfrm>
        </p:spPr>
        <p:txBody>
          <a:bodyPr/>
          <a:lstStyle>
            <a:lvl1pPr>
              <a:defRPr sz="1000" b="1">
                <a:solidFill>
                  <a:schemeClr val="tx1"/>
                </a:solidFill>
                <a:latin typeface="+mn-lt"/>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B62DD203-5E7B-4280-9CF7-5ED18F852DB3}"/>
              </a:ext>
            </a:extLst>
          </p:cNvPr>
          <p:cNvSpPr>
            <a:spLocks noGrp="1"/>
          </p:cNvSpPr>
          <p:nvPr>
            <p:ph type="sldNum" sz="quarter" idx="14"/>
          </p:nvPr>
        </p:nvSpPr>
        <p:spPr>
          <a:xfrm>
            <a:off x="6457950" y="6445250"/>
            <a:ext cx="2057400" cy="365125"/>
          </a:xfrm>
        </p:spPr>
        <p:txBody>
          <a:bodyPr/>
          <a:lstStyle>
            <a:lvl1pPr>
              <a:defRPr>
                <a:solidFill>
                  <a:schemeClr val="tx1"/>
                </a:solidFill>
              </a:defRPr>
            </a:lvl1pPr>
          </a:lstStyle>
          <a:p>
            <a:fld id="{7648DCE1-DBF7-49B4-9D39-839E1A16784B}" type="slidenum">
              <a:rPr lang="en-GB" smtClean="0"/>
              <a:pPr/>
              <a:t>‹#›</a:t>
            </a:fld>
            <a:endParaRPr lang="en-GB" dirty="0"/>
          </a:p>
        </p:txBody>
      </p:sp>
      <p:pic>
        <p:nvPicPr>
          <p:cNvPr id="8" name="Picture 7">
            <a:extLst>
              <a:ext uri="{FF2B5EF4-FFF2-40B4-BE49-F238E27FC236}">
                <a16:creationId xmlns:a16="http://schemas.microsoft.com/office/drawing/2014/main" id="{141F5373-D461-4593-8F58-4C60BDF2CA7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5110" b="21654"/>
          <a:stretch/>
        </p:blipFill>
        <p:spPr>
          <a:xfrm>
            <a:off x="5975218" y="6469073"/>
            <a:ext cx="965463" cy="317478"/>
          </a:xfrm>
          <a:prstGeom prst="rect">
            <a:avLst/>
          </a:prstGeom>
        </p:spPr>
      </p:pic>
    </p:spTree>
    <p:extLst>
      <p:ext uri="{BB962C8B-B14F-4D97-AF65-F5344CB8AC3E}">
        <p14:creationId xmlns:p14="http://schemas.microsoft.com/office/powerpoint/2010/main" val="22481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1 Image">
    <p:spTree>
      <p:nvGrpSpPr>
        <p:cNvPr id="1" name=""/>
        <p:cNvGrpSpPr/>
        <p:nvPr/>
      </p:nvGrpSpPr>
      <p:grpSpPr>
        <a:xfrm>
          <a:off x="0" y="0"/>
          <a:ext cx="0" cy="0"/>
          <a:chOff x="0" y="0"/>
          <a:chExt cx="0" cy="0"/>
        </a:xfrm>
      </p:grpSpPr>
      <p:sp>
        <p:nvSpPr>
          <p:cNvPr id="11" name="Text Placeholder 10"/>
          <p:cNvSpPr>
            <a:spLocks noGrp="1"/>
          </p:cNvSpPr>
          <p:nvPr>
            <p:ph type="body" sz="quarter" idx="11" hasCustomPrompt="1"/>
          </p:nvPr>
        </p:nvSpPr>
        <p:spPr>
          <a:xfrm>
            <a:off x="339725" y="1762125"/>
            <a:ext cx="3971925" cy="4683125"/>
          </a:xfrm>
          <a:prstGeom prst="rect">
            <a:avLst/>
          </a:prstGeom>
        </p:spPr>
        <p:txBody>
          <a:bodyPr/>
          <a:lstStyle>
            <a:lvl1pPr marL="0" indent="0">
              <a:buFont typeface="Arial" charset="0"/>
              <a:buNone/>
              <a:defRPr sz="2800">
                <a:latin typeface="+mn-lt"/>
              </a:defRPr>
            </a:lvl1pPr>
          </a:lstStyle>
          <a:p>
            <a:r>
              <a:rPr lang="en-US" sz="2400" dirty="0">
                <a:latin typeface="Arial" charset="0"/>
                <a:ea typeface="Arial" charset="0"/>
                <a:cs typeface="Arial" charset="0"/>
              </a:rPr>
              <a:t>PLEASE DO NOT CHANGE THE SIZE OF THIS TEXT BOX</a:t>
            </a:r>
          </a:p>
          <a:p>
            <a:r>
              <a:rPr lang="en-US" sz="2400" dirty="0">
                <a:latin typeface="Arial" charset="0"/>
                <a:ea typeface="Arial" charset="0"/>
                <a:cs typeface="Arial" charset="0"/>
              </a:rPr>
              <a:t>Headings should be in Arial, size 24</a:t>
            </a:r>
            <a:endParaRPr lang="en-US" sz="1100" b="1" dirty="0">
              <a:latin typeface="Arial" charset="0"/>
              <a:ea typeface="Arial" charset="0"/>
              <a:cs typeface="Arial" charset="0"/>
            </a:endParaRPr>
          </a:p>
          <a:p>
            <a:r>
              <a:rPr lang="en-US" sz="1600" dirty="0">
                <a:latin typeface="Arial" charset="0"/>
                <a:ea typeface="Arial" charset="0"/>
                <a:cs typeface="Arial" charset="0"/>
              </a:rPr>
              <a:t>The rest of your text should be Ariel, size 16</a:t>
            </a:r>
          </a:p>
          <a:p>
            <a:endParaRPr lang="en-US" sz="1600" dirty="0">
              <a:latin typeface="Arial" charset="0"/>
              <a:ea typeface="Arial" charset="0"/>
              <a:cs typeface="Arial" charset="0"/>
            </a:endParaRPr>
          </a:p>
          <a:p>
            <a:r>
              <a:rPr lang="en-US" sz="1600" dirty="0">
                <a:latin typeface="Arial" charset="0"/>
                <a:ea typeface="Arial" charset="0"/>
                <a:cs typeface="Arial" charset="0"/>
              </a:rPr>
              <a:t>Bullet points should be used as below</a:t>
            </a:r>
          </a:p>
          <a:p>
            <a:pPr marL="285750" indent="-285750">
              <a:buFont typeface="Arial" charset="0"/>
              <a:buChar char="•"/>
            </a:pPr>
            <a:r>
              <a:rPr lang="en-US" sz="1600" dirty="0">
                <a:latin typeface="Arial" charset="0"/>
                <a:ea typeface="Arial" charset="0"/>
                <a:cs typeface="Arial" charset="0"/>
              </a:rPr>
              <a:t>Bullet </a:t>
            </a:r>
          </a:p>
          <a:p>
            <a:pPr marL="285750" indent="-285750">
              <a:buFont typeface="Arial" charset="0"/>
              <a:buChar char="•"/>
            </a:pPr>
            <a:r>
              <a:rPr lang="en-US" sz="1600" dirty="0">
                <a:latin typeface="Arial" charset="0"/>
                <a:ea typeface="Arial" charset="0"/>
                <a:cs typeface="Arial" charset="0"/>
              </a:rPr>
              <a:t>Bullet</a:t>
            </a:r>
          </a:p>
          <a:p>
            <a:pPr marL="285750" indent="-285750">
              <a:buFont typeface="Arial" charset="0"/>
              <a:buChar char="•"/>
            </a:pPr>
            <a:r>
              <a:rPr lang="en-US" sz="1600" dirty="0">
                <a:latin typeface="Arial" charset="0"/>
                <a:ea typeface="Arial" charset="0"/>
                <a:cs typeface="Arial" charset="0"/>
              </a:rPr>
              <a:t>Bullet</a:t>
            </a:r>
          </a:p>
        </p:txBody>
      </p:sp>
      <p:sp>
        <p:nvSpPr>
          <p:cNvPr id="5" name="Picture Placeholder 4"/>
          <p:cNvSpPr>
            <a:spLocks noGrp="1"/>
          </p:cNvSpPr>
          <p:nvPr>
            <p:ph type="pic" sz="quarter" idx="10"/>
          </p:nvPr>
        </p:nvSpPr>
        <p:spPr>
          <a:xfrm>
            <a:off x="4600575" y="1762125"/>
            <a:ext cx="4132263" cy="4702175"/>
          </a:xfrm>
          <a:prstGeom prst="rect">
            <a:avLst/>
          </a:prstGeom>
        </p:spPr>
        <p:txBody>
          <a:bodyPr/>
          <a:lstStyle/>
          <a:p>
            <a:endParaRPr lang="en-US"/>
          </a:p>
        </p:txBody>
      </p:sp>
      <p:sp>
        <p:nvSpPr>
          <p:cNvPr id="6" name="Text Placeholder 5"/>
          <p:cNvSpPr>
            <a:spLocks noGrp="1"/>
          </p:cNvSpPr>
          <p:nvPr>
            <p:ph type="body" sz="quarter" idx="12"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dirty="0">
                <a:latin typeface="Arial" charset="0"/>
                <a:ea typeface="Arial" charset="0"/>
                <a:cs typeface="Arial" charset="0"/>
              </a:rPr>
              <a:t>School of Something</a:t>
            </a:r>
          </a:p>
          <a:p>
            <a:r>
              <a:rPr lang="en-US" sz="1400" b="1" dirty="0">
                <a:latin typeface="Arial" charset="0"/>
                <a:ea typeface="Arial" charset="0"/>
                <a:cs typeface="Arial" charset="0"/>
              </a:rPr>
              <a:t>FACULTY OF OTHER</a:t>
            </a:r>
          </a:p>
        </p:txBody>
      </p:sp>
      <p:sp>
        <p:nvSpPr>
          <p:cNvPr id="2" name="Date Placeholder 1">
            <a:extLst>
              <a:ext uri="{FF2B5EF4-FFF2-40B4-BE49-F238E27FC236}">
                <a16:creationId xmlns:a16="http://schemas.microsoft.com/office/drawing/2014/main" id="{7EA8FF10-E6CA-4445-8B8A-997FC5889850}"/>
              </a:ext>
            </a:extLst>
          </p:cNvPr>
          <p:cNvSpPr>
            <a:spLocks noGrp="1"/>
          </p:cNvSpPr>
          <p:nvPr>
            <p:ph type="dt" sz="half" idx="13"/>
          </p:nvPr>
        </p:nvSpPr>
        <p:spPr/>
        <p:txBody>
          <a:bodyPr/>
          <a:lstStyle/>
          <a:p>
            <a:endParaRPr lang="en-GB"/>
          </a:p>
        </p:txBody>
      </p:sp>
      <p:sp>
        <p:nvSpPr>
          <p:cNvPr id="3" name="Footer Placeholder 2">
            <a:extLst>
              <a:ext uri="{FF2B5EF4-FFF2-40B4-BE49-F238E27FC236}">
                <a16:creationId xmlns:a16="http://schemas.microsoft.com/office/drawing/2014/main" id="{7D60C1F8-E41A-41A9-82F4-CDD7037E9380}"/>
              </a:ext>
            </a:extLst>
          </p:cNvPr>
          <p:cNvSpPr>
            <a:spLocks noGrp="1"/>
          </p:cNvSpPr>
          <p:nvPr>
            <p:ph type="ftr" sz="quarter" idx="14"/>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CB444778-9DA9-4089-83E5-75568932FC60}"/>
              </a:ext>
            </a:extLst>
          </p:cNvPr>
          <p:cNvSpPr>
            <a:spLocks noGrp="1"/>
          </p:cNvSpPr>
          <p:nvPr>
            <p:ph type="sldNum" sz="quarter" idx="15"/>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23155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2 Images">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600575" y="1762125"/>
            <a:ext cx="4132263" cy="2265363"/>
          </a:xfrm>
          <a:prstGeom prst="rect">
            <a:avLst/>
          </a:prstGeom>
        </p:spPr>
        <p:txBody>
          <a:bodyPr/>
          <a:lstStyle/>
          <a:p>
            <a:endParaRPr lang="en-US"/>
          </a:p>
        </p:txBody>
      </p:sp>
      <p:sp>
        <p:nvSpPr>
          <p:cNvPr id="16" name="Picture Placeholder 15"/>
          <p:cNvSpPr>
            <a:spLocks noGrp="1"/>
          </p:cNvSpPr>
          <p:nvPr>
            <p:ph type="pic" sz="quarter" idx="11"/>
          </p:nvPr>
        </p:nvSpPr>
        <p:spPr>
          <a:xfrm>
            <a:off x="4600575" y="4214813"/>
            <a:ext cx="4132263" cy="2266950"/>
          </a:xfrm>
          <a:prstGeom prst="rect">
            <a:avLst/>
          </a:prstGeom>
        </p:spPr>
        <p:txBody>
          <a:bodyPr/>
          <a:lstStyle/>
          <a:p>
            <a:endParaRPr lang="en-US"/>
          </a:p>
        </p:txBody>
      </p:sp>
      <p:sp>
        <p:nvSpPr>
          <p:cNvPr id="17" name="Text Placeholder 10"/>
          <p:cNvSpPr>
            <a:spLocks noGrp="1"/>
          </p:cNvSpPr>
          <p:nvPr>
            <p:ph type="body" sz="quarter" idx="12" hasCustomPrompt="1"/>
          </p:nvPr>
        </p:nvSpPr>
        <p:spPr>
          <a:xfrm>
            <a:off x="339725" y="1762125"/>
            <a:ext cx="3971925" cy="4683125"/>
          </a:xfrm>
          <a:prstGeom prst="rect">
            <a:avLst/>
          </a:prstGeom>
        </p:spPr>
        <p:txBody>
          <a:bodyPr/>
          <a:lstStyle>
            <a:lvl1pPr marL="0" indent="0">
              <a:buFont typeface="Arial" charset="0"/>
              <a:buNone/>
              <a:defRPr sz="2800"/>
            </a:lvl1pPr>
          </a:lstStyle>
          <a:p>
            <a:r>
              <a:rPr lang="en-US" sz="2400" dirty="0">
                <a:latin typeface="Arial" charset="0"/>
                <a:ea typeface="Arial" charset="0"/>
                <a:cs typeface="Arial" charset="0"/>
              </a:rPr>
              <a:t>PLEASE DO NOT CHANGE THE SIZE OF THIS TEXT BOX</a:t>
            </a:r>
          </a:p>
          <a:p>
            <a:r>
              <a:rPr lang="en-US" sz="2400" dirty="0">
                <a:latin typeface="Arial" charset="0"/>
                <a:ea typeface="Arial" charset="0"/>
                <a:cs typeface="Arial" charset="0"/>
              </a:rPr>
              <a:t>Headings should be in Arial, size 24</a:t>
            </a:r>
            <a:endParaRPr lang="en-US" sz="1100" b="1" dirty="0">
              <a:latin typeface="Arial" charset="0"/>
              <a:ea typeface="Arial" charset="0"/>
              <a:cs typeface="Arial" charset="0"/>
            </a:endParaRPr>
          </a:p>
          <a:p>
            <a:r>
              <a:rPr lang="en-US" sz="1600" dirty="0">
                <a:latin typeface="Arial" charset="0"/>
                <a:ea typeface="Arial" charset="0"/>
                <a:cs typeface="Arial" charset="0"/>
              </a:rPr>
              <a:t>The rest of your text should be Ariel, size 16</a:t>
            </a:r>
          </a:p>
          <a:p>
            <a:endParaRPr lang="en-US" sz="1600" dirty="0">
              <a:latin typeface="Arial" charset="0"/>
              <a:ea typeface="Arial" charset="0"/>
              <a:cs typeface="Arial" charset="0"/>
            </a:endParaRPr>
          </a:p>
          <a:p>
            <a:r>
              <a:rPr lang="en-US" sz="1600" dirty="0">
                <a:latin typeface="Arial" charset="0"/>
                <a:ea typeface="Arial" charset="0"/>
                <a:cs typeface="Arial" charset="0"/>
              </a:rPr>
              <a:t>Bullet points should be used as below</a:t>
            </a:r>
          </a:p>
          <a:p>
            <a:pPr marL="285750" indent="-285750">
              <a:buFont typeface="Arial" charset="0"/>
              <a:buChar char="•"/>
            </a:pPr>
            <a:r>
              <a:rPr lang="en-US" sz="1600" dirty="0">
                <a:latin typeface="Arial" charset="0"/>
                <a:ea typeface="Arial" charset="0"/>
                <a:cs typeface="Arial" charset="0"/>
              </a:rPr>
              <a:t>Bullet </a:t>
            </a:r>
          </a:p>
          <a:p>
            <a:pPr marL="285750" indent="-285750">
              <a:buFont typeface="Arial" charset="0"/>
              <a:buChar char="•"/>
            </a:pPr>
            <a:r>
              <a:rPr lang="en-US" sz="1600" dirty="0">
                <a:latin typeface="Arial" charset="0"/>
                <a:ea typeface="Arial" charset="0"/>
                <a:cs typeface="Arial" charset="0"/>
              </a:rPr>
              <a:t>Bullet</a:t>
            </a:r>
          </a:p>
          <a:p>
            <a:pPr marL="285750" indent="-285750">
              <a:buFont typeface="Arial" charset="0"/>
              <a:buChar char="•"/>
            </a:pPr>
            <a:r>
              <a:rPr lang="en-US" sz="1600" dirty="0">
                <a:latin typeface="Arial" charset="0"/>
                <a:ea typeface="Arial" charset="0"/>
                <a:cs typeface="Arial" charset="0"/>
              </a:rPr>
              <a:t>Bullet</a:t>
            </a:r>
          </a:p>
        </p:txBody>
      </p:sp>
      <p:sp>
        <p:nvSpPr>
          <p:cNvPr id="5" name="Text Placeholder 5"/>
          <p:cNvSpPr>
            <a:spLocks noGrp="1"/>
          </p:cNvSpPr>
          <p:nvPr>
            <p:ph type="body" sz="quarter" idx="13"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dirty="0">
                <a:latin typeface="Arial" charset="0"/>
                <a:ea typeface="Arial" charset="0"/>
                <a:cs typeface="Arial" charset="0"/>
              </a:rPr>
              <a:t>School of Something</a:t>
            </a:r>
          </a:p>
          <a:p>
            <a:r>
              <a:rPr lang="en-US" sz="1400" b="1" dirty="0">
                <a:latin typeface="Arial" charset="0"/>
                <a:ea typeface="Arial" charset="0"/>
                <a:cs typeface="Arial" charset="0"/>
              </a:rPr>
              <a:t>FACULTY OF OTHER</a:t>
            </a:r>
          </a:p>
        </p:txBody>
      </p:sp>
      <p:sp>
        <p:nvSpPr>
          <p:cNvPr id="2" name="Date Placeholder 1">
            <a:extLst>
              <a:ext uri="{FF2B5EF4-FFF2-40B4-BE49-F238E27FC236}">
                <a16:creationId xmlns:a16="http://schemas.microsoft.com/office/drawing/2014/main" id="{5703F6FE-EC8E-44F4-9419-AE1293998817}"/>
              </a:ext>
            </a:extLst>
          </p:cNvPr>
          <p:cNvSpPr>
            <a:spLocks noGrp="1"/>
          </p:cNvSpPr>
          <p:nvPr>
            <p:ph type="dt" sz="half" idx="14"/>
          </p:nvPr>
        </p:nvSpPr>
        <p:spPr/>
        <p:txBody>
          <a:bodyPr/>
          <a:lstStyle/>
          <a:p>
            <a:endParaRPr lang="en-GB"/>
          </a:p>
        </p:txBody>
      </p:sp>
      <p:sp>
        <p:nvSpPr>
          <p:cNvPr id="3" name="Footer Placeholder 2">
            <a:extLst>
              <a:ext uri="{FF2B5EF4-FFF2-40B4-BE49-F238E27FC236}">
                <a16:creationId xmlns:a16="http://schemas.microsoft.com/office/drawing/2014/main" id="{00C0E66D-D5EB-4FE9-B127-B21384B3B4D7}"/>
              </a:ext>
            </a:extLst>
          </p:cNvPr>
          <p:cNvSpPr>
            <a:spLocks noGrp="1"/>
          </p:cNvSpPr>
          <p:nvPr>
            <p:ph type="ftr" sz="quarter" idx="15"/>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54DC52D9-1A69-4330-9DF1-05FFAD57F362}"/>
              </a:ext>
            </a:extLst>
          </p:cNvPr>
          <p:cNvSpPr>
            <a:spLocks noGrp="1"/>
          </p:cNvSpPr>
          <p:nvPr>
            <p:ph type="sldNum" sz="quarter" idx="16"/>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69820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 Imag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03225" y="1762125"/>
            <a:ext cx="8329613" cy="4702175"/>
          </a:xfrm>
          <a:prstGeom prst="rect">
            <a:avLst/>
          </a:prstGeom>
        </p:spPr>
        <p:txBody>
          <a:bodyPr/>
          <a:lstStyle/>
          <a:p>
            <a:endParaRPr lang="en-US"/>
          </a:p>
        </p:txBody>
      </p:sp>
      <p:sp>
        <p:nvSpPr>
          <p:cNvPr id="3"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dirty="0">
                <a:latin typeface="Arial" charset="0"/>
                <a:ea typeface="Arial" charset="0"/>
                <a:cs typeface="Arial" charset="0"/>
              </a:rPr>
              <a:t>School of Something</a:t>
            </a:r>
          </a:p>
          <a:p>
            <a:r>
              <a:rPr lang="en-US" sz="1400" b="1" dirty="0">
                <a:latin typeface="Arial" charset="0"/>
                <a:ea typeface="Arial" charset="0"/>
                <a:cs typeface="Arial" charset="0"/>
              </a:rPr>
              <a:t>FACULTY OF OTHER</a:t>
            </a:r>
          </a:p>
        </p:txBody>
      </p:sp>
      <p:sp>
        <p:nvSpPr>
          <p:cNvPr id="2" name="Date Placeholder 1">
            <a:extLst>
              <a:ext uri="{FF2B5EF4-FFF2-40B4-BE49-F238E27FC236}">
                <a16:creationId xmlns:a16="http://schemas.microsoft.com/office/drawing/2014/main" id="{D50AB739-1F0F-4565-A9A0-F0E3A27AD34E}"/>
              </a:ext>
            </a:extLst>
          </p:cNvPr>
          <p:cNvSpPr>
            <a:spLocks noGrp="1"/>
          </p:cNvSpPr>
          <p:nvPr>
            <p:ph type="dt" sz="half" idx="12"/>
          </p:nvPr>
        </p:nvSpPr>
        <p:spPr/>
        <p:txBody>
          <a:bodyPr/>
          <a:lstStyle/>
          <a:p>
            <a:endParaRPr lang="en-GB"/>
          </a:p>
        </p:txBody>
      </p:sp>
      <p:sp>
        <p:nvSpPr>
          <p:cNvPr id="4" name="Footer Placeholder 3">
            <a:extLst>
              <a:ext uri="{FF2B5EF4-FFF2-40B4-BE49-F238E27FC236}">
                <a16:creationId xmlns:a16="http://schemas.microsoft.com/office/drawing/2014/main" id="{17F9E9C1-2849-423E-ADAE-AC93D0370232}"/>
              </a:ext>
            </a:extLst>
          </p:cNvPr>
          <p:cNvSpPr>
            <a:spLocks noGrp="1"/>
          </p:cNvSpPr>
          <p:nvPr>
            <p:ph type="ftr" sz="quarter" idx="13"/>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5" name="Slide Number Placeholder 4">
            <a:extLst>
              <a:ext uri="{FF2B5EF4-FFF2-40B4-BE49-F238E27FC236}">
                <a16:creationId xmlns:a16="http://schemas.microsoft.com/office/drawing/2014/main" id="{4642AF13-9C23-40D0-92F8-B681BB8F813A}"/>
              </a:ext>
            </a:extLst>
          </p:cNvPr>
          <p:cNvSpPr>
            <a:spLocks noGrp="1"/>
          </p:cNvSpPr>
          <p:nvPr>
            <p:ph type="sldNum" sz="quarter" idx="14"/>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91235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Points">
    <p:spTree>
      <p:nvGrpSpPr>
        <p:cNvPr id="1" name=""/>
        <p:cNvGrpSpPr/>
        <p:nvPr/>
      </p:nvGrpSpPr>
      <p:grpSpPr>
        <a:xfrm>
          <a:off x="0" y="0"/>
          <a:ext cx="0" cy="0"/>
          <a:chOff x="0" y="0"/>
          <a:chExt cx="0" cy="0"/>
        </a:xfrm>
      </p:grpSpPr>
      <p:sp>
        <p:nvSpPr>
          <p:cNvPr id="2" name="AutoShape 8"/>
          <p:cNvSpPr>
            <a:spLocks/>
          </p:cNvSpPr>
          <p:nvPr userDrawn="1"/>
        </p:nvSpPr>
        <p:spPr bwMode="auto">
          <a:xfrm>
            <a:off x="4583584" y="1750873"/>
            <a:ext cx="1907689" cy="1907689"/>
          </a:xfrm>
          <a:custGeom>
            <a:avLst/>
            <a:gdLst>
              <a:gd name="T0" fmla="*/ 1428677 w 19679"/>
              <a:gd name="T1" fmla="*/ 1568220 h 19679"/>
              <a:gd name="T2" fmla="*/ 1428677 w 19679"/>
              <a:gd name="T3" fmla="*/ 1568220 h 19679"/>
              <a:gd name="T4" fmla="*/ 1428677 w 19679"/>
              <a:gd name="T5" fmla="*/ 1568220 h 19679"/>
              <a:gd name="T6" fmla="*/ 1428677 w 19679"/>
              <a:gd name="T7" fmla="*/ 1568220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tx1">
              <a:lumMod val="95000"/>
              <a:lumOff val="5000"/>
              <a:alpha val="81000"/>
            </a:schemeClr>
          </a:solidFill>
          <a:ln>
            <a:noFill/>
          </a:ln>
          <a:extLst/>
        </p:spPr>
        <p:txBody>
          <a:bodyPr lIns="0" tIns="0" rIns="0" bIns="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2400" dirty="0">
              <a:solidFill>
                <a:srgbClr val="FFFFFF"/>
              </a:solidFill>
              <a:latin typeface="Arial" charset="0"/>
              <a:ea typeface="Arial" charset="0"/>
              <a:cs typeface="Arial" charset="0"/>
              <a:sym typeface="FontAwesome" pitchFamily="50" charset="0"/>
            </a:endParaRPr>
          </a:p>
        </p:txBody>
      </p:sp>
      <p:sp>
        <p:nvSpPr>
          <p:cNvPr id="3" name="AutoShape 9"/>
          <p:cNvSpPr>
            <a:spLocks/>
          </p:cNvSpPr>
          <p:nvPr userDrawn="1"/>
        </p:nvSpPr>
        <p:spPr bwMode="auto">
          <a:xfrm>
            <a:off x="5704828" y="3165373"/>
            <a:ext cx="1906629" cy="1907689"/>
          </a:xfrm>
          <a:custGeom>
            <a:avLst/>
            <a:gdLst>
              <a:gd name="T0" fmla="*/ 1427884 w 19679"/>
              <a:gd name="T1" fmla="*/ 1568220 h 19679"/>
              <a:gd name="T2" fmla="*/ 1427884 w 19679"/>
              <a:gd name="T3" fmla="*/ 1568220 h 19679"/>
              <a:gd name="T4" fmla="*/ 1427884 w 19679"/>
              <a:gd name="T5" fmla="*/ 1568220 h 19679"/>
              <a:gd name="T6" fmla="*/ 1427884 w 19679"/>
              <a:gd name="T7" fmla="*/ 1568220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bg2">
              <a:lumMod val="50000"/>
              <a:alpha val="81000"/>
            </a:schemeClr>
          </a:solidFill>
          <a:ln>
            <a:noFill/>
          </a:ln>
          <a:extLst/>
        </p:spPr>
        <p:txBody>
          <a:bodyPr lIns="50800" tIns="50800" rIns="50800" bIns="5080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1400" dirty="0">
              <a:latin typeface="Arial" charset="0"/>
              <a:ea typeface="Arial" charset="0"/>
              <a:cs typeface="Arial" charset="0"/>
            </a:endParaRPr>
          </a:p>
        </p:txBody>
      </p:sp>
      <p:sp>
        <p:nvSpPr>
          <p:cNvPr id="4" name="AutoShape 10"/>
          <p:cNvSpPr>
            <a:spLocks/>
          </p:cNvSpPr>
          <p:nvPr userDrawn="1"/>
        </p:nvSpPr>
        <p:spPr bwMode="auto">
          <a:xfrm>
            <a:off x="6825787" y="4597082"/>
            <a:ext cx="1907689" cy="1906629"/>
          </a:xfrm>
          <a:custGeom>
            <a:avLst/>
            <a:gdLst>
              <a:gd name="T0" fmla="*/ 1428677 w 19679"/>
              <a:gd name="T1" fmla="*/ 1567349 h 19679"/>
              <a:gd name="T2" fmla="*/ 1428677 w 19679"/>
              <a:gd name="T3" fmla="*/ 1567349 h 19679"/>
              <a:gd name="T4" fmla="*/ 1428677 w 19679"/>
              <a:gd name="T5" fmla="*/ 1567349 h 19679"/>
              <a:gd name="T6" fmla="*/ 1428677 w 19679"/>
              <a:gd name="T7" fmla="*/ 1567349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bg2">
              <a:lumMod val="90000"/>
              <a:alpha val="81000"/>
            </a:schemeClr>
          </a:solidFill>
          <a:ln>
            <a:noFill/>
          </a:ln>
          <a:extLst/>
        </p:spPr>
        <p:txBody>
          <a:bodyPr lIns="0" tIns="0" rIns="0" bIns="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1400" dirty="0">
              <a:latin typeface="Arial" charset="0"/>
              <a:ea typeface="Arial" charset="0"/>
              <a:cs typeface="Arial" charset="0"/>
            </a:endParaRPr>
          </a:p>
        </p:txBody>
      </p:sp>
      <p:sp>
        <p:nvSpPr>
          <p:cNvPr id="5" name="Text Placeholder 10"/>
          <p:cNvSpPr>
            <a:spLocks noGrp="1"/>
          </p:cNvSpPr>
          <p:nvPr>
            <p:ph type="body" sz="quarter" idx="12" hasCustomPrompt="1"/>
          </p:nvPr>
        </p:nvSpPr>
        <p:spPr>
          <a:xfrm>
            <a:off x="339725" y="1762125"/>
            <a:ext cx="3971925" cy="4683125"/>
          </a:xfrm>
          <a:prstGeom prst="rect">
            <a:avLst/>
          </a:prstGeom>
        </p:spPr>
        <p:txBody>
          <a:bodyPr/>
          <a:lstStyle>
            <a:lvl1pPr marL="0" indent="0">
              <a:buFont typeface="Arial" charset="0"/>
              <a:buNone/>
              <a:defRPr sz="2800"/>
            </a:lvl1pPr>
          </a:lstStyle>
          <a:p>
            <a:r>
              <a:rPr lang="en-US" sz="2400" dirty="0">
                <a:latin typeface="Arial" charset="0"/>
                <a:ea typeface="Arial" charset="0"/>
                <a:cs typeface="Arial" charset="0"/>
              </a:rPr>
              <a:t>PLEASE DO NOT CHANGE THE SIZE OF THIS TEXT BOX</a:t>
            </a:r>
          </a:p>
          <a:p>
            <a:r>
              <a:rPr lang="en-US" sz="2400" dirty="0">
                <a:latin typeface="Arial" charset="0"/>
                <a:ea typeface="Arial" charset="0"/>
                <a:cs typeface="Arial" charset="0"/>
              </a:rPr>
              <a:t>Headings should be in Arial, size 24</a:t>
            </a:r>
            <a:endParaRPr lang="en-US" sz="1100" b="1" dirty="0">
              <a:latin typeface="Arial" charset="0"/>
              <a:ea typeface="Arial" charset="0"/>
              <a:cs typeface="Arial" charset="0"/>
            </a:endParaRPr>
          </a:p>
          <a:p>
            <a:r>
              <a:rPr lang="en-US" sz="1600" dirty="0">
                <a:latin typeface="Arial" charset="0"/>
                <a:ea typeface="Arial" charset="0"/>
                <a:cs typeface="Arial" charset="0"/>
              </a:rPr>
              <a:t>The rest of your text should be Ariel, size 16</a:t>
            </a:r>
          </a:p>
          <a:p>
            <a:endParaRPr lang="en-US" sz="1600" dirty="0">
              <a:latin typeface="Arial" charset="0"/>
              <a:ea typeface="Arial" charset="0"/>
              <a:cs typeface="Arial" charset="0"/>
            </a:endParaRPr>
          </a:p>
          <a:p>
            <a:r>
              <a:rPr lang="en-US" sz="1600" dirty="0">
                <a:latin typeface="Arial" charset="0"/>
                <a:ea typeface="Arial" charset="0"/>
                <a:cs typeface="Arial" charset="0"/>
              </a:rPr>
              <a:t>Bullet points should be used as below</a:t>
            </a:r>
          </a:p>
          <a:p>
            <a:pPr marL="285750" indent="-285750">
              <a:buFont typeface="Arial" charset="0"/>
              <a:buChar char="•"/>
            </a:pPr>
            <a:r>
              <a:rPr lang="en-US" sz="1600" dirty="0">
                <a:latin typeface="Arial" charset="0"/>
                <a:ea typeface="Arial" charset="0"/>
                <a:cs typeface="Arial" charset="0"/>
              </a:rPr>
              <a:t>Bullet </a:t>
            </a:r>
          </a:p>
          <a:p>
            <a:pPr marL="285750" indent="-285750">
              <a:buFont typeface="Arial" charset="0"/>
              <a:buChar char="•"/>
            </a:pPr>
            <a:r>
              <a:rPr lang="en-US" sz="1600" dirty="0">
                <a:latin typeface="Arial" charset="0"/>
                <a:ea typeface="Arial" charset="0"/>
                <a:cs typeface="Arial" charset="0"/>
              </a:rPr>
              <a:t>Bullet</a:t>
            </a:r>
          </a:p>
          <a:p>
            <a:pPr marL="285750" indent="-285750">
              <a:buFont typeface="Arial" charset="0"/>
              <a:buChar char="•"/>
            </a:pPr>
            <a:r>
              <a:rPr lang="en-US" sz="1600" dirty="0">
                <a:latin typeface="Arial" charset="0"/>
                <a:ea typeface="Arial" charset="0"/>
                <a:cs typeface="Arial" charset="0"/>
              </a:rPr>
              <a:t>Bullet</a:t>
            </a:r>
          </a:p>
        </p:txBody>
      </p:sp>
      <p:sp>
        <p:nvSpPr>
          <p:cNvPr id="6"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dirty="0">
                <a:latin typeface="Arial" charset="0"/>
                <a:ea typeface="Arial" charset="0"/>
                <a:cs typeface="Arial" charset="0"/>
              </a:rPr>
              <a:t>School of Something</a:t>
            </a:r>
          </a:p>
          <a:p>
            <a:r>
              <a:rPr lang="en-US" sz="1400" b="1" dirty="0">
                <a:latin typeface="Arial" charset="0"/>
                <a:ea typeface="Arial" charset="0"/>
                <a:cs typeface="Arial" charset="0"/>
              </a:rPr>
              <a:t>FACULTY OF OTHER</a:t>
            </a:r>
          </a:p>
        </p:txBody>
      </p:sp>
      <p:sp>
        <p:nvSpPr>
          <p:cNvPr id="8" name="Text Placeholder 7"/>
          <p:cNvSpPr>
            <a:spLocks noGrp="1"/>
          </p:cNvSpPr>
          <p:nvPr>
            <p:ph type="body" sz="quarter" idx="13" hasCustomPrompt="1"/>
          </p:nvPr>
        </p:nvSpPr>
        <p:spPr>
          <a:xfrm>
            <a:off x="4796725" y="2394488"/>
            <a:ext cx="1496125" cy="557940"/>
          </a:xfrm>
          <a:prstGeom prst="rect">
            <a:avLst/>
          </a:prstGeom>
          <a:ln>
            <a:noFill/>
          </a:ln>
        </p:spPr>
        <p:txBody>
          <a:bodyPr/>
          <a:lstStyle>
            <a:lvl1pPr marL="0" indent="0" algn="ctr">
              <a:buNone/>
              <a:defRPr sz="2000" baseline="0">
                <a:solidFill>
                  <a:schemeClr val="bg1"/>
                </a:solidFill>
              </a:defRPr>
            </a:lvl1pPr>
          </a:lstStyle>
          <a:p>
            <a:pPr lvl="0"/>
            <a:r>
              <a:rPr lang="en-US" dirty="0"/>
              <a:t>Point 1</a:t>
            </a:r>
          </a:p>
        </p:txBody>
      </p:sp>
      <p:sp>
        <p:nvSpPr>
          <p:cNvPr id="9" name="Text Placeholder 7"/>
          <p:cNvSpPr>
            <a:spLocks noGrp="1"/>
          </p:cNvSpPr>
          <p:nvPr>
            <p:ph type="body" sz="quarter" idx="14" hasCustomPrompt="1"/>
          </p:nvPr>
        </p:nvSpPr>
        <p:spPr>
          <a:xfrm>
            <a:off x="5910079" y="3840247"/>
            <a:ext cx="1496125" cy="557940"/>
          </a:xfrm>
          <a:prstGeom prst="rect">
            <a:avLst/>
          </a:prstGeom>
          <a:ln>
            <a:noFill/>
          </a:ln>
        </p:spPr>
        <p:txBody>
          <a:bodyPr/>
          <a:lstStyle>
            <a:lvl1pPr marL="0" indent="0" algn="ctr">
              <a:buNone/>
              <a:defRPr sz="2000" baseline="0">
                <a:solidFill>
                  <a:schemeClr val="bg1"/>
                </a:solidFill>
              </a:defRPr>
            </a:lvl1pPr>
          </a:lstStyle>
          <a:p>
            <a:pPr lvl="0"/>
            <a:r>
              <a:rPr lang="en-US" dirty="0"/>
              <a:t>Point 2</a:t>
            </a:r>
          </a:p>
        </p:txBody>
      </p:sp>
      <p:sp>
        <p:nvSpPr>
          <p:cNvPr id="10" name="Text Placeholder 7"/>
          <p:cNvSpPr>
            <a:spLocks noGrp="1"/>
          </p:cNvSpPr>
          <p:nvPr>
            <p:ph type="body" sz="quarter" idx="15" hasCustomPrompt="1"/>
          </p:nvPr>
        </p:nvSpPr>
        <p:spPr>
          <a:xfrm>
            <a:off x="7031568" y="5301000"/>
            <a:ext cx="1496125" cy="557940"/>
          </a:xfrm>
          <a:prstGeom prst="rect">
            <a:avLst/>
          </a:prstGeom>
          <a:ln>
            <a:noFill/>
          </a:ln>
        </p:spPr>
        <p:txBody>
          <a:bodyPr/>
          <a:lstStyle>
            <a:lvl1pPr marL="0" indent="0" algn="ctr">
              <a:buNone/>
              <a:defRPr sz="2000" baseline="0">
                <a:solidFill>
                  <a:schemeClr val="bg1"/>
                </a:solidFill>
              </a:defRPr>
            </a:lvl1pPr>
          </a:lstStyle>
          <a:p>
            <a:pPr lvl="0"/>
            <a:r>
              <a:rPr lang="en-US" dirty="0"/>
              <a:t>Point 3</a:t>
            </a:r>
          </a:p>
        </p:txBody>
      </p:sp>
      <p:sp>
        <p:nvSpPr>
          <p:cNvPr id="7" name="Date Placeholder 6">
            <a:extLst>
              <a:ext uri="{FF2B5EF4-FFF2-40B4-BE49-F238E27FC236}">
                <a16:creationId xmlns:a16="http://schemas.microsoft.com/office/drawing/2014/main" id="{2CC8A1ED-0D54-4028-97C9-F44915AA7B13}"/>
              </a:ext>
            </a:extLst>
          </p:cNvPr>
          <p:cNvSpPr>
            <a:spLocks noGrp="1"/>
          </p:cNvSpPr>
          <p:nvPr>
            <p:ph type="dt" sz="half" idx="16"/>
          </p:nvPr>
        </p:nvSpPr>
        <p:spPr/>
        <p:txBody>
          <a:bodyPr/>
          <a:lstStyle/>
          <a:p>
            <a:endParaRPr lang="en-GB"/>
          </a:p>
        </p:txBody>
      </p:sp>
      <p:sp>
        <p:nvSpPr>
          <p:cNvPr id="11" name="Footer Placeholder 10">
            <a:extLst>
              <a:ext uri="{FF2B5EF4-FFF2-40B4-BE49-F238E27FC236}">
                <a16:creationId xmlns:a16="http://schemas.microsoft.com/office/drawing/2014/main" id="{4C45CB14-82FE-4810-9D2B-6F9F46A3F3A7}"/>
              </a:ext>
            </a:extLst>
          </p:cNvPr>
          <p:cNvSpPr>
            <a:spLocks noGrp="1"/>
          </p:cNvSpPr>
          <p:nvPr>
            <p:ph type="ftr" sz="quarter" idx="17"/>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12" name="Slide Number Placeholder 11">
            <a:extLst>
              <a:ext uri="{FF2B5EF4-FFF2-40B4-BE49-F238E27FC236}">
                <a16:creationId xmlns:a16="http://schemas.microsoft.com/office/drawing/2014/main" id="{D8949C99-24A1-49DF-9DC9-DE3C2836410F}"/>
              </a:ext>
            </a:extLst>
          </p:cNvPr>
          <p:cNvSpPr>
            <a:spLocks noGrp="1"/>
          </p:cNvSpPr>
          <p:nvPr>
            <p:ph type="sldNum" sz="quarter" idx="18"/>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8123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7006B2-2201-43EA-8729-23F913355B2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597747D5-50A2-4150-9B4A-90B8A1C96C06}"/>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9952335D-0D95-46BC-9D82-E9AFB82EE668}"/>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85569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2837EE-1CF4-4335-ABF9-B908698CE5B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503B9DED-8EB4-4C4A-B832-A2E5BF6F7DB5}"/>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CB0CEE4B-2913-4C88-A8BB-C8D236ED9316}"/>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2142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5554D0-DC8F-410B-9990-D1E9E327BC2B}"/>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82F9A98E-5C90-4B9D-BA3A-41D1286F37C5}"/>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12E77D18-DC5A-41EA-B418-C665C11E50C6}"/>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51303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F011B2-B9B7-4E97-933B-8B116C3B48A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4065F16-472E-4DEF-A999-0DE253624021}"/>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79A7B28D-B535-40DF-AD5C-044799DFB9A0}"/>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14726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5">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CA94AB-2158-4C0F-92ED-E28632D372D7}"/>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698C62D4-8E08-4664-8B97-E46A91F90EAE}"/>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12F5F6BB-6E58-4648-8377-069C00ED137E}"/>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92319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AB0C8C-39E6-42A7-8303-71317E7942D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66F11B42-C6EC-4DBC-BED7-77C62CB63B7D}"/>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032DC7F6-8E7E-4364-8886-F31FA2561E74}"/>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31817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EAF90D-03F5-4789-B24D-713D7827FA14}"/>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A5247BF-6BFB-42E1-9DB0-FDDCA052E54F}"/>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27ED1E0B-992E-4374-B8CD-BCA512806B7F}"/>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17893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C835D6-E309-4B3E-B024-89A552827B9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EE7B9C8A-CA33-4E56-94F9-1262D9E3F864}"/>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12FBAFB0-899C-4549-960F-D4553E7A3E0D}"/>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62307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7E8272-D2A1-4E97-A6E3-0373D6D6366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D00F1C80-7711-41DE-B575-D4A4637BAEC3}"/>
              </a:ext>
            </a:extLst>
          </p:cNvPr>
          <p:cNvSpPr>
            <a:spLocks noGrp="1"/>
          </p:cNvSpPr>
          <p:nvPr>
            <p:ph type="ftr" sz="quarter" idx="11"/>
          </p:nvPr>
        </p:nvSpPr>
        <p:spPr/>
        <p:txBody>
          <a:bodyPr/>
          <a:lstStyle>
            <a:lvl1pPr>
              <a:defRPr sz="1000" b="1">
                <a:latin typeface="Arial" panose="020B0604020202020204" pitchFamily="34" charset="0"/>
                <a:cs typeface="Arial" panose="020B0604020202020204" pitchFamily="34" charset="0"/>
              </a:defRPr>
            </a:lvl1pPr>
          </a:lstStyle>
          <a:p>
            <a:r>
              <a:rPr lang="en-GB" dirty="0"/>
              <a:t>robbielove.org</a:t>
            </a:r>
          </a:p>
        </p:txBody>
      </p:sp>
      <p:sp>
        <p:nvSpPr>
          <p:cNvPr id="4" name="Slide Number Placeholder 3">
            <a:extLst>
              <a:ext uri="{FF2B5EF4-FFF2-40B4-BE49-F238E27FC236}">
                <a16:creationId xmlns:a16="http://schemas.microsoft.com/office/drawing/2014/main" id="{15A20656-11E0-4BF7-8E40-34C71B91FC97}"/>
              </a:ext>
            </a:extLst>
          </p:cNvPr>
          <p:cNvSpPr>
            <a:spLocks noGrp="1"/>
          </p:cNvSpPr>
          <p:nvPr>
            <p:ph type="sldNum" sz="quarter" idx="12"/>
          </p:nvPr>
        </p:nvSpPr>
        <p:spPr/>
        <p:txBody>
          <a:bodyPr/>
          <a:lstStyle/>
          <a:p>
            <a:fld id="{7648DCE1-DBF7-49B4-9D39-839E1A16784B}" type="slidenum">
              <a:rPr lang="en-GB" smtClean="0"/>
              <a:t>‹#›</a:t>
            </a:fld>
            <a:endParaRPr lang="en-GB"/>
          </a:p>
        </p:txBody>
      </p:sp>
    </p:spTree>
    <p:extLst>
      <p:ext uri="{BB962C8B-B14F-4D97-AF65-F5344CB8AC3E}">
        <p14:creationId xmlns:p14="http://schemas.microsoft.com/office/powerpoint/2010/main" val="16398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0" y="0"/>
            <a:ext cx="9144000" cy="6464401"/>
          </a:xfrm>
          <a:prstGeom prst="rect">
            <a:avLst/>
          </a:prstGeom>
        </p:spPr>
      </p:pic>
      <p:sp>
        <p:nvSpPr>
          <p:cNvPr id="2" name="Date Placeholder 1">
            <a:extLst>
              <a:ext uri="{FF2B5EF4-FFF2-40B4-BE49-F238E27FC236}">
                <a16:creationId xmlns:a16="http://schemas.microsoft.com/office/drawing/2014/main" id="{21237886-C840-452C-943C-DB638ADBA54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3" name="Footer Placeholder 2">
            <a:extLst>
              <a:ext uri="{FF2B5EF4-FFF2-40B4-BE49-F238E27FC236}">
                <a16:creationId xmlns:a16="http://schemas.microsoft.com/office/drawing/2014/main" id="{50DB3E1E-4C6A-41DA-B4C2-722EB948EB6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robbielove.org</a:t>
            </a:r>
          </a:p>
        </p:txBody>
      </p:sp>
      <p:sp>
        <p:nvSpPr>
          <p:cNvPr id="4" name="Slide Number Placeholder 3">
            <a:extLst>
              <a:ext uri="{FF2B5EF4-FFF2-40B4-BE49-F238E27FC236}">
                <a16:creationId xmlns:a16="http://schemas.microsoft.com/office/drawing/2014/main" id="{7616FA9E-34F4-4E12-8D9E-58DC2D25FC7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48DCE1-DBF7-49B4-9D39-839E1A16784B}" type="slidenum">
              <a:rPr lang="en-GB" smtClean="0"/>
              <a:t>‹#›</a:t>
            </a:fld>
            <a:endParaRPr lang="en-GB"/>
          </a:p>
        </p:txBody>
      </p:sp>
    </p:spTree>
    <p:extLst>
      <p:ext uri="{BB962C8B-B14F-4D97-AF65-F5344CB8AC3E}">
        <p14:creationId xmlns:p14="http://schemas.microsoft.com/office/powerpoint/2010/main" val="578087358"/>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2" r:id="rId3"/>
    <p:sldLayoutId id="2147483661" r:id="rId4"/>
    <p:sldLayoutId id="2147483662" r:id="rId5"/>
    <p:sldLayoutId id="2147483673"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H.Deignan@education.leeds.ac.uk" TargetMode="External"/><Relationship Id="rId2" Type="http://schemas.openxmlformats.org/officeDocument/2006/relationships/hyperlink" Target="mailto:r.love@leeds.ac.uk"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A.H.Deignan@education.leeds.ac.uk" TargetMode="External"/><Relationship Id="rId2" Type="http://schemas.openxmlformats.org/officeDocument/2006/relationships/hyperlink" Target="mailto:r.love@leeds.ac.uk" TargetMode="External"/><Relationship Id="rId1" Type="http://schemas.openxmlformats.org/officeDocument/2006/relationships/slideLayout" Target="../slideLayouts/slideLayout2.xml"/><Relationship Id="rId5" Type="http://schemas.openxmlformats.org/officeDocument/2006/relationships/hyperlink" Target="https://linguistictransition.leeds.ac.uk/" TargetMode="Externa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339725" y="1943101"/>
            <a:ext cx="8593260" cy="4502150"/>
          </a:xfrm>
        </p:spPr>
        <p:txBody>
          <a:bodyPr/>
          <a:lstStyle/>
          <a:p>
            <a:r>
              <a:rPr lang="en-GB" sz="3600" b="1" dirty="0">
                <a:ea typeface="Arial" charset="0"/>
                <a:cs typeface="Arial" charset="0"/>
              </a:rPr>
              <a:t>The linguistic challenges of the transition from primary to secondary school</a:t>
            </a:r>
          </a:p>
          <a:p>
            <a:r>
              <a:rPr lang="en-GB" sz="2000" b="1" dirty="0">
                <a:ea typeface="Arial" charset="0"/>
                <a:cs typeface="Arial" charset="0"/>
              </a:rPr>
              <a:t>Using the BNC2014 in applied linguistics research</a:t>
            </a:r>
          </a:p>
          <a:p>
            <a:endParaRPr lang="en-GB" sz="1600" b="1" dirty="0">
              <a:ea typeface="Arial" charset="0"/>
              <a:cs typeface="Arial" charset="0"/>
            </a:endParaRPr>
          </a:p>
          <a:p>
            <a:endParaRPr lang="en-GB" sz="1600" b="1" dirty="0">
              <a:ea typeface="Arial" charset="0"/>
              <a:cs typeface="Arial" charset="0"/>
            </a:endParaRPr>
          </a:p>
          <a:p>
            <a:r>
              <a:rPr lang="en-GB" sz="1600" b="1" dirty="0">
                <a:ea typeface="Arial" charset="0"/>
                <a:cs typeface="Arial" charset="0"/>
              </a:rPr>
              <a:t>Dr Robbie Love &amp; Professor Alice Deignan</a:t>
            </a:r>
          </a:p>
          <a:p>
            <a:pPr>
              <a:spcBef>
                <a:spcPts val="0"/>
              </a:spcBef>
            </a:pPr>
            <a:endParaRPr lang="en-GB" sz="1600" dirty="0">
              <a:ea typeface="Arial" charset="0"/>
              <a:cs typeface="Arial" charset="0"/>
            </a:endParaRPr>
          </a:p>
          <a:p>
            <a:pPr>
              <a:spcBef>
                <a:spcPts val="0"/>
              </a:spcBef>
            </a:pPr>
            <a:r>
              <a:rPr lang="en-GB" sz="1600" dirty="0">
                <a:ea typeface="Arial" charset="0"/>
                <a:cs typeface="Arial" charset="0"/>
              </a:rPr>
              <a:t>School of Education</a:t>
            </a:r>
          </a:p>
          <a:p>
            <a:pPr>
              <a:spcBef>
                <a:spcPts val="0"/>
              </a:spcBef>
            </a:pPr>
            <a:r>
              <a:rPr lang="en-GB" sz="1600" dirty="0">
                <a:ea typeface="Arial" charset="0"/>
                <a:cs typeface="Arial" charset="0"/>
              </a:rPr>
              <a:t>University of Leeds</a:t>
            </a:r>
          </a:p>
          <a:p>
            <a:pPr>
              <a:spcBef>
                <a:spcPts val="0"/>
              </a:spcBef>
            </a:pPr>
            <a:endParaRPr lang="en-GB" sz="1600" dirty="0">
              <a:ea typeface="Arial" charset="0"/>
              <a:cs typeface="Arial" charset="0"/>
            </a:endParaRPr>
          </a:p>
          <a:p>
            <a:pPr>
              <a:spcBef>
                <a:spcPts val="0"/>
              </a:spcBef>
            </a:pPr>
            <a:r>
              <a:rPr lang="en-GB" sz="1600" dirty="0">
                <a:ea typeface="Arial" charset="0"/>
                <a:cs typeface="Arial" charset="0"/>
                <a:hlinkClick r:id="rId2"/>
              </a:rPr>
              <a:t>r.love@leeds.ac.uk</a:t>
            </a:r>
            <a:r>
              <a:rPr lang="en-GB" sz="1600" dirty="0">
                <a:ea typeface="Arial" charset="0"/>
                <a:cs typeface="Arial" charset="0"/>
              </a:rPr>
              <a:t>			@</a:t>
            </a:r>
            <a:r>
              <a:rPr lang="en-GB" sz="1600" dirty="0" err="1">
                <a:ea typeface="Arial" charset="0"/>
                <a:cs typeface="Arial" charset="0"/>
              </a:rPr>
              <a:t>lovermob</a:t>
            </a:r>
            <a:endParaRPr lang="en-GB" sz="1600" dirty="0">
              <a:ea typeface="Arial" charset="0"/>
              <a:cs typeface="Arial" charset="0"/>
            </a:endParaRPr>
          </a:p>
          <a:p>
            <a:r>
              <a:rPr lang="en-GB" sz="1600" dirty="0">
                <a:ea typeface="Arial" charset="0"/>
                <a:cs typeface="Arial" charset="0"/>
                <a:hlinkClick r:id="rId3"/>
              </a:rPr>
              <a:t>A.H.Deignan@education.leeds.ac.uk</a:t>
            </a:r>
            <a:r>
              <a:rPr lang="en-GB" sz="1600" dirty="0">
                <a:ea typeface="Arial" charset="0"/>
                <a:cs typeface="Arial" charset="0"/>
              </a:rPr>
              <a:t>	@</a:t>
            </a:r>
            <a:r>
              <a:rPr lang="en-GB" sz="1600" dirty="0" err="1">
                <a:ea typeface="Arial" charset="0"/>
                <a:cs typeface="Arial" charset="0"/>
              </a:rPr>
              <a:t>alicedeignan</a:t>
            </a:r>
            <a:endParaRPr lang="en-GB" sz="1600" dirty="0">
              <a:ea typeface="Arial" charset="0"/>
              <a:cs typeface="Arial" charset="0"/>
            </a:endParaRPr>
          </a:p>
          <a:p>
            <a:endParaRPr lang="en-GB" sz="1600" dirty="0">
              <a:ea typeface="Arial" charset="0"/>
              <a:cs typeface="Arial" charset="0"/>
            </a:endParaRPr>
          </a:p>
        </p:txBody>
      </p:sp>
      <p:pic>
        <p:nvPicPr>
          <p:cNvPr id="4" name="Picture 2" descr="C:\Users\loverm\Dropbox\University\03 CASS\Work\20150320 UCREL CRS Talk\Twitter_logo_blue.png">
            <a:extLst>
              <a:ext uri="{FF2B5EF4-FFF2-40B4-BE49-F238E27FC236}">
                <a16:creationId xmlns:a16="http://schemas.microsoft.com/office/drawing/2014/main" id="{AFEF66AF-4D83-41AC-8C68-A25423E32E3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0172" y="5278916"/>
            <a:ext cx="250504" cy="2036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loverm\Dropbox\University\03 CASS\Work\20150320 UCREL CRS Talk\Twitter_logo_blue.png">
            <a:extLst>
              <a:ext uri="{FF2B5EF4-FFF2-40B4-BE49-F238E27FC236}">
                <a16:creationId xmlns:a16="http://schemas.microsoft.com/office/drawing/2014/main" id="{B71CEEA1-8CB1-4BD8-ABFD-E4FACC6CDBF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0172" y="5658427"/>
            <a:ext cx="250504" cy="2036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loverm\Dropbox\University\03 CASS\Spoken BNC2014\Spoken BNC2014 Shared Folder (Lancaster-Cambridge)\PR Campaign\Logo\Print\Large\BNC - British National Corpus 2014 - colour - print - on white.png">
            <a:extLst>
              <a:ext uri="{FF2B5EF4-FFF2-40B4-BE49-F238E27FC236}">
                <a16:creationId xmlns:a16="http://schemas.microsoft.com/office/drawing/2014/main" id="{6DD7A9AE-8AE6-4C97-B9B9-3C0DA66865C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88248" y="4097581"/>
            <a:ext cx="1616027" cy="1855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6ACC596-BF47-4106-8574-DDB4C97A69DB}"/>
              </a:ext>
            </a:extLst>
          </p:cNvPr>
          <p:cNvPicPr>
            <a:picLocks noChangeAspect="1"/>
          </p:cNvPicPr>
          <p:nvPr/>
        </p:nvPicPr>
        <p:blipFill>
          <a:blip r:embed="rId6"/>
          <a:stretch>
            <a:fillRect/>
          </a:stretch>
        </p:blipFill>
        <p:spPr>
          <a:xfrm>
            <a:off x="5776716" y="4791205"/>
            <a:ext cx="1282822" cy="1070878"/>
          </a:xfrm>
          <a:prstGeom prst="rect">
            <a:avLst/>
          </a:prstGeom>
        </p:spPr>
      </p:pic>
    </p:spTree>
    <p:extLst>
      <p:ext uri="{BB962C8B-B14F-4D97-AF65-F5344CB8AC3E}">
        <p14:creationId xmlns:p14="http://schemas.microsoft.com/office/powerpoint/2010/main" val="75315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250844" cy="4683125"/>
          </a:xfrm>
        </p:spPr>
        <p:txBody>
          <a:bodyPr/>
          <a:lstStyle/>
          <a:p>
            <a:pPr marL="457200" indent="-457200">
              <a:lnSpc>
                <a:spcPct val="100000"/>
              </a:lnSpc>
              <a:spcBef>
                <a:spcPts val="600"/>
              </a:spcBef>
              <a:buAutoNum type="arabicPeriod"/>
            </a:pPr>
            <a:r>
              <a:rPr lang="en-GB" sz="2400" dirty="0">
                <a:ea typeface="Arial" charset="0"/>
                <a:cs typeface="Arial" charset="0"/>
              </a:rPr>
              <a:t>UK school system</a:t>
            </a:r>
          </a:p>
          <a:p>
            <a:pPr marL="457200" indent="-457200">
              <a:lnSpc>
                <a:spcPct val="100000"/>
              </a:lnSpc>
              <a:spcBef>
                <a:spcPts val="600"/>
              </a:spcBef>
              <a:buAutoNum type="arabicPeriod"/>
            </a:pPr>
            <a:endParaRPr lang="en-GB" sz="2400" dirty="0">
              <a:ea typeface="Arial" charset="0"/>
              <a:cs typeface="Arial" charset="0"/>
            </a:endParaRPr>
          </a:p>
          <a:p>
            <a:pPr marL="457200" indent="-457200">
              <a:lnSpc>
                <a:spcPct val="100000"/>
              </a:lnSpc>
              <a:spcBef>
                <a:spcPts val="600"/>
              </a:spcBef>
              <a:buAutoNum type="arabicPeriod"/>
            </a:pPr>
            <a:r>
              <a:rPr lang="en-GB" sz="2400" dirty="0">
                <a:ea typeface="Arial" charset="0"/>
                <a:cs typeface="Arial" charset="0"/>
              </a:rPr>
              <a:t>Background to the project</a:t>
            </a:r>
          </a:p>
          <a:p>
            <a:pPr marL="457200" indent="-457200">
              <a:lnSpc>
                <a:spcPct val="100000"/>
              </a:lnSpc>
              <a:spcBef>
                <a:spcPts val="600"/>
              </a:spcBef>
              <a:buAutoNum type="arabicPeriod"/>
            </a:pPr>
            <a:endParaRPr lang="en-GB" sz="2400" dirty="0">
              <a:ea typeface="Arial" charset="0"/>
              <a:cs typeface="Arial" charset="0"/>
            </a:endParaRPr>
          </a:p>
          <a:p>
            <a:pPr marL="457200" indent="-457200">
              <a:lnSpc>
                <a:spcPct val="100000"/>
              </a:lnSpc>
              <a:spcBef>
                <a:spcPts val="600"/>
              </a:spcBef>
              <a:buAutoNum type="arabicPeriod"/>
            </a:pPr>
            <a:r>
              <a:rPr lang="en-GB" sz="2400" dirty="0">
                <a:ea typeface="Arial" charset="0"/>
                <a:cs typeface="Arial" charset="0"/>
              </a:rPr>
              <a:t>Research questions</a:t>
            </a:r>
            <a:endParaRPr lang="en-GB" sz="2400" b="1" dirty="0">
              <a:ea typeface="Arial" charset="0"/>
              <a:cs typeface="Arial" charset="0"/>
            </a:endParaRPr>
          </a:p>
          <a:p>
            <a:pPr marL="457200" indent="-457200">
              <a:lnSpc>
                <a:spcPct val="100000"/>
              </a:lnSpc>
              <a:spcBef>
                <a:spcPts val="600"/>
              </a:spcBef>
              <a:buAutoNum type="arabicPeriod"/>
            </a:pPr>
            <a:endParaRPr lang="en-GB" sz="2400" dirty="0">
              <a:ea typeface="Arial" charset="0"/>
              <a:cs typeface="Arial" charset="0"/>
            </a:endParaRPr>
          </a:p>
          <a:p>
            <a:pPr marL="457200" indent="-457200">
              <a:lnSpc>
                <a:spcPct val="100000"/>
              </a:lnSpc>
              <a:spcBef>
                <a:spcPts val="600"/>
              </a:spcBef>
              <a:buAutoNum type="arabicPeriod"/>
            </a:pPr>
            <a:r>
              <a:rPr lang="en-GB" sz="2400" dirty="0">
                <a:ea typeface="Arial" charset="0"/>
                <a:cs typeface="Arial" charset="0"/>
              </a:rPr>
              <a:t>Case study: school textbooks vs. the Spoken BNC2014</a:t>
            </a:r>
          </a:p>
          <a:p>
            <a:pPr marL="457200" indent="-457200">
              <a:lnSpc>
                <a:spcPct val="100000"/>
              </a:lnSpc>
              <a:spcBef>
                <a:spcPts val="600"/>
              </a:spcBef>
              <a:buAutoNum type="arabicPeriod"/>
            </a:pPr>
            <a:endParaRPr lang="en-GB" sz="2400" dirty="0">
              <a:ea typeface="Arial" charset="0"/>
              <a:cs typeface="Arial" charset="0"/>
            </a:endParaRPr>
          </a:p>
          <a:p>
            <a:pPr marL="457200" indent="-457200">
              <a:lnSpc>
                <a:spcPct val="100000"/>
              </a:lnSpc>
              <a:spcBef>
                <a:spcPts val="600"/>
              </a:spcBef>
              <a:buAutoNum type="arabicPeriod"/>
            </a:pPr>
            <a:r>
              <a:rPr lang="en-GB" sz="2400" dirty="0">
                <a:ea typeface="Arial" charset="0"/>
                <a:cs typeface="Arial" charset="0"/>
              </a:rPr>
              <a:t>Conclusions</a:t>
            </a:r>
            <a:endParaRPr lang="en-GB" sz="24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sz="3600" dirty="0">
                <a:ea typeface="Arial" charset="0"/>
                <a:cs typeface="Arial" charset="0"/>
              </a:rPr>
              <a:t>Plan</a:t>
            </a:r>
            <a:endParaRPr lang="en-GB" sz="16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107721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a:lnSpc>
                <a:spcPct val="100000"/>
              </a:lnSpc>
              <a:spcBef>
                <a:spcPts val="600"/>
              </a:spcBef>
            </a:pPr>
            <a:r>
              <a:rPr lang="en-GB" sz="2000" b="1" dirty="0">
                <a:ea typeface="Arial" charset="0"/>
                <a:cs typeface="Arial" charset="0"/>
              </a:rPr>
              <a:t>Key Stage	Year		Age</a:t>
            </a:r>
          </a:p>
          <a:p>
            <a:pPr>
              <a:lnSpc>
                <a:spcPct val="100000"/>
              </a:lnSpc>
              <a:spcBef>
                <a:spcPts val="600"/>
              </a:spcBef>
            </a:pPr>
            <a:r>
              <a:rPr lang="en-GB" sz="2000" dirty="0">
                <a:ea typeface="Arial" charset="0"/>
                <a:cs typeface="Arial" charset="0"/>
              </a:rPr>
              <a:t>Early years	Nursery		3-4</a:t>
            </a:r>
          </a:p>
          <a:p>
            <a:pPr>
              <a:lnSpc>
                <a:spcPct val="100000"/>
              </a:lnSpc>
              <a:spcBef>
                <a:spcPts val="600"/>
              </a:spcBef>
            </a:pPr>
            <a:r>
              <a:rPr lang="en-GB" sz="2000" dirty="0">
                <a:ea typeface="Arial" charset="0"/>
                <a:cs typeface="Arial" charset="0"/>
              </a:rPr>
              <a:t>		Reception	4-5</a:t>
            </a:r>
          </a:p>
          <a:p>
            <a:pPr>
              <a:lnSpc>
                <a:spcPct val="100000"/>
              </a:lnSpc>
              <a:spcBef>
                <a:spcPts val="600"/>
              </a:spcBef>
            </a:pPr>
            <a:endParaRPr lang="en-GB" sz="2000" dirty="0">
              <a:ea typeface="Arial" charset="0"/>
              <a:cs typeface="Arial" charset="0"/>
            </a:endParaRPr>
          </a:p>
          <a:p>
            <a:pPr>
              <a:lnSpc>
                <a:spcPct val="100000"/>
              </a:lnSpc>
              <a:spcBef>
                <a:spcPts val="600"/>
              </a:spcBef>
            </a:pPr>
            <a:r>
              <a:rPr lang="en-GB" sz="2000" dirty="0">
                <a:ea typeface="Arial" charset="0"/>
                <a:cs typeface="Arial" charset="0"/>
              </a:rPr>
              <a:t>Key Stage 1	Years 1 &amp; 2	5-7</a:t>
            </a:r>
          </a:p>
          <a:p>
            <a:pPr>
              <a:lnSpc>
                <a:spcPct val="100000"/>
              </a:lnSpc>
              <a:spcBef>
                <a:spcPts val="600"/>
              </a:spcBef>
            </a:pPr>
            <a:r>
              <a:rPr lang="en-GB" sz="2000" dirty="0">
                <a:ea typeface="Arial" charset="0"/>
                <a:cs typeface="Arial" charset="0"/>
              </a:rPr>
              <a:t>Key Stage 2	Years 3-6	7-11</a:t>
            </a:r>
          </a:p>
          <a:p>
            <a:pPr>
              <a:lnSpc>
                <a:spcPct val="100000"/>
              </a:lnSpc>
              <a:spcBef>
                <a:spcPts val="600"/>
              </a:spcBef>
            </a:pPr>
            <a:endParaRPr lang="en-GB" sz="2000" dirty="0">
              <a:ea typeface="Arial" charset="0"/>
              <a:cs typeface="Arial" charset="0"/>
            </a:endParaRPr>
          </a:p>
          <a:p>
            <a:pPr>
              <a:lnSpc>
                <a:spcPct val="100000"/>
              </a:lnSpc>
              <a:spcBef>
                <a:spcPts val="600"/>
              </a:spcBef>
            </a:pPr>
            <a:r>
              <a:rPr lang="en-GB" sz="2000" dirty="0">
                <a:ea typeface="Arial" charset="0"/>
                <a:cs typeface="Arial" charset="0"/>
              </a:rPr>
              <a:t>Key Stage 3	Years 7-9	11-14</a:t>
            </a:r>
          </a:p>
          <a:p>
            <a:pPr>
              <a:lnSpc>
                <a:spcPct val="100000"/>
              </a:lnSpc>
              <a:spcBef>
                <a:spcPts val="600"/>
              </a:spcBef>
            </a:pPr>
            <a:r>
              <a:rPr lang="en-GB" sz="2000" dirty="0">
                <a:ea typeface="Arial" charset="0"/>
                <a:cs typeface="Arial" charset="0"/>
              </a:rPr>
              <a:t>Key Stage 4	Years 10 &amp; 11	14-16</a:t>
            </a:r>
          </a:p>
          <a:p>
            <a:pPr>
              <a:lnSpc>
                <a:spcPct val="100000"/>
              </a:lnSpc>
              <a:spcBef>
                <a:spcPts val="600"/>
              </a:spcBef>
            </a:pPr>
            <a:endParaRPr lang="en-GB" sz="2000" dirty="0">
              <a:ea typeface="Arial" charset="0"/>
              <a:cs typeface="Arial" charset="0"/>
            </a:endParaRPr>
          </a:p>
          <a:p>
            <a:pPr>
              <a:lnSpc>
                <a:spcPct val="100000"/>
              </a:lnSpc>
              <a:spcBef>
                <a:spcPts val="600"/>
              </a:spcBef>
            </a:pPr>
            <a:r>
              <a:rPr lang="en-GB" sz="2000" dirty="0">
                <a:ea typeface="Arial" charset="0"/>
                <a:cs typeface="Arial" charset="0"/>
              </a:rPr>
              <a:t>Key Stage 5	Years 12 &amp; 13	16-18</a:t>
            </a:r>
          </a:p>
          <a:p>
            <a:pPr>
              <a:lnSpc>
                <a:spcPct val="100000"/>
              </a:lnSpc>
              <a:spcBef>
                <a:spcPts val="600"/>
              </a:spcBef>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3</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5" y="579664"/>
            <a:ext cx="5951741"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200" dirty="0">
                <a:ea typeface="Arial" charset="0"/>
                <a:cs typeface="Arial" charset="0"/>
              </a:rPr>
              <a:t>Background: English state schools</a:t>
            </a:r>
          </a:p>
        </p:txBody>
      </p:sp>
      <p:sp>
        <p:nvSpPr>
          <p:cNvPr id="4" name="Right Brace 3">
            <a:extLst>
              <a:ext uri="{FF2B5EF4-FFF2-40B4-BE49-F238E27FC236}">
                <a16:creationId xmlns:a16="http://schemas.microsoft.com/office/drawing/2014/main" id="{623C4E59-AC2A-46AA-92EB-980A78B5D8C1}"/>
              </a:ext>
            </a:extLst>
          </p:cNvPr>
          <p:cNvSpPr/>
          <p:nvPr/>
        </p:nvSpPr>
        <p:spPr>
          <a:xfrm>
            <a:off x="4724400" y="3007895"/>
            <a:ext cx="394034" cy="1010652"/>
          </a:xfrm>
          <a:prstGeom prst="rightBrace">
            <a:avLst>
              <a:gd name="adj1" fmla="val 8333"/>
              <a:gd name="adj2" fmla="val 50595"/>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Right Brace 7">
            <a:extLst>
              <a:ext uri="{FF2B5EF4-FFF2-40B4-BE49-F238E27FC236}">
                <a16:creationId xmlns:a16="http://schemas.microsoft.com/office/drawing/2014/main" id="{9667CB4E-E16C-4D36-A53A-DAA47CC396C9}"/>
              </a:ext>
            </a:extLst>
          </p:cNvPr>
          <p:cNvSpPr/>
          <p:nvPr/>
        </p:nvSpPr>
        <p:spPr>
          <a:xfrm>
            <a:off x="4724400" y="4185461"/>
            <a:ext cx="394034" cy="1010652"/>
          </a:xfrm>
          <a:prstGeom prst="rightBrace">
            <a:avLst>
              <a:gd name="adj1" fmla="val 8333"/>
              <a:gd name="adj2" fmla="val 50595"/>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7A10FA4A-09A7-4D2E-B2E1-E5A3AF4660BA}"/>
              </a:ext>
            </a:extLst>
          </p:cNvPr>
          <p:cNvCxnSpPr/>
          <p:nvPr/>
        </p:nvCxnSpPr>
        <p:spPr>
          <a:xfrm>
            <a:off x="385011" y="4078705"/>
            <a:ext cx="4222021" cy="0"/>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9685DB0-5F6F-4447-812B-B58B71C663CA}"/>
              </a:ext>
            </a:extLst>
          </p:cNvPr>
          <p:cNvSpPr txBox="1"/>
          <p:nvPr/>
        </p:nvSpPr>
        <p:spPr>
          <a:xfrm>
            <a:off x="5327238" y="3328555"/>
            <a:ext cx="1575624" cy="369332"/>
          </a:xfrm>
          <a:prstGeom prst="rect">
            <a:avLst/>
          </a:prstGeom>
          <a:noFill/>
        </p:spPr>
        <p:txBody>
          <a:bodyPr wrap="none" rtlCol="0">
            <a:spAutoFit/>
          </a:bodyPr>
          <a:lstStyle/>
          <a:p>
            <a:r>
              <a:rPr lang="en-GB" dirty="0"/>
              <a:t>Primary school</a:t>
            </a:r>
          </a:p>
        </p:txBody>
      </p:sp>
      <p:sp>
        <p:nvSpPr>
          <p:cNvPr id="12" name="TextBox 11">
            <a:extLst>
              <a:ext uri="{FF2B5EF4-FFF2-40B4-BE49-F238E27FC236}">
                <a16:creationId xmlns:a16="http://schemas.microsoft.com/office/drawing/2014/main" id="{8A8A9961-4A1C-4FC5-B532-50EBBE3B8A20}"/>
              </a:ext>
            </a:extLst>
          </p:cNvPr>
          <p:cNvSpPr txBox="1"/>
          <p:nvPr/>
        </p:nvSpPr>
        <p:spPr>
          <a:xfrm>
            <a:off x="5351353" y="4506121"/>
            <a:ext cx="1822165" cy="369332"/>
          </a:xfrm>
          <a:prstGeom prst="rect">
            <a:avLst/>
          </a:prstGeom>
          <a:noFill/>
        </p:spPr>
        <p:txBody>
          <a:bodyPr wrap="none" rtlCol="0">
            <a:spAutoFit/>
          </a:bodyPr>
          <a:lstStyle/>
          <a:p>
            <a:r>
              <a:rPr lang="en-GB" dirty="0"/>
              <a:t>Secondary school</a:t>
            </a:r>
          </a:p>
        </p:txBody>
      </p:sp>
    </p:spTree>
    <p:extLst>
      <p:ext uri="{BB962C8B-B14F-4D97-AF65-F5344CB8AC3E}">
        <p14:creationId xmlns:p14="http://schemas.microsoft.com/office/powerpoint/2010/main" val="230767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285750" indent="-285750">
              <a:lnSpc>
                <a:spcPct val="100000"/>
              </a:lnSpc>
              <a:spcBef>
                <a:spcPts val="600"/>
              </a:spcBef>
              <a:buFont typeface="Arial" panose="020B0604020202020204" pitchFamily="34" charset="0"/>
              <a:buChar char="•"/>
            </a:pPr>
            <a:r>
              <a:rPr lang="en-GB" sz="2000" dirty="0">
                <a:ea typeface="Arial" charset="0"/>
                <a:cs typeface="Arial" charset="0"/>
              </a:rPr>
              <a:t>Many students in England find the transition from primary to secondary school difficult (DfE 2011; Howe &amp; Richards 2011; </a:t>
            </a:r>
            <a:r>
              <a:rPr lang="en-GB" sz="2000" dirty="0" err="1">
                <a:ea typeface="Arial" charset="0"/>
                <a:cs typeface="Arial" charset="0"/>
              </a:rPr>
              <a:t>Evangelou</a:t>
            </a:r>
            <a:r>
              <a:rPr lang="en-GB" sz="2000" dirty="0">
                <a:ea typeface="Arial" charset="0"/>
                <a:cs typeface="Arial" charset="0"/>
              </a:rPr>
              <a:t> et al. 2008; Brooks 2016)</a:t>
            </a: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r>
              <a:rPr lang="en-GB" sz="2000" dirty="0">
                <a:ea typeface="Arial" charset="0"/>
                <a:cs typeface="Arial" charset="0"/>
              </a:rPr>
              <a:t>	- social reasons</a:t>
            </a:r>
          </a:p>
          <a:p>
            <a:pPr>
              <a:lnSpc>
                <a:spcPct val="100000"/>
              </a:lnSpc>
              <a:spcBef>
                <a:spcPts val="600"/>
              </a:spcBef>
            </a:pPr>
            <a:r>
              <a:rPr lang="en-GB" sz="2000" dirty="0">
                <a:ea typeface="Arial" charset="0"/>
                <a:cs typeface="Arial" charset="0"/>
              </a:rPr>
              <a:t>	- larger school</a:t>
            </a:r>
          </a:p>
          <a:p>
            <a:pPr>
              <a:lnSpc>
                <a:spcPct val="100000"/>
              </a:lnSpc>
              <a:spcBef>
                <a:spcPts val="600"/>
              </a:spcBef>
            </a:pPr>
            <a:r>
              <a:rPr lang="en-GB" sz="2000" dirty="0">
                <a:ea typeface="Arial" charset="0"/>
                <a:cs typeface="Arial" charset="0"/>
              </a:rPr>
              <a:t>	- change in friendship groups</a:t>
            </a:r>
          </a:p>
          <a:p>
            <a:pPr>
              <a:lnSpc>
                <a:spcPct val="100000"/>
              </a:lnSpc>
              <a:spcBef>
                <a:spcPts val="600"/>
              </a:spcBef>
            </a:pPr>
            <a:r>
              <a:rPr lang="en-GB" sz="2000" dirty="0">
                <a:ea typeface="Arial" charset="0"/>
                <a:cs typeface="Arial" charset="0"/>
              </a:rPr>
              <a:t>	- being the youngest again</a:t>
            </a:r>
          </a:p>
          <a:p>
            <a:pPr>
              <a:lnSpc>
                <a:spcPct val="100000"/>
              </a:lnSpc>
              <a:spcBef>
                <a:spcPts val="600"/>
              </a:spcBef>
            </a:pPr>
            <a:r>
              <a:rPr lang="en-GB" sz="2000" dirty="0">
                <a:ea typeface="Arial" charset="0"/>
                <a:cs typeface="Arial" charset="0"/>
              </a:rPr>
              <a:t>	- tougher academic demands</a:t>
            </a:r>
          </a:p>
          <a:p>
            <a:pPr>
              <a:lnSpc>
                <a:spcPct val="100000"/>
              </a:lnSpc>
              <a:spcBef>
                <a:spcPts val="600"/>
              </a:spcBef>
            </a:pPr>
            <a:r>
              <a:rPr lang="en-GB" sz="2000" dirty="0">
                <a:ea typeface="Arial" charset="0"/>
                <a:cs typeface="Arial" charset="0"/>
              </a:rPr>
              <a:t>	- </a:t>
            </a:r>
            <a:r>
              <a:rPr lang="en-GB" sz="2000" b="1" dirty="0">
                <a:ea typeface="Arial" charset="0"/>
                <a:cs typeface="Arial" charset="0"/>
              </a:rPr>
              <a:t>tougher linguistic demands</a:t>
            </a: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4</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Background: the project</a:t>
            </a:r>
          </a:p>
        </p:txBody>
      </p:sp>
    </p:spTree>
    <p:extLst>
      <p:ext uri="{BB962C8B-B14F-4D97-AF65-F5344CB8AC3E}">
        <p14:creationId xmlns:p14="http://schemas.microsoft.com/office/powerpoint/2010/main" val="331328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285750" indent="-285750">
              <a:lnSpc>
                <a:spcPct val="100000"/>
              </a:lnSpc>
              <a:spcBef>
                <a:spcPts val="600"/>
              </a:spcBef>
              <a:buFont typeface="Arial" panose="020B0604020202020204" pitchFamily="34" charset="0"/>
              <a:buChar char="•"/>
            </a:pPr>
            <a:r>
              <a:rPr lang="en-GB" sz="2000" dirty="0">
                <a:ea typeface="Arial" charset="0"/>
                <a:cs typeface="Arial" charset="0"/>
              </a:rPr>
              <a:t>The language of school comprises numerous registers, not all of them academic</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Our focus is on academic registers = ‘school language’</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The instructional / regulative registers of academic learning</a:t>
            </a: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914400" lvl="2" indent="0">
              <a:lnSpc>
                <a:spcPct val="100000"/>
              </a:lnSpc>
              <a:spcBef>
                <a:spcPts val="600"/>
              </a:spcBef>
              <a:buNone/>
            </a:pPr>
            <a:r>
              <a:rPr lang="en-GB" i="1" dirty="0">
                <a:ea typeface="Arial" charset="0"/>
                <a:cs typeface="Arial" charset="0"/>
              </a:rPr>
              <a:t>academic activities are associated with a kind of language that is different from that used in everyday activities</a:t>
            </a:r>
          </a:p>
          <a:p>
            <a:pPr algn="r">
              <a:lnSpc>
                <a:spcPct val="100000"/>
              </a:lnSpc>
              <a:spcBef>
                <a:spcPts val="600"/>
              </a:spcBef>
            </a:pPr>
            <a:r>
              <a:rPr lang="en-GB" sz="2000" dirty="0">
                <a:ea typeface="Arial" charset="0"/>
                <a:cs typeface="Arial" charset="0"/>
              </a:rPr>
              <a:t>(Leung 2014: 137)</a:t>
            </a:r>
          </a:p>
          <a:p>
            <a:pPr>
              <a:lnSpc>
                <a:spcPct val="100000"/>
              </a:lnSpc>
              <a:spcBef>
                <a:spcPts val="600"/>
              </a:spcBef>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5</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Academic school language</a:t>
            </a:r>
          </a:p>
        </p:txBody>
      </p:sp>
    </p:spTree>
    <p:extLst>
      <p:ext uri="{BB962C8B-B14F-4D97-AF65-F5344CB8AC3E}">
        <p14:creationId xmlns:p14="http://schemas.microsoft.com/office/powerpoint/2010/main" val="312789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285750" indent="-285750">
              <a:lnSpc>
                <a:spcPct val="100000"/>
              </a:lnSpc>
              <a:spcBef>
                <a:spcPts val="600"/>
              </a:spcBef>
              <a:buFont typeface="Arial" panose="020B0604020202020204" pitchFamily="34" charset="0"/>
              <a:buChar char="•"/>
            </a:pPr>
            <a:r>
              <a:rPr lang="en-GB" sz="2000" dirty="0">
                <a:ea typeface="Arial" charset="0"/>
                <a:cs typeface="Arial" charset="0"/>
              </a:rPr>
              <a:t>Dip in attainment at start of Key Stage 3</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Difference in language as a barrier to understanding the curriculum?</a:t>
            </a:r>
          </a:p>
          <a:p>
            <a:pPr>
              <a:lnSpc>
                <a:spcPct val="100000"/>
              </a:lnSpc>
              <a:spcBef>
                <a:spcPts val="600"/>
              </a:spcBef>
            </a:pPr>
            <a:endParaRPr lang="en-GB" sz="2000" dirty="0">
              <a:ea typeface="Arial" charset="0"/>
              <a:cs typeface="Arial" charset="0"/>
            </a:endParaRPr>
          </a:p>
          <a:p>
            <a:pPr marL="914400" lvl="2" indent="0">
              <a:lnSpc>
                <a:spcPct val="100000"/>
              </a:lnSpc>
              <a:spcBef>
                <a:spcPts val="600"/>
              </a:spcBef>
              <a:buNone/>
            </a:pPr>
            <a:r>
              <a:rPr lang="en-GB" i="1" dirty="0">
                <a:ea typeface="Arial" charset="0"/>
                <a:cs typeface="Arial" charset="0"/>
              </a:rPr>
              <a:t>[t]</a:t>
            </a:r>
            <a:r>
              <a:rPr lang="en-GB" i="1" dirty="0" err="1">
                <a:ea typeface="Arial" charset="0"/>
                <a:cs typeface="Arial" charset="0"/>
              </a:rPr>
              <a:t>eaching</a:t>
            </a:r>
            <a:r>
              <a:rPr lang="en-GB" i="1" dirty="0">
                <a:ea typeface="Arial" charset="0"/>
                <a:cs typeface="Arial" charset="0"/>
              </a:rPr>
              <a:t> environments […] and teachers’ language are very different in secondary schools from primary schools</a:t>
            </a:r>
          </a:p>
          <a:p>
            <a:pPr algn="r">
              <a:lnSpc>
                <a:spcPct val="100000"/>
              </a:lnSpc>
              <a:spcBef>
                <a:spcPts val="600"/>
              </a:spcBef>
            </a:pPr>
            <a:r>
              <a:rPr lang="en-GB" sz="2000" dirty="0">
                <a:ea typeface="Arial" charset="0"/>
                <a:cs typeface="Arial" charset="0"/>
              </a:rPr>
              <a:t>(</a:t>
            </a:r>
            <a:r>
              <a:rPr lang="en-GB" sz="2000" dirty="0" err="1">
                <a:ea typeface="Arial" charset="0"/>
                <a:cs typeface="Arial" charset="0"/>
              </a:rPr>
              <a:t>Braund</a:t>
            </a:r>
            <a:r>
              <a:rPr lang="en-GB" sz="2000" dirty="0">
                <a:ea typeface="Arial" charset="0"/>
                <a:cs typeface="Arial" charset="0"/>
              </a:rPr>
              <a:t> &amp; Driver 2005: 78)</a:t>
            </a:r>
          </a:p>
          <a:p>
            <a:pPr algn="r">
              <a:lnSpc>
                <a:spcPct val="100000"/>
              </a:lnSpc>
              <a:spcBef>
                <a:spcPts val="600"/>
              </a:spcBef>
            </a:pPr>
            <a:endParaRPr lang="en-GB" sz="2000" dirty="0">
              <a:ea typeface="Arial" charset="0"/>
              <a:cs typeface="Arial" charset="0"/>
            </a:endParaRPr>
          </a:p>
          <a:p>
            <a:pPr marL="914400" lvl="2" indent="0">
              <a:lnSpc>
                <a:spcPct val="100000"/>
              </a:lnSpc>
              <a:spcBef>
                <a:spcPts val="600"/>
              </a:spcBef>
              <a:buNone/>
            </a:pPr>
            <a:r>
              <a:rPr lang="en-GB" i="1" dirty="0">
                <a:ea typeface="Arial" charset="0"/>
                <a:cs typeface="Arial" charset="0"/>
              </a:rPr>
              <a:t>Children are able to think but they can't articulate their thoughts because of the lack of language […] it is not the concepts they are finding difficult at Key Stage 3, it is the ability to access material given to them.</a:t>
            </a:r>
          </a:p>
          <a:p>
            <a:pPr marL="914400" lvl="2" indent="0" algn="r">
              <a:lnSpc>
                <a:spcPct val="100000"/>
              </a:lnSpc>
              <a:spcBef>
                <a:spcPts val="600"/>
              </a:spcBef>
              <a:buNone/>
            </a:pPr>
            <a:r>
              <a:rPr lang="en-GB" dirty="0">
                <a:ea typeface="Arial" charset="0"/>
                <a:cs typeface="Arial" charset="0"/>
              </a:rPr>
              <a:t>Interview with history teacher</a:t>
            </a:r>
          </a:p>
          <a:p>
            <a:pPr>
              <a:lnSpc>
                <a:spcPct val="100000"/>
              </a:lnSpc>
              <a:spcBef>
                <a:spcPts val="600"/>
              </a:spcBef>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6</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200" dirty="0">
                <a:ea typeface="Arial" charset="0"/>
                <a:cs typeface="Arial" charset="0"/>
              </a:rPr>
              <a:t>School language &amp; the transition</a:t>
            </a:r>
          </a:p>
        </p:txBody>
      </p:sp>
    </p:spTree>
    <p:extLst>
      <p:ext uri="{BB962C8B-B14F-4D97-AF65-F5344CB8AC3E}">
        <p14:creationId xmlns:p14="http://schemas.microsoft.com/office/powerpoint/2010/main" val="138572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285750" indent="-285750">
              <a:lnSpc>
                <a:spcPct val="100000"/>
              </a:lnSpc>
              <a:spcBef>
                <a:spcPts val="600"/>
              </a:spcBef>
              <a:buFont typeface="Arial" panose="020B0604020202020204" pitchFamily="34" charset="0"/>
              <a:buChar char="•"/>
            </a:pPr>
            <a:r>
              <a:rPr lang="en-GB" sz="2000" dirty="0">
                <a:ea typeface="Arial" charset="0"/>
                <a:cs typeface="Arial" charset="0"/>
              </a:rPr>
              <a:t>academic and semi-technical words</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multiword verbs</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grammatical metaphor</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tendency to compress information into complex noun groups</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use of passive voice</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subordination and other complex embedding</a:t>
            </a:r>
          </a:p>
          <a:p>
            <a:pPr marL="285750" indent="-285750">
              <a:lnSpc>
                <a:spcPct val="100000"/>
              </a:lnSpc>
              <a:spcBef>
                <a:spcPts val="600"/>
              </a:spcBef>
              <a:buFont typeface="Arial" panose="020B0604020202020204" pitchFamily="34" charset="0"/>
              <a:buChar char="•"/>
            </a:pPr>
            <a:r>
              <a:rPr lang="en-GB" sz="2000" dirty="0">
                <a:ea typeface="Arial" charset="0"/>
                <a:cs typeface="Arial" charset="0"/>
              </a:rPr>
              <a:t>unfamiliar discourse structures in both speaking and writing</a:t>
            </a: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7</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200" dirty="0">
                <a:ea typeface="Arial" charset="0"/>
                <a:cs typeface="Arial" charset="0"/>
              </a:rPr>
              <a:t>What might be unfamiliar at KS3?</a:t>
            </a:r>
          </a:p>
        </p:txBody>
      </p:sp>
    </p:spTree>
    <p:extLst>
      <p:ext uri="{BB962C8B-B14F-4D97-AF65-F5344CB8AC3E}">
        <p14:creationId xmlns:p14="http://schemas.microsoft.com/office/powerpoint/2010/main" val="119289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lvl="0"/>
            <a:r>
              <a:rPr lang="en-GB" sz="1800" dirty="0"/>
              <a:t>RQ1: What are the linguistic characteristics of texts that students are required to understand and respond to at Key Stage 2, in terms of lexis, grammar and discourse?</a:t>
            </a:r>
          </a:p>
          <a:p>
            <a:pPr lvl="0"/>
            <a:endParaRPr lang="en-GB" sz="1800" dirty="0"/>
          </a:p>
          <a:p>
            <a:pPr lvl="0"/>
            <a:r>
              <a:rPr lang="en-GB" sz="1800" dirty="0"/>
              <a:t>RQ2: What are the linguistic characteristics of texts that students are required to understand and respond to at Key Stage 3, in terms of lexis, grammar and discourse?</a:t>
            </a:r>
          </a:p>
          <a:p>
            <a:pPr lvl="0"/>
            <a:endParaRPr lang="en-GB" sz="1800" dirty="0"/>
          </a:p>
          <a:p>
            <a:pPr lvl="0"/>
            <a:r>
              <a:rPr lang="en-GB" sz="1800" dirty="0"/>
              <a:t>RQ3: How does the language of Key Stage 3 vary according to subject area?</a:t>
            </a:r>
          </a:p>
          <a:p>
            <a:pPr lvl="0"/>
            <a:endParaRPr lang="en-GB" sz="1800" dirty="0"/>
          </a:p>
          <a:p>
            <a:pPr lvl="0"/>
            <a:r>
              <a:rPr lang="en-GB" sz="1800" dirty="0"/>
              <a:t>RQ4: How does the language of Key Stage 3 differ from the language students have previously encountered, at the levels of lexis, grammar and discourse?</a:t>
            </a:r>
          </a:p>
          <a:p>
            <a:pPr lvl="0"/>
            <a:endParaRPr lang="en-GB" sz="1800" dirty="0"/>
          </a:p>
          <a:p>
            <a:pPr lvl="0"/>
            <a:r>
              <a:rPr lang="en-GB" sz="1800" dirty="0"/>
              <a:t>RQ5: How do teachers and students perceive the linguistic challenges of the transition from primary to secondary school?</a:t>
            </a:r>
            <a:endParaRPr lang="en-GB" sz="14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8</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Research questions</a:t>
            </a:r>
          </a:p>
        </p:txBody>
      </p:sp>
      <p:sp>
        <p:nvSpPr>
          <p:cNvPr id="3" name="Rectangle 2">
            <a:extLst>
              <a:ext uri="{FF2B5EF4-FFF2-40B4-BE49-F238E27FC236}">
                <a16:creationId xmlns:a16="http://schemas.microsoft.com/office/drawing/2014/main" id="{8462DCB5-4D67-46D2-B7FE-807462F6CF2C}"/>
              </a:ext>
            </a:extLst>
          </p:cNvPr>
          <p:cNvSpPr/>
          <p:nvPr/>
        </p:nvSpPr>
        <p:spPr>
          <a:xfrm>
            <a:off x="310696" y="4283242"/>
            <a:ext cx="7961015" cy="6918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397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342900" lvl="0" indent="-342900">
              <a:buFont typeface="Arial" panose="020B0604020202020204" pitchFamily="34" charset="0"/>
              <a:buChar char="•"/>
            </a:pPr>
            <a:r>
              <a:rPr lang="en-GB" sz="2000" dirty="0"/>
              <a:t>the first comprehensive and systematic description of the academic registers of secondary school</a:t>
            </a:r>
          </a:p>
          <a:p>
            <a:pPr marL="342900" lvl="0" indent="-342900">
              <a:buFont typeface="Arial" panose="020B0604020202020204" pitchFamily="34" charset="0"/>
              <a:buChar char="•"/>
            </a:pPr>
            <a:r>
              <a:rPr lang="en-GB" sz="2000" dirty="0"/>
              <a:t>with focus on how they differ from primary school and </a:t>
            </a:r>
            <a:r>
              <a:rPr lang="en-GB" sz="2000" b="1" dirty="0"/>
              <a:t>non-specialist language outside the school</a:t>
            </a:r>
          </a:p>
          <a:p>
            <a:pPr marL="342900" lvl="0" indent="-342900">
              <a:buFont typeface="Arial" panose="020B0604020202020204" pitchFamily="34" charset="0"/>
              <a:buChar char="•"/>
            </a:pPr>
            <a:r>
              <a:rPr lang="en-GB" sz="2000" dirty="0"/>
              <a:t>Engaging with a range of schools in England</a:t>
            </a:r>
          </a:p>
          <a:p>
            <a:pPr marL="342900" lvl="0" indent="-342900">
              <a:buFont typeface="Arial" panose="020B0604020202020204" pitchFamily="34" charset="0"/>
              <a:buChar char="•"/>
            </a:pPr>
            <a:r>
              <a:rPr lang="en-GB" sz="2000" dirty="0">
                <a:ea typeface="Arial" charset="0"/>
                <a:cs typeface="Arial" charset="0"/>
              </a:rPr>
              <a:t>Building corpora of spoken and written academic language that students </a:t>
            </a:r>
            <a:r>
              <a:rPr lang="en-GB" sz="2000" b="1" dirty="0">
                <a:ea typeface="Arial" charset="0"/>
                <a:cs typeface="Arial" charset="0"/>
              </a:rPr>
              <a:t>encounter</a:t>
            </a:r>
            <a:r>
              <a:rPr lang="en-GB" sz="2000" dirty="0">
                <a:ea typeface="Arial" charset="0"/>
                <a:cs typeface="Arial" charset="0"/>
              </a:rPr>
              <a:t> at end of KS2 and start of KS3</a:t>
            </a:r>
          </a:p>
          <a:p>
            <a:pPr marL="342900" lvl="0" indent="-342900">
              <a:buFont typeface="Arial" panose="020B0604020202020204" pitchFamily="34" charset="0"/>
              <a:buChar char="•"/>
            </a:pPr>
            <a:r>
              <a:rPr lang="en-GB" sz="2000" dirty="0">
                <a:ea typeface="Arial" charset="0"/>
                <a:cs typeface="Arial" charset="0"/>
              </a:rPr>
              <a:t>Corpus analysis to compare to each other, &amp; across subjects, &amp; to reference corpora of British English, including the BNC2014</a:t>
            </a:r>
          </a:p>
          <a:p>
            <a:pPr marL="342900" lvl="0" indent="-342900">
              <a:buFont typeface="Arial" panose="020B0604020202020204" pitchFamily="34" charset="0"/>
              <a:buChar char="•"/>
            </a:pPr>
            <a:r>
              <a:rPr lang="en-GB" sz="2000" dirty="0">
                <a:ea typeface="Arial" charset="0"/>
                <a:cs typeface="Arial" charset="0"/>
              </a:rPr>
              <a:t>Plus, interviews with students / teachers about their views on the transition</a:t>
            </a: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9</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Project plans</a:t>
            </a:r>
          </a:p>
        </p:txBody>
      </p:sp>
    </p:spTree>
    <p:extLst>
      <p:ext uri="{BB962C8B-B14F-4D97-AF65-F5344CB8AC3E}">
        <p14:creationId xmlns:p14="http://schemas.microsoft.com/office/powerpoint/2010/main" val="413369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342900" lvl="0" indent="-342900">
              <a:buFont typeface="Arial" panose="020B0604020202020204" pitchFamily="34" charset="0"/>
              <a:buChar char="•"/>
            </a:pPr>
            <a:r>
              <a:rPr lang="en-GB" sz="2000" dirty="0">
                <a:ea typeface="Arial" charset="0"/>
                <a:cs typeface="Arial" charset="0"/>
              </a:rPr>
              <a:t>Science words compared to previously encountered meanings/uses</a:t>
            </a:r>
          </a:p>
          <a:p>
            <a:pPr marL="342900" lvl="0" indent="-342900">
              <a:buFont typeface="Arial" panose="020B0604020202020204" pitchFamily="34" charset="0"/>
              <a:buChar char="•"/>
            </a:pPr>
            <a:r>
              <a:rPr lang="en-GB" sz="2000" dirty="0">
                <a:ea typeface="Arial" charset="0"/>
                <a:cs typeface="Arial" charset="0"/>
              </a:rPr>
              <a:t>Based on previous project with a focus on science (Deignan et al. 2017)</a:t>
            </a:r>
          </a:p>
          <a:p>
            <a:pPr marL="342900" lvl="0" indent="-342900">
              <a:buFont typeface="Arial" panose="020B0604020202020204" pitchFamily="34" charset="0"/>
              <a:buChar char="•"/>
            </a:pPr>
            <a:r>
              <a:rPr lang="en-GB" sz="2000" dirty="0">
                <a:ea typeface="Arial" charset="0"/>
                <a:cs typeface="Arial" charset="0"/>
              </a:rPr>
              <a:t>Meanings that students might ‘bring with them’ to the KS3 classroom</a:t>
            </a:r>
          </a:p>
          <a:p>
            <a:pPr marL="342900" lvl="0" indent="-342900">
              <a:buFont typeface="Arial" panose="020B0604020202020204" pitchFamily="34" charset="0"/>
              <a:buChar char="•"/>
            </a:pPr>
            <a:r>
              <a:rPr lang="en-GB" sz="2000" dirty="0">
                <a:ea typeface="Arial" charset="0"/>
                <a:cs typeface="Arial" charset="0"/>
              </a:rPr>
              <a:t>Question: are scientific uses of everyday words in KS3 different/unfamiliar for KS3 students?</a:t>
            </a:r>
          </a:p>
          <a:p>
            <a:pPr marL="342900" lvl="0" indent="-342900">
              <a:buFont typeface="Arial" panose="020B0604020202020204" pitchFamily="34" charset="0"/>
              <a:buChar char="•"/>
            </a:pPr>
            <a:endParaRPr lang="en-GB" sz="2000" dirty="0">
              <a:ea typeface="Arial" charset="0"/>
              <a:cs typeface="Arial" charset="0"/>
            </a:endParaRPr>
          </a:p>
          <a:p>
            <a:pPr marL="342900" lvl="0" indent="-342900">
              <a:buFont typeface="Arial" panose="020B0604020202020204" pitchFamily="34" charset="0"/>
              <a:buChar char="•"/>
            </a:pPr>
            <a:endParaRPr lang="en-GB" sz="32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10</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Case study</a:t>
            </a:r>
          </a:p>
        </p:txBody>
      </p:sp>
    </p:spTree>
    <p:extLst>
      <p:ext uri="{BB962C8B-B14F-4D97-AF65-F5344CB8AC3E}">
        <p14:creationId xmlns:p14="http://schemas.microsoft.com/office/powerpoint/2010/main" val="15935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683125"/>
          </a:xfrm>
        </p:spPr>
        <p:txBody>
          <a:bodyPr/>
          <a:lstStyle/>
          <a:p>
            <a:pPr marL="342900" indent="-342900">
              <a:buFont typeface="Arial" panose="020B0604020202020204" pitchFamily="34" charset="0"/>
              <a:buChar char="•"/>
            </a:pPr>
            <a:r>
              <a:rPr lang="en-GB" sz="2000" dirty="0">
                <a:ea typeface="Arial" charset="0"/>
                <a:cs typeface="Arial" charset="0"/>
              </a:rPr>
              <a:t>The Spoken BNC2014 as a reference corpus of general spoken English </a:t>
            </a:r>
          </a:p>
          <a:p>
            <a:pPr marL="342900" indent="-342900">
              <a:buFont typeface="Arial" panose="020B0604020202020204" pitchFamily="34" charset="0"/>
              <a:buChar char="•"/>
            </a:pPr>
            <a:r>
              <a:rPr lang="en-GB" sz="2000" dirty="0">
                <a:ea typeface="Arial" charset="0"/>
                <a:cs typeface="Arial" charset="0"/>
              </a:rPr>
              <a:t>= a proxy for meanings of ‘known’ words in British English public</a:t>
            </a:r>
          </a:p>
          <a:p>
            <a:pPr marL="342900" lvl="0" indent="-342900">
              <a:buFont typeface="Arial" panose="020B0604020202020204" pitchFamily="34" charset="0"/>
              <a:buChar char="•"/>
            </a:pPr>
            <a:endParaRPr lang="en-GB" sz="2000" dirty="0">
              <a:ea typeface="Arial" charset="0"/>
              <a:cs typeface="Arial" charset="0"/>
            </a:endParaRPr>
          </a:p>
          <a:p>
            <a:pPr marL="342900" lvl="0" indent="-342900">
              <a:buFont typeface="Arial" panose="020B0604020202020204" pitchFamily="34" charset="0"/>
              <a:buChar char="•"/>
            </a:pPr>
            <a:endParaRPr lang="en-GB" sz="2000" dirty="0">
              <a:ea typeface="Arial" charset="0"/>
              <a:cs typeface="Arial" charset="0"/>
            </a:endParaRPr>
          </a:p>
          <a:p>
            <a:pPr marL="342900" lvl="0" indent="-342900">
              <a:buFont typeface="Arial" panose="020B0604020202020204" pitchFamily="34" charset="0"/>
              <a:buChar char="•"/>
            </a:pPr>
            <a:r>
              <a:rPr lang="en-GB" sz="2000" dirty="0">
                <a:ea typeface="Arial" charset="0"/>
                <a:cs typeface="Arial" charset="0"/>
              </a:rPr>
              <a:t>What is and isn’t the Spoken BNC2014?</a:t>
            </a:r>
          </a:p>
          <a:p>
            <a:pPr marL="342900" lvl="0" indent="-342900">
              <a:buFont typeface="Arial" panose="020B0604020202020204" pitchFamily="34" charset="0"/>
              <a:buChar char="•"/>
            </a:pPr>
            <a:endParaRPr lang="en-GB" sz="2000" dirty="0">
              <a:ea typeface="Arial" charset="0"/>
              <a:cs typeface="Arial" charset="0"/>
            </a:endParaRPr>
          </a:p>
          <a:p>
            <a:pPr marL="342900" lvl="0" indent="-342900">
              <a:buFont typeface="Arial" panose="020B0604020202020204" pitchFamily="34" charset="0"/>
              <a:buChar char="•"/>
            </a:pPr>
            <a:r>
              <a:rPr lang="en-GB" sz="2000" dirty="0">
                <a:ea typeface="Arial" charset="0"/>
                <a:cs typeface="Arial" charset="0"/>
              </a:rPr>
              <a:t>Comparing writing to speech…</a:t>
            </a:r>
          </a:p>
          <a:p>
            <a:pPr marL="342900" lvl="0" indent="-342900">
              <a:buFont typeface="Arial" panose="020B0604020202020204" pitchFamily="34" charset="0"/>
              <a:buChar char="•"/>
            </a:pPr>
            <a:r>
              <a:rPr lang="en-GB" sz="2000" dirty="0">
                <a:ea typeface="Arial" charset="0"/>
                <a:cs typeface="Arial" charset="0"/>
              </a:rPr>
              <a:t>…although this is not discourse/register analysis</a:t>
            </a:r>
            <a:endParaRPr lang="en-GB" sz="3200"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11</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2400" dirty="0">
                <a:ea typeface="Arial" charset="0"/>
                <a:cs typeface="Arial" charset="0"/>
              </a:rPr>
              <a:t>The Spoken BNC2014 as a reference corpus</a:t>
            </a:r>
          </a:p>
        </p:txBody>
      </p:sp>
      <p:pic>
        <p:nvPicPr>
          <p:cNvPr id="8" name="Picture 7" descr="C:\Users\loverm\Dropbox\University\03 CASS\Spoken BNC2014\Spoken BNC2014 Shared Folder (Lancaster-Cambridge)\PR Campaign\Logo\Print\Large\BNC - British National Corpus 2014 - colour - print - on white.png">
            <a:extLst>
              <a:ext uri="{FF2B5EF4-FFF2-40B4-BE49-F238E27FC236}">
                <a16:creationId xmlns:a16="http://schemas.microsoft.com/office/drawing/2014/main" id="{DD1ADFE0-BBDC-4BD2-8CE0-9ABBD7A188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0235" y="4097581"/>
            <a:ext cx="1616027" cy="185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62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630631"/>
          </a:xfrm>
        </p:spPr>
        <p:txBody>
          <a:bodyPr/>
          <a:lstStyle/>
          <a:p>
            <a:pPr lvl="0"/>
            <a:r>
              <a:rPr lang="en-GB" sz="1800" dirty="0"/>
              <a:t>Key Stage 3 science textbooks and websites, text samples on the topic of </a:t>
            </a:r>
            <a:r>
              <a:rPr lang="en-GB" sz="1800" b="1" u="sng" dirty="0"/>
              <a:t>climate change</a:t>
            </a:r>
            <a:endParaRPr lang="en-GB" sz="1400" b="1" u="sng"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12</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Case study</a:t>
            </a:r>
          </a:p>
        </p:txBody>
      </p:sp>
      <p:pic>
        <p:nvPicPr>
          <p:cNvPr id="1026" name="Picture 2" descr="Image result for Edexcel GCSE additional science">
            <a:extLst>
              <a:ext uri="{FF2B5EF4-FFF2-40B4-BE49-F238E27FC236}">
                <a16:creationId xmlns:a16="http://schemas.microsoft.com/office/drawing/2014/main" id="{B640342B-0BB0-49AA-A429-9E56F91E0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932" y="2225842"/>
            <a:ext cx="2103966" cy="29885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3708D3B-3F17-4E4A-920B-A2B90920F817}"/>
              </a:ext>
            </a:extLst>
          </p:cNvPr>
          <p:cNvPicPr>
            <a:picLocks noChangeAspect="1"/>
          </p:cNvPicPr>
          <p:nvPr/>
        </p:nvPicPr>
        <p:blipFill rotWithShape="1">
          <a:blip r:embed="rId3"/>
          <a:srcRect l="29013" t="9960" r="29375"/>
          <a:stretch/>
        </p:blipFill>
        <p:spPr>
          <a:xfrm>
            <a:off x="4846529" y="2226443"/>
            <a:ext cx="2530331" cy="2994224"/>
          </a:xfrm>
          <a:prstGeom prst="rect">
            <a:avLst/>
          </a:prstGeom>
        </p:spPr>
      </p:pic>
      <p:sp>
        <p:nvSpPr>
          <p:cNvPr id="8" name="TextBox 7">
            <a:extLst>
              <a:ext uri="{FF2B5EF4-FFF2-40B4-BE49-F238E27FC236}">
                <a16:creationId xmlns:a16="http://schemas.microsoft.com/office/drawing/2014/main" id="{84D8A345-3AEA-416F-91E6-2888ACDA3C7E}"/>
              </a:ext>
            </a:extLst>
          </p:cNvPr>
          <p:cNvSpPr txBox="1"/>
          <p:nvPr/>
        </p:nvSpPr>
        <p:spPr>
          <a:xfrm>
            <a:off x="2016581" y="5531977"/>
            <a:ext cx="1500667" cy="369332"/>
          </a:xfrm>
          <a:prstGeom prst="rect">
            <a:avLst/>
          </a:prstGeom>
          <a:noFill/>
        </p:spPr>
        <p:txBody>
          <a:bodyPr wrap="none" rtlCol="0">
            <a:spAutoFit/>
          </a:bodyPr>
          <a:lstStyle/>
          <a:p>
            <a:r>
              <a:rPr lang="en-GB" dirty="0"/>
              <a:t>26,853 tokens</a:t>
            </a:r>
          </a:p>
        </p:txBody>
      </p:sp>
      <p:sp>
        <p:nvSpPr>
          <p:cNvPr id="10" name="TextBox 9">
            <a:extLst>
              <a:ext uri="{FF2B5EF4-FFF2-40B4-BE49-F238E27FC236}">
                <a16:creationId xmlns:a16="http://schemas.microsoft.com/office/drawing/2014/main" id="{AC2312A6-06DD-46E1-897F-F9DFCAA26B03}"/>
              </a:ext>
            </a:extLst>
          </p:cNvPr>
          <p:cNvSpPr txBox="1"/>
          <p:nvPr/>
        </p:nvSpPr>
        <p:spPr>
          <a:xfrm>
            <a:off x="5306206" y="5531977"/>
            <a:ext cx="1617687" cy="369332"/>
          </a:xfrm>
          <a:prstGeom prst="rect">
            <a:avLst/>
          </a:prstGeom>
          <a:noFill/>
        </p:spPr>
        <p:txBody>
          <a:bodyPr wrap="none" rtlCol="0">
            <a:spAutoFit/>
          </a:bodyPr>
          <a:lstStyle/>
          <a:p>
            <a:r>
              <a:rPr lang="en-GB" dirty="0"/>
              <a:t>188,282 tokens</a:t>
            </a:r>
          </a:p>
        </p:txBody>
      </p:sp>
    </p:spTree>
    <p:extLst>
      <p:ext uri="{BB962C8B-B14F-4D97-AF65-F5344CB8AC3E}">
        <p14:creationId xmlns:p14="http://schemas.microsoft.com/office/powerpoint/2010/main" val="394141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lvl="0"/>
            <a:r>
              <a:rPr lang="en-GB" sz="1800" dirty="0"/>
              <a:t>Three words:</a:t>
            </a:r>
          </a:p>
          <a:p>
            <a:pPr marL="285750" lvl="0" indent="-285750">
              <a:buFont typeface="Arial" panose="020B0604020202020204" pitchFamily="34" charset="0"/>
              <a:buChar char="•"/>
            </a:pPr>
            <a:r>
              <a:rPr lang="en-GB" sz="1800" b="1" u="sng" dirty="0">
                <a:solidFill>
                  <a:srgbClr val="FF0000"/>
                </a:solidFill>
                <a:ea typeface="Arial" charset="0"/>
                <a:cs typeface="Arial" charset="0"/>
              </a:rPr>
              <a:t>impact</a:t>
            </a:r>
            <a:r>
              <a:rPr lang="en-GB" sz="1800" dirty="0">
                <a:ea typeface="Arial" charset="0"/>
                <a:cs typeface="Arial" charset="0"/>
              </a:rPr>
              <a:t>	</a:t>
            </a:r>
            <a:r>
              <a:rPr lang="en-GB" sz="1800" i="1" dirty="0">
                <a:ea typeface="Arial" charset="0"/>
                <a:cs typeface="Arial" charset="0"/>
              </a:rPr>
              <a:t>impact(s), impacted, impacting</a:t>
            </a:r>
            <a:endParaRPr lang="en-GB" sz="1800" dirty="0">
              <a:ea typeface="Arial" charset="0"/>
              <a:cs typeface="Arial" charset="0"/>
            </a:endParaRPr>
          </a:p>
          <a:p>
            <a:pPr marL="285750" lvl="0" indent="-285750">
              <a:buFont typeface="Arial" panose="020B0604020202020204" pitchFamily="34" charset="0"/>
              <a:buChar char="•"/>
            </a:pPr>
            <a:r>
              <a:rPr lang="en-GB" sz="1800" b="1" u="sng" dirty="0">
                <a:solidFill>
                  <a:srgbClr val="FF0000"/>
                </a:solidFill>
                <a:ea typeface="Arial" charset="0"/>
                <a:cs typeface="Arial" charset="0"/>
              </a:rPr>
              <a:t>response</a:t>
            </a:r>
            <a:r>
              <a:rPr lang="en-GB" sz="1800" dirty="0">
                <a:ea typeface="Arial" charset="0"/>
                <a:cs typeface="Arial" charset="0"/>
              </a:rPr>
              <a:t>	</a:t>
            </a:r>
            <a:r>
              <a:rPr lang="en-GB" sz="1800" i="1" dirty="0">
                <a:ea typeface="Arial" charset="0"/>
                <a:cs typeface="Arial" charset="0"/>
              </a:rPr>
              <a:t>response(s)</a:t>
            </a:r>
          </a:p>
          <a:p>
            <a:pPr marL="285750" lvl="0" indent="-285750">
              <a:buFont typeface="Arial" panose="020B0604020202020204" pitchFamily="34" charset="0"/>
              <a:buChar char="•"/>
            </a:pPr>
            <a:r>
              <a:rPr lang="en-GB" sz="1800" b="1" u="sng" dirty="0">
                <a:solidFill>
                  <a:srgbClr val="FF0000"/>
                </a:solidFill>
                <a:ea typeface="Arial" charset="0"/>
                <a:cs typeface="Arial" charset="0"/>
              </a:rPr>
              <a:t>adapt	</a:t>
            </a:r>
            <a:r>
              <a:rPr lang="en-GB" sz="1800" dirty="0">
                <a:ea typeface="Arial" charset="0"/>
                <a:cs typeface="Arial" charset="0"/>
              </a:rPr>
              <a:t>	</a:t>
            </a:r>
            <a:r>
              <a:rPr lang="en-GB" sz="1800" i="1" dirty="0">
                <a:ea typeface="Arial" charset="0"/>
                <a:cs typeface="Arial" charset="0"/>
              </a:rPr>
              <a:t>adapt(s), adapted, adapting, adaptation(s), adaptable, adaptability, 			adaption(s), adaptive</a:t>
            </a:r>
          </a:p>
          <a:p>
            <a:pPr marL="285750" lvl="0" indent="-285750">
              <a:buFont typeface="Arial" panose="020B0604020202020204" pitchFamily="34" charset="0"/>
              <a:buChar char="•"/>
            </a:pPr>
            <a:endParaRPr lang="en-GB" sz="1800" i="1" dirty="0">
              <a:ea typeface="Arial" charset="0"/>
              <a:cs typeface="Arial" charset="0"/>
            </a:endParaRPr>
          </a:p>
          <a:p>
            <a:pPr marL="285750" lvl="0" indent="-285750">
              <a:buFont typeface="Arial" panose="020B0604020202020204" pitchFamily="34" charset="0"/>
              <a:buChar char="•"/>
            </a:pPr>
            <a:r>
              <a:rPr lang="en-GB" sz="1800" dirty="0">
                <a:ea typeface="Arial" charset="0"/>
                <a:cs typeface="Arial" charset="0"/>
              </a:rPr>
              <a:t>Identified through interviews with Key Stage 3 students (</a:t>
            </a:r>
            <a:r>
              <a:rPr lang="en-GB" sz="1800" dirty="0" err="1">
                <a:ea typeface="Arial" charset="0"/>
                <a:cs typeface="Arial" charset="0"/>
              </a:rPr>
              <a:t>Deignan</a:t>
            </a:r>
            <a:r>
              <a:rPr lang="en-GB" sz="1800" dirty="0">
                <a:ea typeface="Arial" charset="0"/>
                <a:cs typeface="Arial" charset="0"/>
              </a:rPr>
              <a:t> et al. 2017)</a:t>
            </a:r>
          </a:p>
          <a:p>
            <a:pPr marL="285750" indent="-285750">
              <a:buFont typeface="Arial" panose="020B0604020202020204" pitchFamily="34" charset="0"/>
              <a:buChar char="•"/>
            </a:pPr>
            <a:r>
              <a:rPr lang="en-GB" sz="1800" dirty="0">
                <a:ea typeface="Arial" charset="0"/>
                <a:cs typeface="Arial" charset="0"/>
              </a:rPr>
              <a:t>Climate change corpora uploaded to Sketch Engine</a:t>
            </a:r>
          </a:p>
          <a:p>
            <a:pPr marL="285750" lvl="0" indent="-285750">
              <a:buFont typeface="Arial" panose="020B0604020202020204" pitchFamily="34" charset="0"/>
              <a:buChar char="•"/>
            </a:pPr>
            <a:r>
              <a:rPr lang="en-GB" sz="1800" dirty="0">
                <a:ea typeface="Arial" charset="0"/>
                <a:cs typeface="Arial" charset="0"/>
              </a:rPr>
              <a:t>Analysis of collocates in (a) textbooks and websites corpora and (b) the Spoken BNC2014</a:t>
            </a:r>
          </a:p>
          <a:p>
            <a:pPr marL="285750" lvl="0" indent="-285750">
              <a:buFont typeface="Arial" panose="020B0604020202020204" pitchFamily="34" charset="0"/>
              <a:buChar char="•"/>
            </a:pPr>
            <a:r>
              <a:rPr lang="en-GB" sz="1800" i="1" dirty="0">
                <a:ea typeface="Arial" charset="0"/>
                <a:cs typeface="Arial" charset="0"/>
              </a:rPr>
              <a:t>(Textbooks data often too small to reveal collocates)</a:t>
            </a:r>
          </a:p>
          <a:p>
            <a:pPr marL="285750" lvl="0" indent="-285750">
              <a:buFont typeface="Arial" panose="020B0604020202020204" pitchFamily="34" charset="0"/>
              <a:buChar char="•"/>
            </a:pPr>
            <a:r>
              <a:rPr lang="en-GB" sz="1800" dirty="0">
                <a:ea typeface="Arial" charset="0"/>
                <a:cs typeface="Arial" charset="0"/>
              </a:rPr>
              <a:t>Collocates ranked according to Mutual Information</a:t>
            </a:r>
            <a:endParaRPr lang="en-GB" sz="1400" dirty="0">
              <a:ea typeface="Arial" charset="0"/>
              <a:cs typeface="Arial" charset="0"/>
            </a:endParaRPr>
          </a:p>
          <a:p>
            <a:pPr marL="285750" indent="-285750">
              <a:lnSpc>
                <a:spcPct val="100000"/>
              </a:lnSpc>
              <a:spcBef>
                <a:spcPts val="600"/>
              </a:spcBef>
              <a:buFont typeface="Arial" panose="020B0604020202020204" pitchFamily="34" charset="0"/>
              <a:buChar char="•"/>
            </a:pPr>
            <a:endParaRPr lang="en-GB"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13</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Case study</a:t>
            </a:r>
          </a:p>
        </p:txBody>
      </p:sp>
    </p:spTree>
    <p:extLst>
      <p:ext uri="{BB962C8B-B14F-4D97-AF65-F5344CB8AC3E}">
        <p14:creationId xmlns:p14="http://schemas.microsoft.com/office/powerpoint/2010/main" val="131260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a:xfrm>
            <a:off x="3028949" y="6416369"/>
            <a:ext cx="3086100" cy="365125"/>
          </a:xfrm>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a:xfrm>
            <a:off x="6457949" y="6416369"/>
            <a:ext cx="2057400" cy="365125"/>
          </a:xfrm>
        </p:spPr>
        <p:txBody>
          <a:bodyPr/>
          <a:lstStyle/>
          <a:p>
            <a:fld id="{7648DCE1-DBF7-49B4-9D39-839E1A16784B}" type="slidenum">
              <a:rPr lang="en-GB" smtClean="0"/>
              <a:t>14</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5" y="550783"/>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IMPACT</a:t>
            </a:r>
          </a:p>
        </p:txBody>
      </p:sp>
      <p:graphicFrame>
        <p:nvGraphicFramePr>
          <p:cNvPr id="8" name="Table 7">
            <a:extLst>
              <a:ext uri="{FF2B5EF4-FFF2-40B4-BE49-F238E27FC236}">
                <a16:creationId xmlns:a16="http://schemas.microsoft.com/office/drawing/2014/main" id="{5D480E61-5F9F-4D12-9F40-AFE967B34822}"/>
              </a:ext>
            </a:extLst>
          </p:cNvPr>
          <p:cNvGraphicFramePr>
            <a:graphicFrameLocks noGrp="1"/>
          </p:cNvGraphicFramePr>
          <p:nvPr>
            <p:extLst>
              <p:ext uri="{D42A27DB-BD31-4B8C-83A1-F6EECF244321}">
                <p14:modId xmlns:p14="http://schemas.microsoft.com/office/powerpoint/2010/main" val="2907062973"/>
              </p:ext>
            </p:extLst>
          </p:nvPr>
        </p:nvGraphicFramePr>
        <p:xfrm>
          <a:off x="488213" y="1500327"/>
          <a:ext cx="8027135" cy="4366266"/>
        </p:xfrm>
        <a:graphic>
          <a:graphicData uri="http://schemas.openxmlformats.org/drawingml/2006/table">
            <a:tbl>
              <a:tblPr firstRow="1" firstCol="1" bandRow="1">
                <a:tableStyleId>{5C22544A-7EE6-4342-B048-85BDC9FD1C3A}</a:tableStyleId>
              </a:tblPr>
              <a:tblGrid>
                <a:gridCol w="911689">
                  <a:extLst>
                    <a:ext uri="{9D8B030D-6E8A-4147-A177-3AD203B41FA5}">
                      <a16:colId xmlns:a16="http://schemas.microsoft.com/office/drawing/2014/main" val="788257716"/>
                    </a:ext>
                  </a:extLst>
                </a:gridCol>
                <a:gridCol w="1229533">
                  <a:extLst>
                    <a:ext uri="{9D8B030D-6E8A-4147-A177-3AD203B41FA5}">
                      <a16:colId xmlns:a16="http://schemas.microsoft.com/office/drawing/2014/main" val="2561830083"/>
                    </a:ext>
                  </a:extLst>
                </a:gridCol>
                <a:gridCol w="1136050">
                  <a:extLst>
                    <a:ext uri="{9D8B030D-6E8A-4147-A177-3AD203B41FA5}">
                      <a16:colId xmlns:a16="http://schemas.microsoft.com/office/drawing/2014/main" val="1000740262"/>
                    </a:ext>
                  </a:extLst>
                </a:gridCol>
                <a:gridCol w="849366">
                  <a:extLst>
                    <a:ext uri="{9D8B030D-6E8A-4147-A177-3AD203B41FA5}">
                      <a16:colId xmlns:a16="http://schemas.microsoft.com/office/drawing/2014/main" val="423421745"/>
                    </a:ext>
                  </a:extLst>
                </a:gridCol>
                <a:gridCol w="783483">
                  <a:extLst>
                    <a:ext uri="{9D8B030D-6E8A-4147-A177-3AD203B41FA5}">
                      <a16:colId xmlns:a16="http://schemas.microsoft.com/office/drawing/2014/main" val="868763724"/>
                    </a:ext>
                  </a:extLst>
                </a:gridCol>
                <a:gridCol w="1050579">
                  <a:extLst>
                    <a:ext uri="{9D8B030D-6E8A-4147-A177-3AD203B41FA5}">
                      <a16:colId xmlns:a16="http://schemas.microsoft.com/office/drawing/2014/main" val="1318527568"/>
                    </a:ext>
                  </a:extLst>
                </a:gridCol>
                <a:gridCol w="1117353">
                  <a:extLst>
                    <a:ext uri="{9D8B030D-6E8A-4147-A177-3AD203B41FA5}">
                      <a16:colId xmlns:a16="http://schemas.microsoft.com/office/drawing/2014/main" val="393812787"/>
                    </a:ext>
                  </a:extLst>
                </a:gridCol>
                <a:gridCol w="949082">
                  <a:extLst>
                    <a:ext uri="{9D8B030D-6E8A-4147-A177-3AD203B41FA5}">
                      <a16:colId xmlns:a16="http://schemas.microsoft.com/office/drawing/2014/main" val="3782562914"/>
                    </a:ext>
                  </a:extLst>
                </a:gridCol>
              </a:tblGrid>
              <a:tr h="309827">
                <a:tc gridSpan="4">
                  <a:txBody>
                    <a:bodyPr/>
                    <a:lstStyle/>
                    <a:p>
                      <a:pPr algn="just">
                        <a:lnSpc>
                          <a:spcPct val="107000"/>
                        </a:lnSpc>
                        <a:spcAft>
                          <a:spcPts val="0"/>
                        </a:spcAft>
                      </a:pPr>
                      <a:r>
                        <a:rPr lang="en-GB" sz="1600" dirty="0">
                          <a:effectLst/>
                        </a:rPr>
                        <a:t>Student websites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just">
                        <a:lnSpc>
                          <a:spcPct val="107000"/>
                        </a:lnSpc>
                        <a:spcAft>
                          <a:spcPts val="0"/>
                        </a:spcAft>
                      </a:pPr>
                      <a:r>
                        <a:rPr lang="en-GB" sz="1600">
                          <a:effectLst/>
                        </a:rPr>
                        <a:t>Spoken BNC2014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39382296"/>
                  </a:ext>
                </a:extLst>
              </a:tr>
              <a:tr h="633998">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effectLst/>
                        </a:rPr>
                        <a:t>co-occurrence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co-occurrence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7852693"/>
                  </a:ext>
                </a:extLst>
              </a:tr>
              <a:tr h="309827">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potsdam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8.913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huge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5.501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08502379"/>
                  </a:ext>
                </a:extLst>
              </a:tr>
              <a:tr h="309827">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effectLst/>
                        </a:rPr>
                        <a:t>unavoidable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8.65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massive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4.768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31869746"/>
                  </a:ext>
                </a:extLst>
              </a:tr>
              <a:tr h="309827">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irreversible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8.328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an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3.717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54817449"/>
                  </a:ext>
                </a:extLst>
              </a:tr>
              <a:tr h="633998">
                <a:tc>
                  <a:txBody>
                    <a:bodyPr/>
                    <a:lstStyle/>
                    <a:p>
                      <a:pPr algn="just">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climate-related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7.913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has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3.468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80291433"/>
                  </a:ext>
                </a:extLst>
              </a:tr>
              <a:tr h="309827">
                <a:tc>
                  <a:txBody>
                    <a:bodyPr/>
                    <a:lstStyle/>
                    <a:p>
                      <a:pPr algn="just">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having</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our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3.186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4038090"/>
                  </a:ext>
                </a:extLst>
              </a:tr>
              <a:tr h="309827">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worst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7.457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2.56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6616206"/>
                  </a:ext>
                </a:extLst>
              </a:tr>
              <a:tr h="309827">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forecast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7.328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make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2.519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35205662"/>
                  </a:ext>
                </a:extLst>
              </a:tr>
              <a:tr h="309827">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direct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7.257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their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2.219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54086587"/>
                  </a:ext>
                </a:extLst>
              </a:tr>
              <a:tr h="309827">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immediate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6.913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more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1.927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2852587"/>
                  </a:ext>
                </a:extLst>
              </a:tr>
              <a:tr h="309827">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effectLst/>
                        </a:rPr>
                        <a:t>poorer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6.913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dirty="0">
                          <a:effectLst/>
                        </a:rPr>
                        <a:t>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people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dirty="0">
                          <a:effectLst/>
                        </a:rPr>
                        <a:t>1.781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86773663"/>
                  </a:ext>
                </a:extLst>
              </a:tr>
            </a:tbl>
          </a:graphicData>
        </a:graphic>
      </p:graphicFrame>
    </p:spTree>
    <p:extLst>
      <p:ext uri="{BB962C8B-B14F-4D97-AF65-F5344CB8AC3E}">
        <p14:creationId xmlns:p14="http://schemas.microsoft.com/office/powerpoint/2010/main" val="24527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15</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IMPACT: science corpus</a:t>
            </a:r>
          </a:p>
        </p:txBody>
      </p:sp>
      <p:sp>
        <p:nvSpPr>
          <p:cNvPr id="8" name="Text Placeholder 1">
            <a:extLst>
              <a:ext uri="{FF2B5EF4-FFF2-40B4-BE49-F238E27FC236}">
                <a16:creationId xmlns:a16="http://schemas.microsoft.com/office/drawing/2014/main" id="{5E9283FF-527B-41C9-8846-BDCE16E87A9A}"/>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t>Use of </a:t>
            </a:r>
            <a:r>
              <a:rPr lang="en-GB" sz="1800" i="1" dirty="0"/>
              <a:t>impact</a:t>
            </a:r>
            <a:r>
              <a:rPr lang="en-GB" sz="1800" dirty="0"/>
              <a:t> is negative, describing climate change as irreversible and gradual, and caused by human activity</a:t>
            </a:r>
          </a:p>
          <a:p>
            <a:pPr marL="285750" indent="-285750">
              <a:buFont typeface="Arial" panose="020B0604020202020204" pitchFamily="34" charset="0"/>
              <a:buChar char="•"/>
            </a:pPr>
            <a:endParaRPr lang="en-GB" sz="1800" dirty="0"/>
          </a:p>
          <a:p>
            <a:pPr algn="just"/>
            <a:r>
              <a:rPr lang="en-GB" sz="1600" i="1" dirty="0">
                <a:solidFill>
                  <a:srgbClr val="FF0000"/>
                </a:solidFill>
              </a:rPr>
              <a:t>Getting a global climate deal Climate change is a global problem - that's why we need international agreement on how to reduce greenhouse gas emissions, conserve forests and help </a:t>
            </a:r>
            <a:r>
              <a:rPr lang="en-GB" sz="1600" b="1" i="1" u="sng" dirty="0">
                <a:solidFill>
                  <a:srgbClr val="FF0000"/>
                </a:solidFill>
              </a:rPr>
              <a:t>poorer</a:t>
            </a:r>
            <a:r>
              <a:rPr lang="en-GB" sz="1600" i="1" dirty="0">
                <a:solidFill>
                  <a:srgbClr val="FF0000"/>
                </a:solidFill>
              </a:rPr>
              <a:t> countries adapt to the </a:t>
            </a:r>
            <a:r>
              <a:rPr lang="en-GB" sz="1600" b="1" i="1" u="sng" dirty="0">
                <a:solidFill>
                  <a:srgbClr val="FF0000"/>
                </a:solidFill>
              </a:rPr>
              <a:t>impacts</a:t>
            </a:r>
            <a:r>
              <a:rPr lang="en-GB" sz="1600" i="1" dirty="0">
                <a:solidFill>
                  <a:srgbClr val="FF0000"/>
                </a:solidFill>
              </a:rPr>
              <a:t> of a changing climate. (WWF) </a:t>
            </a:r>
          </a:p>
          <a:p>
            <a:pPr algn="just"/>
            <a:endParaRPr lang="en-GB" sz="1600" dirty="0">
              <a:solidFill>
                <a:srgbClr val="FF0000"/>
              </a:solidFill>
            </a:endParaRPr>
          </a:p>
          <a:p>
            <a:pPr algn="just"/>
            <a:r>
              <a:rPr lang="en-GB" sz="1600" i="1" dirty="0">
                <a:solidFill>
                  <a:srgbClr val="FF0000"/>
                </a:solidFill>
              </a:rPr>
              <a:t>The Intergovernmental Panel on Climate Change warned in November of "severe, widespread, and </a:t>
            </a:r>
            <a:r>
              <a:rPr lang="en-GB" sz="1600" b="1" i="1" u="sng" dirty="0">
                <a:solidFill>
                  <a:srgbClr val="FF0000"/>
                </a:solidFill>
              </a:rPr>
              <a:t>irreversible impacts</a:t>
            </a:r>
            <a:r>
              <a:rPr lang="en-GB" sz="1600" i="1" u="sng" dirty="0">
                <a:solidFill>
                  <a:srgbClr val="FF0000"/>
                </a:solidFill>
              </a:rPr>
              <a:t> </a:t>
            </a:r>
            <a:r>
              <a:rPr lang="en-GB" sz="1600" i="1" dirty="0">
                <a:solidFill>
                  <a:srgbClr val="FF0000"/>
                </a:solidFill>
              </a:rPr>
              <a:t>" from global warming. (Guardian)</a:t>
            </a:r>
          </a:p>
          <a:p>
            <a:pPr algn="just"/>
            <a:endParaRPr lang="en-GB" sz="1600" i="1" dirty="0">
              <a:solidFill>
                <a:srgbClr val="FF0000"/>
              </a:solidFill>
            </a:endParaRPr>
          </a:p>
          <a:p>
            <a:pPr algn="just"/>
            <a:r>
              <a:rPr lang="en-GB" sz="1600" i="1" dirty="0">
                <a:solidFill>
                  <a:srgbClr val="FF0000"/>
                </a:solidFill>
                <a:ea typeface="Arial" charset="0"/>
                <a:cs typeface="Arial" charset="0"/>
              </a:rPr>
              <a:t>Typhoons and other disasters with </a:t>
            </a:r>
            <a:r>
              <a:rPr lang="en-GB" sz="1600" b="1" i="1" u="sng" dirty="0">
                <a:solidFill>
                  <a:srgbClr val="FF0000"/>
                </a:solidFill>
                <a:ea typeface="Arial" charset="0"/>
                <a:cs typeface="Arial" charset="0"/>
              </a:rPr>
              <a:t>immediate</a:t>
            </a:r>
            <a:r>
              <a:rPr lang="en-GB" sz="1600" i="1" dirty="0">
                <a:solidFill>
                  <a:srgbClr val="FF0000"/>
                </a:solidFill>
                <a:ea typeface="Arial" charset="0"/>
                <a:cs typeface="Arial" charset="0"/>
              </a:rPr>
              <a:t> high </a:t>
            </a:r>
            <a:r>
              <a:rPr lang="en-GB" sz="1600" b="1" i="1" u="sng" dirty="0">
                <a:solidFill>
                  <a:srgbClr val="FF0000"/>
                </a:solidFill>
                <a:ea typeface="Arial" charset="0"/>
                <a:cs typeface="Arial" charset="0"/>
              </a:rPr>
              <a:t>impact</a:t>
            </a:r>
            <a:r>
              <a:rPr lang="en-GB" sz="1600" i="1" dirty="0">
                <a:solidFill>
                  <a:srgbClr val="FF0000"/>
                </a:solidFill>
                <a:ea typeface="Arial" charset="0"/>
                <a:cs typeface="Arial" charset="0"/>
              </a:rPr>
              <a:t> hit the headlines, but slow, incipient, creeping change can be just as harmful. (FOE)</a:t>
            </a:r>
          </a:p>
          <a:p>
            <a:pPr algn="just"/>
            <a:endParaRPr lang="en-GB" sz="1600" i="1" dirty="0">
              <a:solidFill>
                <a:srgbClr val="FF0000"/>
              </a:solidFill>
              <a:ea typeface="Arial" charset="0"/>
              <a:cs typeface="Arial" charset="0"/>
            </a:endParaRPr>
          </a:p>
          <a:p>
            <a:pPr algn="just"/>
            <a:r>
              <a:rPr lang="en-GB" sz="1600" i="1" dirty="0">
                <a:solidFill>
                  <a:srgbClr val="FF0000"/>
                </a:solidFill>
              </a:rPr>
              <a:t>The </a:t>
            </a:r>
            <a:r>
              <a:rPr lang="en-GB" sz="1600" b="1" i="1" u="sng" dirty="0">
                <a:solidFill>
                  <a:srgbClr val="FF0000"/>
                </a:solidFill>
              </a:rPr>
              <a:t>impact</a:t>
            </a:r>
            <a:r>
              <a:rPr lang="en-GB" sz="1600" i="1" dirty="0">
                <a:solidFill>
                  <a:srgbClr val="FF0000"/>
                </a:solidFill>
              </a:rPr>
              <a:t> that </a:t>
            </a:r>
            <a:r>
              <a:rPr lang="en-GB" sz="1600" b="1" i="1" u="sng" dirty="0">
                <a:solidFill>
                  <a:srgbClr val="FF0000"/>
                </a:solidFill>
              </a:rPr>
              <a:t>humans</a:t>
            </a:r>
            <a:r>
              <a:rPr lang="en-GB" sz="1600" i="1" dirty="0">
                <a:solidFill>
                  <a:srgbClr val="FF0000"/>
                </a:solidFill>
              </a:rPr>
              <a:t> are having on our planet is always in the news. (GCSE Higher Science, OCR)</a:t>
            </a:r>
            <a:endParaRPr lang="en-GB" sz="1600" dirty="0">
              <a:solidFill>
                <a:srgbClr val="FF0000"/>
              </a:solidFill>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303356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16</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IMPACT: Spoken BNC2014</a:t>
            </a:r>
          </a:p>
        </p:txBody>
      </p:sp>
      <p:sp>
        <p:nvSpPr>
          <p:cNvPr id="8" name="Text Placeholder 1">
            <a:extLst>
              <a:ext uri="{FF2B5EF4-FFF2-40B4-BE49-F238E27FC236}">
                <a16:creationId xmlns:a16="http://schemas.microsoft.com/office/drawing/2014/main" id="{5E9283FF-527B-41C9-8846-BDCE16E87A9A}"/>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i="1" dirty="0"/>
              <a:t>Impacts</a:t>
            </a:r>
            <a:r>
              <a:rPr lang="en-GB" sz="1800" dirty="0"/>
              <a:t> are immediate and observable, and humans are recipients of impact, rather than the cause</a:t>
            </a:r>
          </a:p>
          <a:p>
            <a:pPr marL="285750" indent="-285750">
              <a:buFont typeface="Arial" panose="020B0604020202020204" pitchFamily="34" charset="0"/>
              <a:buChar char="•"/>
            </a:pPr>
            <a:endParaRPr lang="en-GB" sz="1800" i="1" dirty="0"/>
          </a:p>
          <a:p>
            <a:pPr algn="just"/>
            <a:r>
              <a:rPr lang="en-GB" sz="1600" i="1" dirty="0">
                <a:solidFill>
                  <a:schemeClr val="accent1">
                    <a:lumMod val="75000"/>
                  </a:schemeClr>
                </a:solidFill>
              </a:rPr>
              <a:t>it's had a huge </a:t>
            </a:r>
            <a:r>
              <a:rPr lang="en-GB" sz="1600" i="1" dirty="0" err="1">
                <a:solidFill>
                  <a:schemeClr val="accent1">
                    <a:lumMod val="75000"/>
                  </a:schemeClr>
                </a:solidFill>
              </a:rPr>
              <a:t>im</a:t>
            </a:r>
            <a:r>
              <a:rPr lang="en-GB" sz="1600" i="1" dirty="0">
                <a:solidFill>
                  <a:schemeClr val="accent1">
                    <a:lumMod val="75000"/>
                  </a:schemeClr>
                </a:solidFill>
              </a:rPr>
              <a:t>- a </a:t>
            </a:r>
            <a:r>
              <a:rPr lang="en-GB" sz="1600" b="1" i="1" u="sng" dirty="0">
                <a:solidFill>
                  <a:schemeClr val="accent1">
                    <a:lumMod val="75000"/>
                  </a:schemeClr>
                </a:solidFill>
              </a:rPr>
              <a:t>huge impact </a:t>
            </a:r>
            <a:r>
              <a:rPr lang="en-GB" sz="1600" i="1" dirty="0">
                <a:solidFill>
                  <a:schemeClr val="accent1">
                    <a:lumMod val="75000"/>
                  </a:schemeClr>
                </a:solidFill>
              </a:rPr>
              <a:t>on people die of heart attacks and cancer (BNC2014 SKL3)</a:t>
            </a:r>
          </a:p>
          <a:p>
            <a:pPr algn="just"/>
            <a:endParaRPr lang="en-GB" sz="1600" i="1" dirty="0">
              <a:solidFill>
                <a:schemeClr val="accent1">
                  <a:lumMod val="75000"/>
                </a:schemeClr>
              </a:solidFill>
              <a:ea typeface="Arial" charset="0"/>
              <a:cs typeface="Arial" charset="0"/>
            </a:endParaRPr>
          </a:p>
          <a:p>
            <a:pPr algn="just"/>
            <a:r>
              <a:rPr lang="en-GB" sz="1600" i="1" dirty="0">
                <a:solidFill>
                  <a:schemeClr val="accent1">
                    <a:lumMod val="75000"/>
                  </a:schemeClr>
                </a:solidFill>
              </a:rPr>
              <a:t>I think it has uh a huge u- </a:t>
            </a:r>
            <a:r>
              <a:rPr lang="en-GB" sz="1600" b="1" i="1" u="sng" dirty="0">
                <a:solidFill>
                  <a:schemeClr val="accent1">
                    <a:lumMod val="75000"/>
                  </a:schemeClr>
                </a:solidFill>
              </a:rPr>
              <a:t>impact on people </a:t>
            </a:r>
            <a:r>
              <a:rPr lang="en-GB" sz="1600" i="1" dirty="0">
                <a:solidFill>
                  <a:schemeClr val="accent1">
                    <a:lumMod val="75000"/>
                  </a:schemeClr>
                </a:solidFill>
              </a:rPr>
              <a:t>'s daily lives (BNC2014 SF2F)</a:t>
            </a:r>
            <a:endParaRPr lang="en-GB" sz="1600" dirty="0">
              <a:solidFill>
                <a:schemeClr val="accent1">
                  <a:lumMod val="75000"/>
                </a:schemeClr>
              </a:solidFill>
            </a:endParaRPr>
          </a:p>
          <a:p>
            <a:pPr algn="just"/>
            <a:endParaRPr lang="en-GB" sz="1600" i="1" dirty="0">
              <a:solidFill>
                <a:schemeClr val="accent1">
                  <a:lumMod val="75000"/>
                </a:schemeClr>
              </a:solidFill>
              <a:ea typeface="Arial" charset="0"/>
              <a:cs typeface="Arial" charset="0"/>
            </a:endParaRPr>
          </a:p>
          <a:p>
            <a:pPr algn="just"/>
            <a:r>
              <a:rPr lang="en-GB" sz="1600" i="1" dirty="0">
                <a:solidFill>
                  <a:schemeClr val="accent1">
                    <a:lumMod val="75000"/>
                  </a:schemeClr>
                </a:solidFill>
              </a:rPr>
              <a:t>if I have a child I could make a strong </a:t>
            </a:r>
            <a:r>
              <a:rPr lang="en-GB" sz="1600" b="1" i="1" u="sng" dirty="0">
                <a:solidFill>
                  <a:schemeClr val="accent1">
                    <a:lumMod val="75000"/>
                  </a:schemeClr>
                </a:solidFill>
              </a:rPr>
              <a:t>impact on </a:t>
            </a:r>
            <a:r>
              <a:rPr lang="en-GB" sz="1600" i="1" dirty="0">
                <a:solidFill>
                  <a:schemeClr val="accent1">
                    <a:lumMod val="75000"/>
                  </a:schemeClr>
                </a:solidFill>
              </a:rPr>
              <a:t>one person if I follow academia I could have a strong </a:t>
            </a:r>
            <a:r>
              <a:rPr lang="en-GB" sz="1600" b="1" i="1" u="sng" dirty="0">
                <a:solidFill>
                  <a:schemeClr val="accent1">
                    <a:lumMod val="75000"/>
                  </a:schemeClr>
                </a:solidFill>
              </a:rPr>
              <a:t>impact on</a:t>
            </a:r>
            <a:r>
              <a:rPr lang="en-GB" sz="1600" i="1" u="sng" dirty="0">
                <a:solidFill>
                  <a:schemeClr val="accent1">
                    <a:lumMod val="75000"/>
                  </a:schemeClr>
                </a:solidFill>
              </a:rPr>
              <a:t> </a:t>
            </a:r>
            <a:r>
              <a:rPr lang="en-GB" sz="1600" i="1" dirty="0">
                <a:solidFill>
                  <a:schemeClr val="accent1">
                    <a:lumMod val="75000"/>
                  </a:schemeClr>
                </a:solidFill>
              </a:rPr>
              <a:t>thousands of</a:t>
            </a:r>
            <a:r>
              <a:rPr lang="en-GB" sz="1600" b="1" i="1" dirty="0">
                <a:solidFill>
                  <a:schemeClr val="accent1">
                    <a:lumMod val="75000"/>
                  </a:schemeClr>
                </a:solidFill>
              </a:rPr>
              <a:t> </a:t>
            </a:r>
            <a:r>
              <a:rPr lang="en-GB" sz="1600" b="1" i="1" u="sng" dirty="0">
                <a:solidFill>
                  <a:schemeClr val="accent1">
                    <a:lumMod val="75000"/>
                  </a:schemeClr>
                </a:solidFill>
              </a:rPr>
              <a:t>people</a:t>
            </a:r>
            <a:r>
              <a:rPr lang="en-GB" sz="1600" i="1" dirty="0">
                <a:solidFill>
                  <a:schemeClr val="accent1">
                    <a:lumMod val="75000"/>
                  </a:schemeClr>
                </a:solidFill>
              </a:rPr>
              <a:t> (BNC2014 SJB4)</a:t>
            </a:r>
            <a:endParaRPr lang="en-GB" sz="1600" dirty="0">
              <a:solidFill>
                <a:schemeClr val="accent1">
                  <a:lumMod val="75000"/>
                </a:schemeClr>
              </a:solidFill>
            </a:endParaRPr>
          </a:p>
          <a:p>
            <a:pPr algn="just"/>
            <a:endParaRPr lang="en-GB" sz="2000" dirty="0">
              <a:solidFill>
                <a:schemeClr val="accent1">
                  <a:lumMod val="75000"/>
                </a:schemeClr>
              </a:solidFill>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332898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lvl="0"/>
            <a:r>
              <a:rPr lang="en-GB" sz="1800" dirty="0"/>
              <a:t>Student expectations…?</a:t>
            </a:r>
          </a:p>
          <a:p>
            <a:pPr marL="285750" lvl="0" indent="-285750">
              <a:buFont typeface="Arial" panose="020B0604020202020204" pitchFamily="34" charset="0"/>
              <a:buChar char="•"/>
            </a:pPr>
            <a:r>
              <a:rPr lang="en-GB" sz="1800" dirty="0"/>
              <a:t>climate change to have immediate and observable effects on humans </a:t>
            </a:r>
          </a:p>
          <a:p>
            <a:pPr marL="285750" lvl="0" indent="-285750">
              <a:buFont typeface="Arial" panose="020B0604020202020204" pitchFamily="34" charset="0"/>
              <a:buChar char="•"/>
            </a:pPr>
            <a:r>
              <a:rPr lang="en-GB" sz="1800" dirty="0"/>
              <a:t>global warming is a sudden and noticeable rise in temperature rather than a gradual process which will take place over many centuries</a:t>
            </a:r>
          </a:p>
          <a:p>
            <a:pPr marL="285750" lvl="0" indent="-285750">
              <a:buFont typeface="Arial" panose="020B0604020202020204" pitchFamily="34" charset="0"/>
              <a:buChar char="•"/>
            </a:pPr>
            <a:r>
              <a:rPr lang="en-GB" sz="1800" dirty="0"/>
              <a:t>they may also struggle with the fact that humans are, at least in part, responsible for climate change, since impact is usually associated with events which affect humans rather than events which are caused by them</a:t>
            </a:r>
            <a:endParaRPr lang="en-GB" dirty="0">
              <a:ea typeface="Arial" charset="0"/>
              <a:cs typeface="Arial" charset="0"/>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17</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Interpretation</a:t>
            </a:r>
          </a:p>
        </p:txBody>
      </p:sp>
    </p:spTree>
    <p:extLst>
      <p:ext uri="{BB962C8B-B14F-4D97-AF65-F5344CB8AC3E}">
        <p14:creationId xmlns:p14="http://schemas.microsoft.com/office/powerpoint/2010/main" val="2022837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a:xfrm>
            <a:off x="3028949" y="6416369"/>
            <a:ext cx="3086100" cy="365125"/>
          </a:xfrm>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a:xfrm>
            <a:off x="6457949" y="6416369"/>
            <a:ext cx="2057400" cy="365125"/>
          </a:xfrm>
        </p:spPr>
        <p:txBody>
          <a:bodyPr/>
          <a:lstStyle/>
          <a:p>
            <a:fld id="{7648DCE1-DBF7-49B4-9D39-839E1A16784B}" type="slidenum">
              <a:rPr lang="en-GB" smtClean="0"/>
              <a:t>18</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5" y="550783"/>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RESPONSE</a:t>
            </a:r>
          </a:p>
        </p:txBody>
      </p:sp>
      <p:graphicFrame>
        <p:nvGraphicFramePr>
          <p:cNvPr id="2" name="Table 1">
            <a:extLst>
              <a:ext uri="{FF2B5EF4-FFF2-40B4-BE49-F238E27FC236}">
                <a16:creationId xmlns:a16="http://schemas.microsoft.com/office/drawing/2014/main" id="{1553F3AB-7205-4281-AD70-251D113BED6C}"/>
              </a:ext>
            </a:extLst>
          </p:cNvPr>
          <p:cNvGraphicFramePr>
            <a:graphicFrameLocks noGrp="1"/>
          </p:cNvGraphicFramePr>
          <p:nvPr>
            <p:extLst>
              <p:ext uri="{D42A27DB-BD31-4B8C-83A1-F6EECF244321}">
                <p14:modId xmlns:p14="http://schemas.microsoft.com/office/powerpoint/2010/main" val="2641330568"/>
              </p:ext>
            </p:extLst>
          </p:nvPr>
        </p:nvGraphicFramePr>
        <p:xfrm>
          <a:off x="389889" y="1468507"/>
          <a:ext cx="8393164" cy="4517200"/>
        </p:xfrm>
        <a:graphic>
          <a:graphicData uri="http://schemas.openxmlformats.org/drawingml/2006/table">
            <a:tbl>
              <a:tblPr firstRow="1" firstCol="1" bandRow="1">
                <a:tableStyleId>{5C22544A-7EE6-4342-B048-85BDC9FD1C3A}</a:tableStyleId>
              </a:tblPr>
              <a:tblGrid>
                <a:gridCol w="953261">
                  <a:extLst>
                    <a:ext uri="{9D8B030D-6E8A-4147-A177-3AD203B41FA5}">
                      <a16:colId xmlns:a16="http://schemas.microsoft.com/office/drawing/2014/main" val="1445227800"/>
                    </a:ext>
                  </a:extLst>
                </a:gridCol>
                <a:gridCol w="1285599">
                  <a:extLst>
                    <a:ext uri="{9D8B030D-6E8A-4147-A177-3AD203B41FA5}">
                      <a16:colId xmlns:a16="http://schemas.microsoft.com/office/drawing/2014/main" val="1038005132"/>
                    </a:ext>
                  </a:extLst>
                </a:gridCol>
                <a:gridCol w="1187852">
                  <a:extLst>
                    <a:ext uri="{9D8B030D-6E8A-4147-A177-3AD203B41FA5}">
                      <a16:colId xmlns:a16="http://schemas.microsoft.com/office/drawing/2014/main" val="3147626562"/>
                    </a:ext>
                  </a:extLst>
                </a:gridCol>
                <a:gridCol w="888097">
                  <a:extLst>
                    <a:ext uri="{9D8B030D-6E8A-4147-A177-3AD203B41FA5}">
                      <a16:colId xmlns:a16="http://schemas.microsoft.com/office/drawing/2014/main" val="3279063475"/>
                    </a:ext>
                  </a:extLst>
                </a:gridCol>
                <a:gridCol w="819209">
                  <a:extLst>
                    <a:ext uri="{9D8B030D-6E8A-4147-A177-3AD203B41FA5}">
                      <a16:colId xmlns:a16="http://schemas.microsoft.com/office/drawing/2014/main" val="3752517588"/>
                    </a:ext>
                  </a:extLst>
                </a:gridCol>
                <a:gridCol w="1098484">
                  <a:extLst>
                    <a:ext uri="{9D8B030D-6E8A-4147-A177-3AD203B41FA5}">
                      <a16:colId xmlns:a16="http://schemas.microsoft.com/office/drawing/2014/main" val="2375863567"/>
                    </a:ext>
                  </a:extLst>
                </a:gridCol>
                <a:gridCol w="1168303">
                  <a:extLst>
                    <a:ext uri="{9D8B030D-6E8A-4147-A177-3AD203B41FA5}">
                      <a16:colId xmlns:a16="http://schemas.microsoft.com/office/drawing/2014/main" val="2287542780"/>
                    </a:ext>
                  </a:extLst>
                </a:gridCol>
                <a:gridCol w="992359">
                  <a:extLst>
                    <a:ext uri="{9D8B030D-6E8A-4147-A177-3AD203B41FA5}">
                      <a16:colId xmlns:a16="http://schemas.microsoft.com/office/drawing/2014/main" val="1215394866"/>
                    </a:ext>
                  </a:extLst>
                </a:gridCol>
              </a:tblGrid>
              <a:tr h="320537">
                <a:tc gridSpan="4">
                  <a:txBody>
                    <a:bodyPr/>
                    <a:lstStyle/>
                    <a:p>
                      <a:pPr algn="just">
                        <a:lnSpc>
                          <a:spcPct val="107000"/>
                        </a:lnSpc>
                        <a:spcAft>
                          <a:spcPts val="0"/>
                        </a:spcAft>
                      </a:pPr>
                      <a:r>
                        <a:rPr lang="en-GB" sz="1600">
                          <a:effectLst/>
                        </a:rPr>
                        <a:t>Student websites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just">
                        <a:lnSpc>
                          <a:spcPct val="107000"/>
                        </a:lnSpc>
                        <a:spcAft>
                          <a:spcPts val="0"/>
                        </a:spcAft>
                      </a:pPr>
                      <a:r>
                        <a:rPr lang="en-GB" sz="1600">
                          <a:effectLst/>
                        </a:rPr>
                        <a:t>Spoken BNC2014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03773417"/>
                  </a:ext>
                </a:extLst>
              </a:tr>
              <a:tr h="655915">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co-occurrence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co-occurrence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7411995"/>
                  </a:ext>
                </a:extLst>
              </a:tr>
              <a:tr h="320537">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policy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8.054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response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9.04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74066913"/>
                  </a:ext>
                </a:extLst>
              </a:tr>
              <a:tr h="320537">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earth's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6.541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positive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71753451"/>
                  </a:ext>
                </a:extLst>
              </a:tr>
              <a:tr h="655915">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temperatures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5.771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better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3.073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96860269"/>
                  </a:ext>
                </a:extLst>
              </a:tr>
              <a:tr h="320537">
                <a:tc>
                  <a:txBody>
                    <a:bodyPr/>
                    <a:lstStyle/>
                    <a:p>
                      <a:pPr algn="just">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an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5.054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kind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2.628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49573368"/>
                  </a:ext>
                </a:extLst>
              </a:tr>
              <a:tr h="320537">
                <a:tc>
                  <a:txBody>
                    <a:bodyPr/>
                    <a:lstStyle/>
                    <a:p>
                      <a:pPr algn="just">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climate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4.663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his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2.298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55631097"/>
                  </a:ext>
                </a:extLst>
              </a:tr>
              <a:tr h="320537">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change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4.640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probably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1.825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09018677"/>
                  </a:ext>
                </a:extLst>
              </a:tr>
              <a:tr h="320537">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to</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21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4.597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get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1.751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12119546"/>
                  </a:ext>
                </a:extLst>
              </a:tr>
              <a:tr h="320537">
                <a:tc>
                  <a:txBody>
                    <a:bodyPr/>
                    <a:lstStyle/>
                    <a:p>
                      <a:pPr algn="just">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from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from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1.549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23481823"/>
                  </a:ext>
                </a:extLst>
              </a:tr>
              <a:tr h="320537">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as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4.076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back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1.341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64833691"/>
                  </a:ext>
                </a:extLst>
              </a:tr>
              <a:tr h="320537">
                <a:tc>
                  <a:txBody>
                    <a:bodyPr/>
                    <a:lstStyle/>
                    <a:p>
                      <a:pPr algn="just">
                        <a:lnSpc>
                          <a:spcPct val="107000"/>
                        </a:lnSpc>
                        <a:spcAft>
                          <a:spcPts val="0"/>
                        </a:spcAft>
                      </a:pPr>
                      <a:r>
                        <a:rPr lang="en-GB" sz="1600">
                          <a:effectLst/>
                        </a:rPr>
                        <a:t>10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that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4.046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10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people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dirty="0">
                          <a:effectLst/>
                        </a:rPr>
                        <a:t>1.322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71771410"/>
                  </a:ext>
                </a:extLst>
              </a:tr>
            </a:tbl>
          </a:graphicData>
        </a:graphic>
      </p:graphicFrame>
    </p:spTree>
    <p:extLst>
      <p:ext uri="{BB962C8B-B14F-4D97-AF65-F5344CB8AC3E}">
        <p14:creationId xmlns:p14="http://schemas.microsoft.com/office/powerpoint/2010/main" val="197258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19</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RESPONSE: science corpus</a:t>
            </a:r>
          </a:p>
        </p:txBody>
      </p:sp>
      <p:sp>
        <p:nvSpPr>
          <p:cNvPr id="8" name="Text Placeholder 1">
            <a:extLst>
              <a:ext uri="{FF2B5EF4-FFF2-40B4-BE49-F238E27FC236}">
                <a16:creationId xmlns:a16="http://schemas.microsoft.com/office/drawing/2014/main" id="{15EEEB42-36D5-455A-A9C0-12059835C729}"/>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t>Use of </a:t>
            </a:r>
            <a:r>
              <a:rPr lang="en-GB" sz="1800" i="1" dirty="0"/>
              <a:t>response</a:t>
            </a:r>
            <a:r>
              <a:rPr lang="en-GB" sz="1800" dirty="0"/>
              <a:t> is mostly metaphorical, with mostly non-human agency</a:t>
            </a:r>
          </a:p>
          <a:p>
            <a:pPr marL="285750" indent="-285750">
              <a:buFont typeface="Arial" panose="020B0604020202020204" pitchFamily="34" charset="0"/>
              <a:buChar char="•"/>
            </a:pPr>
            <a:endParaRPr lang="en-GB" sz="1800" dirty="0"/>
          </a:p>
          <a:p>
            <a:r>
              <a:rPr lang="en-GB" sz="1600" b="1" i="1" u="sng" dirty="0">
                <a:solidFill>
                  <a:srgbClr val="FF0000"/>
                </a:solidFill>
              </a:rPr>
              <a:t>[T]</a:t>
            </a:r>
            <a:r>
              <a:rPr lang="en-GB" sz="1600" b="1" i="1" u="sng" dirty="0" err="1">
                <a:solidFill>
                  <a:srgbClr val="FF0000"/>
                </a:solidFill>
              </a:rPr>
              <a:t>emperatures</a:t>
            </a:r>
            <a:r>
              <a:rPr lang="en-GB" sz="1600" i="1" u="sng" dirty="0">
                <a:solidFill>
                  <a:srgbClr val="FF0000"/>
                </a:solidFill>
              </a:rPr>
              <a:t> </a:t>
            </a:r>
            <a:r>
              <a:rPr lang="en-GB" sz="1600" i="1" dirty="0">
                <a:solidFill>
                  <a:srgbClr val="FF0000"/>
                </a:solidFill>
              </a:rPr>
              <a:t>warm in </a:t>
            </a:r>
            <a:r>
              <a:rPr lang="en-GB" sz="1600" b="1" i="1" u="sng" dirty="0">
                <a:solidFill>
                  <a:srgbClr val="FF0000"/>
                </a:solidFill>
              </a:rPr>
              <a:t>response</a:t>
            </a:r>
            <a:r>
              <a:rPr lang="en-GB" sz="1600" i="1" u="sng" dirty="0">
                <a:solidFill>
                  <a:srgbClr val="FF0000"/>
                </a:solidFill>
              </a:rPr>
              <a:t> </a:t>
            </a:r>
            <a:r>
              <a:rPr lang="en-GB" sz="1600" i="1" dirty="0">
                <a:solidFill>
                  <a:srgbClr val="FF0000"/>
                </a:solidFill>
              </a:rPr>
              <a:t>to increasing amounts of greenhouse gases in the air (climatecentral.org)</a:t>
            </a:r>
          </a:p>
          <a:p>
            <a:endParaRPr lang="en-GB" sz="1600" dirty="0">
              <a:solidFill>
                <a:srgbClr val="FF0000"/>
              </a:solidFill>
            </a:endParaRPr>
          </a:p>
          <a:p>
            <a:pPr>
              <a:lnSpc>
                <a:spcPct val="100000"/>
              </a:lnSpc>
              <a:spcBef>
                <a:spcPts val="600"/>
              </a:spcBef>
            </a:pPr>
            <a:r>
              <a:rPr lang="en-GB" sz="1600" i="1" dirty="0">
                <a:solidFill>
                  <a:srgbClr val="FF0000"/>
                </a:solidFill>
              </a:rPr>
              <a:t>the </a:t>
            </a:r>
            <a:r>
              <a:rPr lang="en-GB" sz="1600" b="1" i="1" u="sng" dirty="0">
                <a:solidFill>
                  <a:srgbClr val="FF0000"/>
                </a:solidFill>
              </a:rPr>
              <a:t>Earth's</a:t>
            </a:r>
            <a:r>
              <a:rPr lang="en-GB" sz="1600" b="1" i="1" dirty="0">
                <a:solidFill>
                  <a:srgbClr val="FF0000"/>
                </a:solidFill>
              </a:rPr>
              <a:t> </a:t>
            </a:r>
            <a:r>
              <a:rPr lang="en-GB" sz="1600" i="1" dirty="0">
                <a:solidFill>
                  <a:srgbClr val="FF0000"/>
                </a:solidFill>
              </a:rPr>
              <a:t>temperature is rising in </a:t>
            </a:r>
            <a:r>
              <a:rPr lang="en-GB" sz="1600" b="1" i="1" u="sng" dirty="0">
                <a:solidFill>
                  <a:srgbClr val="FF0000"/>
                </a:solidFill>
              </a:rPr>
              <a:t>response</a:t>
            </a:r>
            <a:r>
              <a:rPr lang="en-GB" sz="1600" i="1" dirty="0">
                <a:solidFill>
                  <a:srgbClr val="FF0000"/>
                </a:solidFill>
              </a:rPr>
              <a:t> to emissions of greenhouse gases from the burning of oil, coal and gas (geographical.co.uk)</a:t>
            </a:r>
          </a:p>
          <a:p>
            <a:pPr>
              <a:lnSpc>
                <a:spcPct val="100000"/>
              </a:lnSpc>
              <a:spcBef>
                <a:spcPts val="600"/>
              </a:spcBef>
            </a:pPr>
            <a:endParaRPr lang="en-GB" sz="1600" dirty="0">
              <a:solidFill>
                <a:srgbClr val="FF0000"/>
              </a:solidFill>
            </a:endParaRPr>
          </a:p>
          <a:p>
            <a:pPr>
              <a:lnSpc>
                <a:spcPct val="100000"/>
              </a:lnSpc>
              <a:spcBef>
                <a:spcPts val="600"/>
              </a:spcBef>
            </a:pPr>
            <a:r>
              <a:rPr lang="en-GB" sz="1600" i="1" dirty="0">
                <a:solidFill>
                  <a:srgbClr val="FF0000"/>
                </a:solidFill>
              </a:rPr>
              <a:t>Shaped by orbital variations, </a:t>
            </a:r>
            <a:r>
              <a:rPr lang="en-GB" sz="1600" b="1" i="1" u="sng" dirty="0">
                <a:solidFill>
                  <a:srgbClr val="FF0000"/>
                </a:solidFill>
              </a:rPr>
              <a:t>responses</a:t>
            </a:r>
            <a:r>
              <a:rPr lang="en-GB" sz="1600" i="1" dirty="0">
                <a:solidFill>
                  <a:srgbClr val="FF0000"/>
                </a:solidFill>
              </a:rPr>
              <a:t> such </a:t>
            </a:r>
            <a:r>
              <a:rPr lang="en-GB" sz="1600" b="1" i="1" u="sng" dirty="0">
                <a:solidFill>
                  <a:srgbClr val="FF0000"/>
                </a:solidFill>
              </a:rPr>
              <a:t>as</a:t>
            </a:r>
            <a:r>
              <a:rPr lang="en-GB" sz="1600" i="1" dirty="0">
                <a:solidFill>
                  <a:srgbClr val="FF0000"/>
                </a:solidFill>
              </a:rPr>
              <a:t> the rise and fall of continental ice sheets and significant sea-level changes helped create the climate. (Wikipedia)</a:t>
            </a:r>
            <a:endParaRPr lang="en-GB" sz="1600" dirty="0">
              <a:solidFill>
                <a:srgbClr val="FF0000"/>
              </a:solidFill>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417502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20</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RESPONSE: Spoken BNC2014</a:t>
            </a:r>
          </a:p>
        </p:txBody>
      </p:sp>
      <p:sp>
        <p:nvSpPr>
          <p:cNvPr id="8" name="Text Placeholder 1">
            <a:extLst>
              <a:ext uri="{FF2B5EF4-FFF2-40B4-BE49-F238E27FC236}">
                <a16:creationId xmlns:a16="http://schemas.microsoft.com/office/drawing/2014/main" id="{15EEEB42-36D5-455A-A9C0-12059835C729}"/>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t>Use of </a:t>
            </a:r>
            <a:r>
              <a:rPr lang="en-GB" sz="1800" i="1" dirty="0"/>
              <a:t>response</a:t>
            </a:r>
            <a:r>
              <a:rPr lang="en-GB" sz="1800" dirty="0"/>
              <a:t> is mostly literal, with human agency</a:t>
            </a:r>
          </a:p>
          <a:p>
            <a:pPr marL="285750" indent="-285750">
              <a:buFont typeface="Arial" panose="020B0604020202020204" pitchFamily="34" charset="0"/>
              <a:buChar char="•"/>
            </a:pPr>
            <a:endParaRPr lang="en-GB" sz="1800" dirty="0"/>
          </a:p>
          <a:p>
            <a:r>
              <a:rPr lang="en-GB" sz="1600" i="1" dirty="0">
                <a:solidFill>
                  <a:srgbClr val="0070C0"/>
                </a:solidFill>
              </a:rPr>
              <a:t>he says it's quite (.) easy (.) to see whether </a:t>
            </a:r>
            <a:r>
              <a:rPr lang="en-GB" sz="1600" b="1" i="1" u="sng" dirty="0">
                <a:solidFill>
                  <a:srgbClr val="0070C0"/>
                </a:solidFill>
              </a:rPr>
              <a:t>people</a:t>
            </a:r>
            <a:r>
              <a:rPr lang="en-GB" sz="1600" i="1" dirty="0">
                <a:solidFill>
                  <a:srgbClr val="0070C0"/>
                </a:solidFill>
              </a:rPr>
              <a:t> are (.) </a:t>
            </a:r>
            <a:r>
              <a:rPr lang="en-GB" sz="1600" i="1" dirty="0" err="1">
                <a:solidFill>
                  <a:srgbClr val="0070C0"/>
                </a:solidFill>
              </a:rPr>
              <a:t>er</a:t>
            </a:r>
            <a:r>
              <a:rPr lang="en-GB" sz="1600" i="1" dirty="0">
                <a:solidFill>
                  <a:srgbClr val="0070C0"/>
                </a:solidFill>
              </a:rPr>
              <a:t> in their </a:t>
            </a:r>
            <a:r>
              <a:rPr lang="en-GB" sz="1600" b="1" i="1" u="sng" dirty="0">
                <a:solidFill>
                  <a:srgbClr val="0070C0"/>
                </a:solidFill>
              </a:rPr>
              <a:t>response</a:t>
            </a:r>
            <a:r>
              <a:rPr lang="en-GB" sz="1600" i="1" dirty="0">
                <a:solidFill>
                  <a:srgbClr val="0070C0"/>
                </a:solidFill>
              </a:rPr>
              <a:t> he says it's quite easy to see whether people are bringing stuff through or not (BNC2014 SKRC)</a:t>
            </a:r>
            <a:endParaRPr lang="en-GB" sz="1600" dirty="0">
              <a:solidFill>
                <a:srgbClr val="0070C0"/>
              </a:solidFill>
            </a:endParaRPr>
          </a:p>
          <a:p>
            <a:pPr>
              <a:lnSpc>
                <a:spcPct val="100000"/>
              </a:lnSpc>
              <a:spcBef>
                <a:spcPts val="600"/>
              </a:spcBef>
            </a:pPr>
            <a:endParaRPr lang="en-GB" sz="1600" dirty="0">
              <a:solidFill>
                <a:srgbClr val="0070C0"/>
              </a:solidFill>
              <a:ea typeface="Arial" charset="0"/>
              <a:cs typeface="Arial" charset="0"/>
            </a:endParaRPr>
          </a:p>
          <a:p>
            <a:pPr>
              <a:lnSpc>
                <a:spcPct val="100000"/>
              </a:lnSpc>
              <a:spcBef>
                <a:spcPts val="600"/>
              </a:spcBef>
            </a:pPr>
            <a:r>
              <a:rPr lang="en-GB" sz="1600" i="1" dirty="0">
                <a:solidFill>
                  <a:srgbClr val="0070C0"/>
                </a:solidFill>
              </a:rPr>
              <a:t>erm well I </a:t>
            </a:r>
            <a:r>
              <a:rPr lang="en-GB" sz="1600" i="1" dirty="0" err="1">
                <a:solidFill>
                  <a:srgbClr val="0070C0"/>
                </a:solidFill>
              </a:rPr>
              <a:t>I</a:t>
            </a:r>
            <a:r>
              <a:rPr lang="en-GB" sz="1600" i="1" dirty="0">
                <a:solidFill>
                  <a:srgbClr val="0070C0"/>
                </a:solidFill>
              </a:rPr>
              <a:t> was ah relatively </a:t>
            </a:r>
            <a:r>
              <a:rPr lang="en-GB" sz="1600" b="1" i="1" u="sng" dirty="0">
                <a:solidFill>
                  <a:srgbClr val="0070C0"/>
                </a:solidFill>
              </a:rPr>
              <a:t>positive</a:t>
            </a:r>
            <a:r>
              <a:rPr lang="en-GB" sz="1600" i="1" dirty="0">
                <a:solidFill>
                  <a:srgbClr val="0070C0"/>
                </a:solidFill>
              </a:rPr>
              <a:t> with my </a:t>
            </a:r>
            <a:r>
              <a:rPr lang="en-GB" sz="1600" b="1" i="1" u="sng" dirty="0">
                <a:solidFill>
                  <a:srgbClr val="0070C0"/>
                </a:solidFill>
              </a:rPr>
              <a:t>response</a:t>
            </a:r>
            <a:r>
              <a:rPr lang="en-GB" sz="1600" i="1" dirty="0">
                <a:solidFill>
                  <a:srgbClr val="0070C0"/>
                </a:solidFill>
              </a:rPr>
              <a:t> (BNC2014 S59R)</a:t>
            </a:r>
            <a:endParaRPr lang="en-GB" sz="1600" dirty="0">
              <a:solidFill>
                <a:srgbClr val="0070C0"/>
              </a:solidFill>
            </a:endParaRPr>
          </a:p>
          <a:p>
            <a:pPr>
              <a:lnSpc>
                <a:spcPct val="100000"/>
              </a:lnSpc>
              <a:spcBef>
                <a:spcPts val="600"/>
              </a:spcBef>
            </a:pPr>
            <a:endParaRPr lang="en-GB" sz="1600" dirty="0">
              <a:solidFill>
                <a:srgbClr val="0070C0"/>
              </a:solidFill>
              <a:ea typeface="Arial" charset="0"/>
              <a:cs typeface="Arial" charset="0"/>
            </a:endParaRPr>
          </a:p>
          <a:p>
            <a:pPr>
              <a:lnSpc>
                <a:spcPct val="100000"/>
              </a:lnSpc>
              <a:spcBef>
                <a:spcPts val="600"/>
              </a:spcBef>
            </a:pPr>
            <a:r>
              <a:rPr lang="en-GB" sz="1600" i="1" dirty="0">
                <a:solidFill>
                  <a:srgbClr val="0070C0"/>
                </a:solidFill>
              </a:rPr>
              <a:t>there was no </a:t>
            </a:r>
            <a:r>
              <a:rPr lang="en-GB" sz="1600" b="1" i="1" u="sng" dirty="0">
                <a:solidFill>
                  <a:srgbClr val="0070C0"/>
                </a:solidFill>
              </a:rPr>
              <a:t>response</a:t>
            </a:r>
            <a:r>
              <a:rPr lang="en-GB" sz="1600" i="1" dirty="0">
                <a:solidFill>
                  <a:srgbClr val="0070C0"/>
                </a:solidFill>
              </a:rPr>
              <a:t> on Facebook (BNC2014 S23A)</a:t>
            </a:r>
            <a:endParaRPr lang="en-GB" sz="1600" dirty="0">
              <a:solidFill>
                <a:srgbClr val="0070C0"/>
              </a:solidFill>
            </a:endParaRPr>
          </a:p>
          <a:p>
            <a:pPr>
              <a:lnSpc>
                <a:spcPct val="100000"/>
              </a:lnSpc>
              <a:spcBef>
                <a:spcPts val="600"/>
              </a:spcBef>
            </a:pPr>
            <a:endParaRPr lang="en-GB" sz="1600" dirty="0">
              <a:solidFill>
                <a:srgbClr val="0070C0"/>
              </a:solidFill>
              <a:ea typeface="Arial" charset="0"/>
              <a:cs typeface="Arial" charset="0"/>
            </a:endParaRPr>
          </a:p>
          <a:p>
            <a:pPr>
              <a:lnSpc>
                <a:spcPct val="100000"/>
              </a:lnSpc>
              <a:spcBef>
                <a:spcPts val="600"/>
              </a:spcBef>
            </a:pPr>
            <a:r>
              <a:rPr lang="en-GB" sz="1600" i="1" dirty="0">
                <a:solidFill>
                  <a:srgbClr val="0070C0"/>
                </a:solidFill>
              </a:rPr>
              <a:t>I bet you any money at all if you emailed the suppliers direct you'd get a you'd get a </a:t>
            </a:r>
            <a:r>
              <a:rPr lang="en-GB" sz="1600" b="1" i="1" u="sng" dirty="0">
                <a:solidFill>
                  <a:srgbClr val="0070C0"/>
                </a:solidFill>
              </a:rPr>
              <a:t>better response</a:t>
            </a:r>
            <a:r>
              <a:rPr lang="en-GB" sz="1600" i="1" u="sng" dirty="0">
                <a:solidFill>
                  <a:srgbClr val="0070C0"/>
                </a:solidFill>
              </a:rPr>
              <a:t> </a:t>
            </a:r>
            <a:r>
              <a:rPr lang="en-GB" sz="1600" i="1" dirty="0">
                <a:solidFill>
                  <a:srgbClr val="0070C0"/>
                </a:solidFill>
              </a:rPr>
              <a:t>and</a:t>
            </a:r>
            <a:r>
              <a:rPr lang="en-GB" sz="1600" b="1" i="1" dirty="0">
                <a:solidFill>
                  <a:srgbClr val="0070C0"/>
                </a:solidFill>
              </a:rPr>
              <a:t> </a:t>
            </a:r>
            <a:r>
              <a:rPr lang="en-GB" sz="1600" i="1" dirty="0">
                <a:solidFill>
                  <a:srgbClr val="0070C0"/>
                </a:solidFill>
              </a:rPr>
              <a:t>a quicker response (BNC2014 SUGJ)</a:t>
            </a:r>
            <a:endParaRPr lang="en-GB" sz="1600" dirty="0">
              <a:solidFill>
                <a:srgbClr val="0070C0"/>
              </a:solidFill>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2732593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lvl="0"/>
            <a:r>
              <a:rPr lang="en-GB" sz="1800" dirty="0"/>
              <a:t>Student expectations…?</a:t>
            </a:r>
          </a:p>
          <a:p>
            <a:pPr marL="285750" lvl="0" indent="-285750">
              <a:buFont typeface="Arial" panose="020B0604020202020204" pitchFamily="34" charset="0"/>
              <a:buChar char="•"/>
            </a:pPr>
            <a:r>
              <a:rPr lang="en-GB" sz="1800" dirty="0"/>
              <a:t>misinterpret the metaphorical use of response in their learning materials as literal</a:t>
            </a:r>
          </a:p>
          <a:p>
            <a:pPr marL="285750" lvl="0" indent="-285750">
              <a:buFont typeface="Arial" panose="020B0604020202020204" pitchFamily="34" charset="0"/>
              <a:buChar char="•"/>
            </a:pPr>
            <a:r>
              <a:rPr lang="en-GB" sz="1800" dirty="0"/>
              <a:t>that global temperatures may increase in </a:t>
            </a:r>
            <a:r>
              <a:rPr lang="en-GB" sz="1800" b="1" dirty="0"/>
              <a:t>response </a:t>
            </a:r>
            <a:r>
              <a:rPr lang="en-GB" sz="1800" dirty="0"/>
              <a:t>to increasing amounts of greenhouse gases in the atmosphere could, if taken literally, suggest that such temperature increases are sudden and noticeable, rather than gradual and hard to notice day by day</a:t>
            </a: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21</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Interpretation</a:t>
            </a:r>
          </a:p>
        </p:txBody>
      </p:sp>
    </p:spTree>
    <p:extLst>
      <p:ext uri="{BB962C8B-B14F-4D97-AF65-F5344CB8AC3E}">
        <p14:creationId xmlns:p14="http://schemas.microsoft.com/office/powerpoint/2010/main" val="410131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a:xfrm>
            <a:off x="3028949" y="6416369"/>
            <a:ext cx="3086100" cy="365125"/>
          </a:xfrm>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a:xfrm>
            <a:off x="6457949" y="6416369"/>
            <a:ext cx="2057400" cy="365125"/>
          </a:xfrm>
        </p:spPr>
        <p:txBody>
          <a:bodyPr/>
          <a:lstStyle/>
          <a:p>
            <a:fld id="{7648DCE1-DBF7-49B4-9D39-839E1A16784B}" type="slidenum">
              <a:rPr lang="en-GB" smtClean="0"/>
              <a:t>22</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5" y="550783"/>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ADAPT</a:t>
            </a:r>
          </a:p>
        </p:txBody>
      </p:sp>
      <p:graphicFrame>
        <p:nvGraphicFramePr>
          <p:cNvPr id="2" name="Table 1">
            <a:extLst>
              <a:ext uri="{FF2B5EF4-FFF2-40B4-BE49-F238E27FC236}">
                <a16:creationId xmlns:a16="http://schemas.microsoft.com/office/drawing/2014/main" id="{03F1D653-81CF-4CD2-ABED-74189056172C}"/>
              </a:ext>
            </a:extLst>
          </p:cNvPr>
          <p:cNvGraphicFramePr>
            <a:graphicFrameLocks noGrp="1"/>
          </p:cNvGraphicFramePr>
          <p:nvPr>
            <p:extLst>
              <p:ext uri="{D42A27DB-BD31-4B8C-83A1-F6EECF244321}">
                <p14:modId xmlns:p14="http://schemas.microsoft.com/office/powerpoint/2010/main" val="1637238860"/>
              </p:ext>
            </p:extLst>
          </p:nvPr>
        </p:nvGraphicFramePr>
        <p:xfrm>
          <a:off x="389889" y="1522594"/>
          <a:ext cx="8272848" cy="4541325"/>
        </p:xfrm>
        <a:graphic>
          <a:graphicData uri="http://schemas.openxmlformats.org/drawingml/2006/table">
            <a:tbl>
              <a:tblPr firstRow="1" firstCol="1" bandRow="1">
                <a:tableStyleId>{5C22544A-7EE6-4342-B048-85BDC9FD1C3A}</a:tableStyleId>
              </a:tblPr>
              <a:tblGrid>
                <a:gridCol w="939596">
                  <a:extLst>
                    <a:ext uri="{9D8B030D-6E8A-4147-A177-3AD203B41FA5}">
                      <a16:colId xmlns:a16="http://schemas.microsoft.com/office/drawing/2014/main" val="2045476061"/>
                    </a:ext>
                  </a:extLst>
                </a:gridCol>
                <a:gridCol w="1267170">
                  <a:extLst>
                    <a:ext uri="{9D8B030D-6E8A-4147-A177-3AD203B41FA5}">
                      <a16:colId xmlns:a16="http://schemas.microsoft.com/office/drawing/2014/main" val="3233757443"/>
                    </a:ext>
                  </a:extLst>
                </a:gridCol>
                <a:gridCol w="1170825">
                  <a:extLst>
                    <a:ext uri="{9D8B030D-6E8A-4147-A177-3AD203B41FA5}">
                      <a16:colId xmlns:a16="http://schemas.microsoft.com/office/drawing/2014/main" val="1943724690"/>
                    </a:ext>
                  </a:extLst>
                </a:gridCol>
                <a:gridCol w="875366">
                  <a:extLst>
                    <a:ext uri="{9D8B030D-6E8A-4147-A177-3AD203B41FA5}">
                      <a16:colId xmlns:a16="http://schemas.microsoft.com/office/drawing/2014/main" val="686727330"/>
                    </a:ext>
                  </a:extLst>
                </a:gridCol>
                <a:gridCol w="807465">
                  <a:extLst>
                    <a:ext uri="{9D8B030D-6E8A-4147-A177-3AD203B41FA5}">
                      <a16:colId xmlns:a16="http://schemas.microsoft.com/office/drawing/2014/main" val="3056150547"/>
                    </a:ext>
                  </a:extLst>
                </a:gridCol>
                <a:gridCol w="1082737">
                  <a:extLst>
                    <a:ext uri="{9D8B030D-6E8A-4147-A177-3AD203B41FA5}">
                      <a16:colId xmlns:a16="http://schemas.microsoft.com/office/drawing/2014/main" val="3909783941"/>
                    </a:ext>
                  </a:extLst>
                </a:gridCol>
                <a:gridCol w="1151555">
                  <a:extLst>
                    <a:ext uri="{9D8B030D-6E8A-4147-A177-3AD203B41FA5}">
                      <a16:colId xmlns:a16="http://schemas.microsoft.com/office/drawing/2014/main" val="3879004690"/>
                    </a:ext>
                  </a:extLst>
                </a:gridCol>
                <a:gridCol w="978134">
                  <a:extLst>
                    <a:ext uri="{9D8B030D-6E8A-4147-A177-3AD203B41FA5}">
                      <a16:colId xmlns:a16="http://schemas.microsoft.com/office/drawing/2014/main" val="3694056198"/>
                    </a:ext>
                  </a:extLst>
                </a:gridCol>
              </a:tblGrid>
              <a:tr h="348093">
                <a:tc gridSpan="4">
                  <a:txBody>
                    <a:bodyPr/>
                    <a:lstStyle/>
                    <a:p>
                      <a:pPr algn="just">
                        <a:lnSpc>
                          <a:spcPct val="107000"/>
                        </a:lnSpc>
                        <a:spcAft>
                          <a:spcPts val="0"/>
                        </a:spcAft>
                      </a:pPr>
                      <a:r>
                        <a:rPr lang="en-GB" sz="1600">
                          <a:effectLst/>
                        </a:rPr>
                        <a:t>Student websites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just">
                        <a:lnSpc>
                          <a:spcPct val="107000"/>
                        </a:lnSpc>
                        <a:spcAft>
                          <a:spcPts val="0"/>
                        </a:spcAft>
                      </a:pPr>
                      <a:r>
                        <a:rPr lang="en-GB" sz="1600">
                          <a:effectLst/>
                        </a:rPr>
                        <a:t>Spoken BNC2014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90860059"/>
                  </a:ext>
                </a:extLst>
              </a:tr>
              <a:tr h="712302">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co-occurrence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rank</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collocate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co-occurrence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MI</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6895092"/>
                  </a:ext>
                </a:extLst>
              </a:tr>
              <a:tr h="348093">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capacity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8.382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different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2.95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0014523"/>
                  </a:ext>
                </a:extLst>
              </a:tr>
              <a:tr h="348093">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quickly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8.303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to</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1.538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9415748"/>
                  </a:ext>
                </a:extLst>
              </a:tr>
              <a:tr h="348093">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wildlife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7.634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ca (n’t)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1.448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1885639"/>
                  </a:ext>
                </a:extLst>
              </a:tr>
              <a:tr h="348093">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able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7.634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from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1.402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8780869"/>
                  </a:ext>
                </a:extLst>
              </a:tr>
              <a:tr h="348093">
                <a:tc>
                  <a:txBody>
                    <a:bodyPr/>
                    <a:lstStyle/>
                    <a:p>
                      <a:pPr algn="just">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help</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12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7.634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now</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1.255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1398132"/>
                  </a:ext>
                </a:extLst>
              </a:tr>
              <a:tr h="348093">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farmers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could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1.223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1521427"/>
                  </a:ext>
                </a:extLst>
              </a:tr>
              <a:tr h="348093">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changing</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7.571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how</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1.168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4537434"/>
                  </a:ext>
                </a:extLst>
              </a:tr>
              <a:tr h="348093">
                <a:tc>
                  <a:txBody>
                    <a:bodyPr/>
                    <a:lstStyle/>
                    <a:p>
                      <a:pPr algn="just">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systems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7.471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because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1.061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5613439"/>
                  </a:ext>
                </a:extLst>
              </a:tr>
              <a:tr h="348093">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ca (n’t)</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7.298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them</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1.028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6773089"/>
                  </a:ext>
                </a:extLst>
              </a:tr>
              <a:tr h="348093">
                <a:tc>
                  <a:txBody>
                    <a:bodyPr/>
                    <a:lstStyle/>
                    <a:p>
                      <a:pPr algn="just">
                        <a:lnSpc>
                          <a:spcPct val="107000"/>
                        </a:lnSpc>
                        <a:spcAft>
                          <a:spcPts val="0"/>
                        </a:spcAft>
                      </a:pPr>
                      <a:r>
                        <a:rPr lang="en-GB" sz="1600">
                          <a:effectLst/>
                        </a:rPr>
                        <a:t>10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communities</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0"/>
                        </a:spcAft>
                      </a:pPr>
                      <a:r>
                        <a:rPr lang="en-GB" sz="1600">
                          <a:effectLst/>
                        </a:rPr>
                        <a:t>7.026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7000"/>
                        </a:lnSpc>
                        <a:spcAft>
                          <a:spcPts val="0"/>
                        </a:spcAft>
                      </a:pPr>
                      <a:r>
                        <a:rPr lang="en-GB" sz="1600">
                          <a:effectLst/>
                        </a:rPr>
                        <a:t>10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a:effectLst/>
                        </a:rPr>
                        <a:t>my</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a:effectLst/>
                        </a:rPr>
                        <a:t>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n-GB" sz="1600" dirty="0">
                          <a:effectLst/>
                        </a:rPr>
                        <a:t>1.003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1045202"/>
                  </a:ext>
                </a:extLst>
              </a:tr>
            </a:tbl>
          </a:graphicData>
        </a:graphic>
      </p:graphicFrame>
    </p:spTree>
    <p:extLst>
      <p:ext uri="{BB962C8B-B14F-4D97-AF65-F5344CB8AC3E}">
        <p14:creationId xmlns:p14="http://schemas.microsoft.com/office/powerpoint/2010/main" val="69653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23</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ADAPT: science corpus</a:t>
            </a:r>
          </a:p>
        </p:txBody>
      </p:sp>
      <p:sp>
        <p:nvSpPr>
          <p:cNvPr id="8" name="Text Placeholder 1">
            <a:extLst>
              <a:ext uri="{FF2B5EF4-FFF2-40B4-BE49-F238E27FC236}">
                <a16:creationId xmlns:a16="http://schemas.microsoft.com/office/drawing/2014/main" id="{7EAAB078-EFE6-4B28-A40A-BDC4312A5FD1}"/>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t>Humans making immediate lifestyle changes (to prepare for climate change)</a:t>
            </a:r>
          </a:p>
          <a:p>
            <a:r>
              <a:rPr lang="en-GB" sz="1600" i="1" dirty="0">
                <a:solidFill>
                  <a:srgbClr val="FF0000"/>
                </a:solidFill>
              </a:rPr>
              <a:t>As a result there will be huge pressure to </a:t>
            </a:r>
            <a:r>
              <a:rPr lang="en-GB" sz="1600" b="1" i="1" u="sng" dirty="0">
                <a:solidFill>
                  <a:srgbClr val="FF0000"/>
                </a:solidFill>
              </a:rPr>
              <a:t>adapt</a:t>
            </a:r>
            <a:r>
              <a:rPr lang="en-GB" sz="1600" i="1" u="sng" dirty="0">
                <a:solidFill>
                  <a:srgbClr val="FF0000"/>
                </a:solidFill>
              </a:rPr>
              <a:t> </a:t>
            </a:r>
            <a:r>
              <a:rPr lang="en-GB" sz="1600" i="1" dirty="0">
                <a:solidFill>
                  <a:srgbClr val="FF0000"/>
                </a:solidFill>
              </a:rPr>
              <a:t>to a </a:t>
            </a:r>
            <a:r>
              <a:rPr lang="en-GB" sz="1600" b="1" i="1" u="sng" dirty="0">
                <a:solidFill>
                  <a:srgbClr val="FF0000"/>
                </a:solidFill>
              </a:rPr>
              <a:t>changing</a:t>
            </a:r>
            <a:r>
              <a:rPr lang="en-GB" sz="1600" i="1" dirty="0">
                <a:solidFill>
                  <a:srgbClr val="FF0000"/>
                </a:solidFill>
              </a:rPr>
              <a:t> climate, and policies which address that should be given much more urgent attention, they said. (Daily Mail)</a:t>
            </a:r>
          </a:p>
          <a:p>
            <a:endParaRPr lang="en-GB" sz="1600" dirty="0">
              <a:solidFill>
                <a:srgbClr val="FF0000"/>
              </a:solidFill>
            </a:endParaRPr>
          </a:p>
          <a:p>
            <a:r>
              <a:rPr lang="en-GB" sz="1600" i="1" dirty="0">
                <a:solidFill>
                  <a:srgbClr val="FF0000"/>
                </a:solidFill>
              </a:rPr>
              <a:t>Rapid action to tackle global emissions and help </a:t>
            </a:r>
            <a:r>
              <a:rPr lang="en-GB" sz="1600" b="1" i="1" u="sng" dirty="0">
                <a:solidFill>
                  <a:srgbClr val="FF0000"/>
                </a:solidFill>
              </a:rPr>
              <a:t>communities</a:t>
            </a:r>
            <a:r>
              <a:rPr lang="en-GB" sz="1600" b="1" i="1" dirty="0">
                <a:solidFill>
                  <a:srgbClr val="FF0000"/>
                </a:solidFill>
              </a:rPr>
              <a:t> </a:t>
            </a:r>
            <a:r>
              <a:rPr lang="en-GB" sz="1600" b="1" i="1" u="sng" dirty="0">
                <a:solidFill>
                  <a:srgbClr val="FF0000"/>
                </a:solidFill>
              </a:rPr>
              <a:t>adapt</a:t>
            </a:r>
            <a:r>
              <a:rPr lang="en-GB" sz="1600" i="1" dirty="0">
                <a:solidFill>
                  <a:srgbClr val="FF0000"/>
                </a:solidFill>
              </a:rPr>
              <a:t> is crucial to reduce the threats of ill-health, hunger and additional hardship. (Guardian)</a:t>
            </a:r>
          </a:p>
          <a:p>
            <a:endParaRPr lang="en-GB" sz="1600" dirty="0">
              <a:solidFill>
                <a:srgbClr val="FF0000"/>
              </a:solidFill>
            </a:endParaRPr>
          </a:p>
          <a:p>
            <a:pPr marL="285750" indent="-285750">
              <a:lnSpc>
                <a:spcPct val="100000"/>
              </a:lnSpc>
              <a:spcBef>
                <a:spcPts val="600"/>
              </a:spcBef>
              <a:buFont typeface="Arial" panose="020B0604020202020204" pitchFamily="34" charset="0"/>
              <a:buChar char="•"/>
            </a:pPr>
            <a:r>
              <a:rPr lang="en-GB" sz="1800" dirty="0"/>
              <a:t>Evolutionary adaptation</a:t>
            </a:r>
          </a:p>
          <a:p>
            <a:r>
              <a:rPr lang="en-GB" sz="1600" i="1" dirty="0">
                <a:solidFill>
                  <a:srgbClr val="FF0000"/>
                </a:solidFill>
              </a:rPr>
              <a:t>ECOSYSTEMS Many ecosystems are likely to be challenged beyond their </a:t>
            </a:r>
            <a:r>
              <a:rPr lang="en-GB" sz="1600" b="1" i="1" u="sng" dirty="0">
                <a:solidFill>
                  <a:srgbClr val="FF0000"/>
                </a:solidFill>
              </a:rPr>
              <a:t>capacity</a:t>
            </a:r>
            <a:r>
              <a:rPr lang="en-GB" sz="1600" i="1" dirty="0">
                <a:solidFill>
                  <a:srgbClr val="FF0000"/>
                </a:solidFill>
              </a:rPr>
              <a:t> to </a:t>
            </a:r>
            <a:r>
              <a:rPr lang="en-GB" sz="1600" b="1" i="1" u="sng" dirty="0">
                <a:solidFill>
                  <a:srgbClr val="FF0000"/>
                </a:solidFill>
              </a:rPr>
              <a:t>adapt</a:t>
            </a:r>
            <a:r>
              <a:rPr lang="en-GB" sz="1600" b="1" i="1" dirty="0">
                <a:solidFill>
                  <a:srgbClr val="FF0000"/>
                </a:solidFill>
              </a:rPr>
              <a:t> </a:t>
            </a:r>
            <a:r>
              <a:rPr lang="en-GB" sz="1600" i="1" dirty="0">
                <a:solidFill>
                  <a:srgbClr val="FF0000"/>
                </a:solidFill>
              </a:rPr>
              <a:t>over the course of the century. (BBC News)</a:t>
            </a:r>
          </a:p>
          <a:p>
            <a:endParaRPr lang="en-GB" sz="1600" dirty="0">
              <a:solidFill>
                <a:srgbClr val="FF0000"/>
              </a:solidFill>
            </a:endParaRPr>
          </a:p>
          <a:p>
            <a:r>
              <a:rPr lang="en-GB" sz="1600" i="1" dirty="0">
                <a:solidFill>
                  <a:srgbClr val="FF0000"/>
                </a:solidFill>
              </a:rPr>
              <a:t>climate change is happening too</a:t>
            </a:r>
            <a:r>
              <a:rPr lang="en-GB" sz="1600" b="1" i="1" dirty="0">
                <a:solidFill>
                  <a:srgbClr val="FF0000"/>
                </a:solidFill>
              </a:rPr>
              <a:t> </a:t>
            </a:r>
            <a:r>
              <a:rPr lang="en-GB" sz="1600" b="1" i="1" u="sng" dirty="0">
                <a:solidFill>
                  <a:srgbClr val="FF0000"/>
                </a:solidFill>
              </a:rPr>
              <a:t>quickly</a:t>
            </a:r>
            <a:r>
              <a:rPr lang="en-GB" sz="1600" i="1" dirty="0">
                <a:solidFill>
                  <a:srgbClr val="FF0000"/>
                </a:solidFill>
              </a:rPr>
              <a:t> for many species to</a:t>
            </a:r>
            <a:r>
              <a:rPr lang="en-GB" sz="1600" b="1" i="1" dirty="0">
                <a:solidFill>
                  <a:srgbClr val="FF0000"/>
                </a:solidFill>
              </a:rPr>
              <a:t> </a:t>
            </a:r>
            <a:r>
              <a:rPr lang="en-GB" sz="1600" b="1" i="1" u="sng" dirty="0">
                <a:solidFill>
                  <a:srgbClr val="FF0000"/>
                </a:solidFill>
              </a:rPr>
              <a:t>adapt</a:t>
            </a:r>
            <a:r>
              <a:rPr lang="en-GB" sz="1600" i="1" dirty="0">
                <a:solidFill>
                  <a:srgbClr val="FF0000"/>
                </a:solidFill>
              </a:rPr>
              <a:t> . (WWF)</a:t>
            </a:r>
            <a:endParaRPr lang="en-GB" sz="1600" dirty="0">
              <a:solidFill>
                <a:srgbClr val="FF0000"/>
              </a:solidFill>
            </a:endParaRPr>
          </a:p>
          <a:p>
            <a:pPr>
              <a:lnSpc>
                <a:spcPct val="100000"/>
              </a:lnSpc>
              <a:spcBef>
                <a:spcPts val="600"/>
              </a:spcBef>
            </a:pPr>
            <a:endParaRPr lang="en-GB" sz="1800" dirty="0"/>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58484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24</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ADAPT: Spoken BNC2014</a:t>
            </a:r>
          </a:p>
        </p:txBody>
      </p:sp>
      <p:sp>
        <p:nvSpPr>
          <p:cNvPr id="8" name="Text Placeholder 1">
            <a:extLst>
              <a:ext uri="{FF2B5EF4-FFF2-40B4-BE49-F238E27FC236}">
                <a16:creationId xmlns:a16="http://schemas.microsoft.com/office/drawing/2014/main" id="{7EAAB078-EFE6-4B28-A40A-BDC4312A5FD1}"/>
              </a:ext>
            </a:extLst>
          </p:cNvPr>
          <p:cNvSpPr txBox="1">
            <a:spLocks/>
          </p:cNvSpPr>
          <p:nvPr/>
        </p:nvSpPr>
        <p:spPr>
          <a:xfrm>
            <a:off x="463096" y="1747611"/>
            <a:ext cx="8592672" cy="444464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800" dirty="0"/>
              <a:t>Solely the non-evolutionary sense of </a:t>
            </a:r>
            <a:r>
              <a:rPr lang="en-GB" sz="1800" i="1" dirty="0"/>
              <a:t>adapt</a:t>
            </a:r>
          </a:p>
          <a:p>
            <a:pPr marL="285750" indent="-285750">
              <a:buFont typeface="Arial" panose="020B0604020202020204" pitchFamily="34" charset="0"/>
              <a:buChar char="•"/>
            </a:pPr>
            <a:endParaRPr lang="en-GB" sz="1800" dirty="0"/>
          </a:p>
          <a:p>
            <a:r>
              <a:rPr lang="en-GB" sz="1600" i="1" dirty="0">
                <a:solidFill>
                  <a:schemeClr val="accent1">
                    <a:lumMod val="75000"/>
                  </a:schemeClr>
                </a:solidFill>
              </a:rPr>
              <a:t>I think I tend to </a:t>
            </a:r>
            <a:r>
              <a:rPr lang="en-GB" sz="1600" b="1" i="1" u="sng" dirty="0">
                <a:solidFill>
                  <a:schemeClr val="accent1">
                    <a:lumMod val="75000"/>
                  </a:schemeClr>
                </a:solidFill>
              </a:rPr>
              <a:t>adapt to</a:t>
            </a:r>
            <a:r>
              <a:rPr lang="en-GB" sz="1600" i="1" u="sng" dirty="0">
                <a:solidFill>
                  <a:schemeClr val="accent1">
                    <a:lumMod val="75000"/>
                  </a:schemeClr>
                </a:solidFill>
              </a:rPr>
              <a:t> </a:t>
            </a:r>
            <a:r>
              <a:rPr lang="en-GB" sz="1600" i="1" dirty="0">
                <a:solidFill>
                  <a:schemeClr val="accent1">
                    <a:lumMod val="75000"/>
                  </a:schemeClr>
                </a:solidFill>
              </a:rPr>
              <a:t>the people around me (BNC2014 SMEB)</a:t>
            </a:r>
          </a:p>
          <a:p>
            <a:endParaRPr lang="en-GB" sz="1600" dirty="0">
              <a:solidFill>
                <a:schemeClr val="accent1">
                  <a:lumMod val="75000"/>
                </a:schemeClr>
              </a:solidFill>
            </a:endParaRPr>
          </a:p>
          <a:p>
            <a:pPr>
              <a:lnSpc>
                <a:spcPct val="100000"/>
              </a:lnSpc>
              <a:spcBef>
                <a:spcPts val="600"/>
              </a:spcBef>
            </a:pPr>
            <a:r>
              <a:rPr lang="en-GB" sz="1600" i="1" dirty="0">
                <a:solidFill>
                  <a:schemeClr val="accent1">
                    <a:lumMod val="75000"/>
                  </a:schemeClr>
                </a:solidFill>
              </a:rPr>
              <a:t>from one year to the next year you have </a:t>
            </a:r>
            <a:r>
              <a:rPr lang="en-GB" sz="1600" b="1" i="1" u="sng" dirty="0">
                <a:solidFill>
                  <a:schemeClr val="accent1">
                    <a:lumMod val="75000"/>
                  </a:schemeClr>
                </a:solidFill>
              </a:rPr>
              <a:t>to adapt</a:t>
            </a:r>
            <a:r>
              <a:rPr lang="en-GB" sz="1600" i="1" u="sng" dirty="0">
                <a:solidFill>
                  <a:schemeClr val="accent1">
                    <a:lumMod val="75000"/>
                  </a:schemeClr>
                </a:solidFill>
              </a:rPr>
              <a:t> </a:t>
            </a:r>
            <a:r>
              <a:rPr lang="en-GB" sz="1600" i="1" dirty="0">
                <a:solidFill>
                  <a:schemeClr val="accent1">
                    <a:lumMod val="75000"/>
                  </a:schemeClr>
                </a:solidFill>
              </a:rPr>
              <a:t>it for the children (BNC2014 STJD)</a:t>
            </a:r>
          </a:p>
          <a:p>
            <a:pPr>
              <a:lnSpc>
                <a:spcPct val="100000"/>
              </a:lnSpc>
              <a:spcBef>
                <a:spcPts val="600"/>
              </a:spcBef>
            </a:pPr>
            <a:endParaRPr lang="en-GB" sz="1600" dirty="0">
              <a:solidFill>
                <a:schemeClr val="accent1">
                  <a:lumMod val="75000"/>
                </a:schemeClr>
              </a:solidFill>
            </a:endParaRPr>
          </a:p>
          <a:p>
            <a:pPr>
              <a:lnSpc>
                <a:spcPct val="100000"/>
              </a:lnSpc>
              <a:spcBef>
                <a:spcPts val="600"/>
              </a:spcBef>
            </a:pPr>
            <a:r>
              <a:rPr lang="en-GB" sz="1600" i="1" dirty="0">
                <a:solidFill>
                  <a:schemeClr val="accent1">
                    <a:lumMod val="75000"/>
                  </a:schemeClr>
                </a:solidFill>
              </a:rPr>
              <a:t>I can </a:t>
            </a:r>
            <a:r>
              <a:rPr lang="en-GB" sz="1600" b="1" i="1" u="sng" dirty="0">
                <a:solidFill>
                  <a:schemeClr val="accent1">
                    <a:lumMod val="75000"/>
                  </a:schemeClr>
                </a:solidFill>
              </a:rPr>
              <a:t>adapt</a:t>
            </a:r>
            <a:r>
              <a:rPr lang="en-GB" sz="1600" i="1" dirty="0">
                <a:solidFill>
                  <a:schemeClr val="accent1">
                    <a:lumMod val="75000"/>
                  </a:schemeClr>
                </a:solidFill>
              </a:rPr>
              <a:t> to a variety of </a:t>
            </a:r>
            <a:r>
              <a:rPr lang="en-GB" sz="1600" b="1" i="1" u="sng" dirty="0">
                <a:solidFill>
                  <a:schemeClr val="accent1">
                    <a:lumMod val="75000"/>
                  </a:schemeClr>
                </a:solidFill>
              </a:rPr>
              <a:t>different</a:t>
            </a:r>
            <a:r>
              <a:rPr lang="en-GB" sz="1600" i="1" dirty="0">
                <a:solidFill>
                  <a:schemeClr val="accent1">
                    <a:lumMod val="75000"/>
                  </a:schemeClr>
                </a:solidFill>
              </a:rPr>
              <a:t> people to teach them stuff (BNC2014 S63L)</a:t>
            </a:r>
            <a:endParaRPr lang="en-GB" sz="1600" dirty="0">
              <a:solidFill>
                <a:schemeClr val="accent1">
                  <a:lumMod val="75000"/>
                </a:schemeClr>
              </a:solidFill>
            </a:endParaRPr>
          </a:p>
          <a:p>
            <a:pPr>
              <a:lnSpc>
                <a:spcPct val="100000"/>
              </a:lnSpc>
              <a:spcBef>
                <a:spcPts val="600"/>
              </a:spcBef>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349033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lvl="0"/>
            <a:r>
              <a:rPr lang="en-GB" sz="1800" dirty="0"/>
              <a:t>Student expectations…?</a:t>
            </a:r>
          </a:p>
          <a:p>
            <a:pPr marL="285750" lvl="0" indent="-285750">
              <a:buFont typeface="Arial" panose="020B0604020202020204" pitchFamily="34" charset="0"/>
              <a:buChar char="•"/>
            </a:pPr>
            <a:r>
              <a:rPr lang="en-GB" sz="1800" dirty="0"/>
              <a:t>Missing the distinction between senses of </a:t>
            </a:r>
            <a:r>
              <a:rPr lang="en-GB" sz="1800" i="1" dirty="0"/>
              <a:t>adapt</a:t>
            </a:r>
            <a:r>
              <a:rPr lang="en-GB" sz="1800" dirty="0"/>
              <a:t> in the science materials</a:t>
            </a:r>
          </a:p>
          <a:p>
            <a:pPr marL="285750" lvl="0" indent="-285750">
              <a:buFont typeface="Arial" panose="020B0604020202020204" pitchFamily="34" charset="0"/>
              <a:buChar char="•"/>
            </a:pPr>
            <a:r>
              <a:rPr lang="en-GB" sz="1800" dirty="0"/>
              <a:t>Missing that the scientific meaning of adapt does not refer to an immediate change but rather a gradual process which takes thousands or millions of years</a:t>
            </a:r>
          </a:p>
          <a:p>
            <a:pPr marL="285750" lvl="0" indent="-285750">
              <a:buFont typeface="Arial" panose="020B0604020202020204" pitchFamily="34" charset="0"/>
              <a:buChar char="•"/>
            </a:pPr>
            <a:endParaRPr lang="en-GB" sz="2000" dirty="0">
              <a:ea typeface="Arial" charset="0"/>
              <a:cs typeface="Arial" charset="0"/>
            </a:endParaRPr>
          </a:p>
          <a:p>
            <a:pPr>
              <a:lnSpc>
                <a:spcPct val="100000"/>
              </a:lnSpc>
              <a:spcBef>
                <a:spcPts val="600"/>
              </a:spcBef>
            </a:pPr>
            <a:endParaRPr lang="en-GB" sz="2000" dirty="0">
              <a:latin typeface="Arial" charset="0"/>
              <a:ea typeface="Arial" charset="0"/>
              <a:cs typeface="Arial" charset="0"/>
            </a:endParaRPr>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25</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Interpretation</a:t>
            </a:r>
          </a:p>
        </p:txBody>
      </p:sp>
    </p:spTree>
    <p:extLst>
      <p:ext uri="{BB962C8B-B14F-4D97-AF65-F5344CB8AC3E}">
        <p14:creationId xmlns:p14="http://schemas.microsoft.com/office/powerpoint/2010/main" val="16067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595211"/>
            <a:ext cx="8592672" cy="4444642"/>
          </a:xfrm>
        </p:spPr>
        <p:txBody>
          <a:bodyPr/>
          <a:lstStyle/>
          <a:p>
            <a:pPr marL="285750" lvl="0" indent="-285750">
              <a:buFont typeface="Arial" panose="020B0604020202020204" pitchFamily="34" charset="0"/>
              <a:buChar char="•"/>
            </a:pPr>
            <a:r>
              <a:rPr lang="en-GB" sz="1800" dirty="0"/>
              <a:t>Do students encounter new subject-specific/academic uses of words at KS3 such as </a:t>
            </a:r>
            <a:r>
              <a:rPr lang="en-GB" sz="1800" i="1" dirty="0"/>
              <a:t>impact</a:t>
            </a:r>
            <a:r>
              <a:rPr lang="en-GB" sz="1800" dirty="0"/>
              <a:t>, </a:t>
            </a:r>
            <a:r>
              <a:rPr lang="en-GB" sz="1800" i="1" dirty="0"/>
              <a:t>response</a:t>
            </a:r>
            <a:r>
              <a:rPr lang="en-GB" sz="1800" dirty="0"/>
              <a:t> and </a:t>
            </a:r>
            <a:r>
              <a:rPr lang="en-GB" sz="1800" i="1" dirty="0"/>
              <a:t>adapt</a:t>
            </a:r>
            <a:r>
              <a:rPr lang="en-GB" sz="1800" dirty="0"/>
              <a:t> and, using their existing knowledge of these words in everyday life, assume that such processes are sudden and immediately observable?</a:t>
            </a:r>
          </a:p>
          <a:p>
            <a:pPr lvl="0"/>
            <a:endParaRPr lang="en-GB" sz="1800" dirty="0"/>
          </a:p>
          <a:p>
            <a:pPr lvl="0"/>
            <a:r>
              <a:rPr lang="en-GB" sz="1800" dirty="0"/>
              <a:t>More broadly…</a:t>
            </a:r>
          </a:p>
          <a:p>
            <a:pPr marL="285750" lvl="0" indent="-285750">
              <a:buFont typeface="Arial" panose="020B0604020202020204" pitchFamily="34" charset="0"/>
              <a:buChar char="•"/>
            </a:pPr>
            <a:r>
              <a:rPr lang="en-GB" sz="1800" dirty="0"/>
              <a:t>Does the transition from KS2 and KS3 present language barriers which prevent students from accessing the curriculum?</a:t>
            </a:r>
          </a:p>
          <a:p>
            <a:pPr marL="285750" lvl="0" indent="-285750">
              <a:buFont typeface="Arial" panose="020B0604020202020204" pitchFamily="34" charset="0"/>
              <a:buChar char="•"/>
            </a:pPr>
            <a:r>
              <a:rPr lang="en-GB" sz="1800" dirty="0"/>
              <a:t>We believe that the transition to secondary school seems to involve a step change in academic language, which is likely to be especially difficult for children from lower SES backgrounds</a:t>
            </a:r>
          </a:p>
          <a:p>
            <a:pPr marL="285750" lvl="0" indent="-285750">
              <a:buFont typeface="Arial" panose="020B0604020202020204" pitchFamily="34" charset="0"/>
              <a:buChar char="•"/>
            </a:pPr>
            <a:endParaRPr lang="en-GB" sz="1800" dirty="0"/>
          </a:p>
          <a:p>
            <a:pPr marL="285750" lvl="0" indent="-285750">
              <a:buFont typeface="Arial" panose="020B0604020202020204" pitchFamily="34" charset="0"/>
              <a:buChar char="•"/>
            </a:pPr>
            <a:r>
              <a:rPr lang="en-GB" sz="1800" dirty="0"/>
              <a:t>The Spoken BNC2014 can be used as a reference corpus to approximate to ‘everyday’ meanings of words</a:t>
            </a:r>
          </a:p>
          <a:p>
            <a:pPr lvl="0"/>
            <a:endParaRPr lang="en-GB" sz="1800" dirty="0"/>
          </a:p>
          <a:p>
            <a:endParaRPr lang="en-US" sz="1100" b="1" dirty="0">
              <a:latin typeface="Arial" charset="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26</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Discussion</a:t>
            </a:r>
          </a:p>
        </p:txBody>
      </p:sp>
    </p:spTree>
    <p:extLst>
      <p:ext uri="{BB962C8B-B14F-4D97-AF65-F5344CB8AC3E}">
        <p14:creationId xmlns:p14="http://schemas.microsoft.com/office/powerpoint/2010/main" val="380593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a:latin typeface="+mn-lt"/>
                <a:cs typeface="Arial" panose="020B0604020202020204" pitchFamily="34" charset="0"/>
              </a:rPr>
              <a:t>robbielove.org</a:t>
            </a:r>
            <a:endParaRPr lang="en-GB" sz="1000"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27</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Thank you</a:t>
            </a:r>
          </a:p>
        </p:txBody>
      </p:sp>
      <p:sp>
        <p:nvSpPr>
          <p:cNvPr id="2" name="Rectangle 1">
            <a:extLst>
              <a:ext uri="{FF2B5EF4-FFF2-40B4-BE49-F238E27FC236}">
                <a16:creationId xmlns:a16="http://schemas.microsoft.com/office/drawing/2014/main" id="{F0196919-B5E3-451E-88DB-7D554F97BE16}"/>
              </a:ext>
            </a:extLst>
          </p:cNvPr>
          <p:cNvSpPr/>
          <p:nvPr/>
        </p:nvSpPr>
        <p:spPr>
          <a:xfrm>
            <a:off x="625639" y="3262929"/>
            <a:ext cx="3738816" cy="1477328"/>
          </a:xfrm>
          <a:prstGeom prst="rect">
            <a:avLst/>
          </a:prstGeom>
        </p:spPr>
        <p:txBody>
          <a:bodyPr wrap="square">
            <a:spAutoFit/>
          </a:bodyPr>
          <a:lstStyle/>
          <a:p>
            <a:pPr>
              <a:spcBef>
                <a:spcPts val="0"/>
              </a:spcBef>
            </a:pPr>
            <a:r>
              <a:rPr lang="en-GB" dirty="0">
                <a:ea typeface="Arial" charset="0"/>
                <a:cs typeface="Arial" charset="0"/>
                <a:hlinkClick r:id="rId2"/>
              </a:rPr>
              <a:t>r.love@leeds.ac.uk</a:t>
            </a:r>
            <a:r>
              <a:rPr lang="en-GB" dirty="0">
                <a:ea typeface="Arial" charset="0"/>
                <a:cs typeface="Arial" charset="0"/>
              </a:rPr>
              <a:t>	</a:t>
            </a:r>
          </a:p>
          <a:p>
            <a:pPr>
              <a:spcBef>
                <a:spcPts val="0"/>
              </a:spcBef>
            </a:pPr>
            <a:r>
              <a:rPr lang="en-GB" dirty="0">
                <a:ea typeface="Arial" charset="0"/>
                <a:cs typeface="Arial" charset="0"/>
              </a:rPr>
              <a:t>@</a:t>
            </a:r>
            <a:r>
              <a:rPr lang="en-GB" dirty="0" err="1">
                <a:ea typeface="Arial" charset="0"/>
                <a:cs typeface="Arial" charset="0"/>
              </a:rPr>
              <a:t>lovermob</a:t>
            </a:r>
            <a:endParaRPr lang="en-GB" dirty="0">
              <a:ea typeface="Arial" charset="0"/>
              <a:cs typeface="Arial" charset="0"/>
            </a:endParaRPr>
          </a:p>
          <a:p>
            <a:pPr>
              <a:spcBef>
                <a:spcPts val="0"/>
              </a:spcBef>
            </a:pPr>
            <a:endParaRPr lang="en-GB" dirty="0">
              <a:ea typeface="Arial" charset="0"/>
              <a:cs typeface="Arial" charset="0"/>
            </a:endParaRPr>
          </a:p>
          <a:p>
            <a:r>
              <a:rPr lang="en-GB" dirty="0" err="1">
                <a:ea typeface="Arial" charset="0"/>
                <a:cs typeface="Arial" charset="0"/>
                <a:hlinkClick r:id="rId3"/>
              </a:rPr>
              <a:t>A.H.Deignan@education.leeds.ac.uk</a:t>
            </a:r>
            <a:r>
              <a:rPr lang="en-GB" dirty="0" err="1">
                <a:ea typeface="Arial" charset="0"/>
                <a:cs typeface="Arial" charset="0"/>
              </a:rPr>
              <a:t>@alicedeignan</a:t>
            </a:r>
            <a:endParaRPr lang="en-GB" dirty="0">
              <a:ea typeface="Arial" charset="0"/>
              <a:cs typeface="Arial" charset="0"/>
            </a:endParaRPr>
          </a:p>
        </p:txBody>
      </p:sp>
      <p:pic>
        <p:nvPicPr>
          <p:cNvPr id="3" name="Picture 2">
            <a:extLst>
              <a:ext uri="{FF2B5EF4-FFF2-40B4-BE49-F238E27FC236}">
                <a16:creationId xmlns:a16="http://schemas.microsoft.com/office/drawing/2014/main" id="{D5D86643-498C-45BE-8760-FC4666CCC602}"/>
              </a:ext>
            </a:extLst>
          </p:cNvPr>
          <p:cNvPicPr>
            <a:picLocks noChangeAspect="1"/>
          </p:cNvPicPr>
          <p:nvPr/>
        </p:nvPicPr>
        <p:blipFill rotWithShape="1">
          <a:blip r:embed="rId4"/>
          <a:srcRect l="27171" t="8497" r="27895" b="917"/>
          <a:stretch/>
        </p:blipFill>
        <p:spPr>
          <a:xfrm>
            <a:off x="4662235" y="1407695"/>
            <a:ext cx="4108785" cy="4529889"/>
          </a:xfrm>
          <a:prstGeom prst="rect">
            <a:avLst/>
          </a:prstGeom>
          <a:ln>
            <a:solidFill>
              <a:schemeClr val="tx1"/>
            </a:solidFill>
          </a:ln>
        </p:spPr>
      </p:pic>
      <p:sp>
        <p:nvSpPr>
          <p:cNvPr id="8" name="Rectangle 7">
            <a:extLst>
              <a:ext uri="{FF2B5EF4-FFF2-40B4-BE49-F238E27FC236}">
                <a16:creationId xmlns:a16="http://schemas.microsoft.com/office/drawing/2014/main" id="{EDE9A8AE-2CE8-4FCE-9CC1-27C60716DD1B}"/>
              </a:ext>
            </a:extLst>
          </p:cNvPr>
          <p:cNvSpPr/>
          <p:nvPr/>
        </p:nvSpPr>
        <p:spPr>
          <a:xfrm>
            <a:off x="625639" y="2368712"/>
            <a:ext cx="3946361" cy="646331"/>
          </a:xfrm>
          <a:prstGeom prst="rect">
            <a:avLst/>
          </a:prstGeom>
        </p:spPr>
        <p:txBody>
          <a:bodyPr wrap="square">
            <a:spAutoFit/>
          </a:bodyPr>
          <a:lstStyle/>
          <a:p>
            <a:pPr>
              <a:spcBef>
                <a:spcPts val="0"/>
              </a:spcBef>
            </a:pPr>
            <a:r>
              <a:rPr lang="en-GB" b="1" dirty="0">
                <a:ea typeface="Arial" charset="0"/>
                <a:cs typeface="Arial" charset="0"/>
                <a:hlinkClick r:id="rId5"/>
              </a:rPr>
              <a:t>https://linguistictransition.leeds.ac.uk/</a:t>
            </a:r>
            <a:endParaRPr lang="en-GB" b="1" dirty="0">
              <a:ea typeface="Arial" charset="0"/>
              <a:cs typeface="Arial" charset="0"/>
            </a:endParaRPr>
          </a:p>
          <a:p>
            <a:pPr>
              <a:spcBef>
                <a:spcPts val="0"/>
              </a:spcBef>
            </a:pPr>
            <a:r>
              <a:rPr lang="en-GB" dirty="0">
                <a:ea typeface="Arial" charset="0"/>
                <a:cs typeface="Arial" charset="0"/>
              </a:rPr>
              <a:t>@</a:t>
            </a:r>
            <a:r>
              <a:rPr lang="en-GB" dirty="0" err="1">
                <a:ea typeface="Arial" charset="0"/>
                <a:cs typeface="Arial" charset="0"/>
              </a:rPr>
              <a:t>LeedsTransition</a:t>
            </a:r>
            <a:endParaRPr lang="en-GB" dirty="0">
              <a:ea typeface="Arial" charset="0"/>
              <a:cs typeface="Arial" charset="0"/>
            </a:endParaRPr>
          </a:p>
        </p:txBody>
      </p:sp>
    </p:spTree>
    <p:extLst>
      <p:ext uri="{BB962C8B-B14F-4D97-AF65-F5344CB8AC3E}">
        <p14:creationId xmlns:p14="http://schemas.microsoft.com/office/powerpoint/2010/main" val="381030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0696" y="1353553"/>
            <a:ext cx="7559675" cy="4924783"/>
          </a:xfrm>
        </p:spPr>
        <p:txBody>
          <a:bodyPr/>
          <a:lstStyle/>
          <a:p>
            <a:pPr>
              <a:lnSpc>
                <a:spcPct val="100000"/>
              </a:lnSpc>
              <a:spcBef>
                <a:spcPts val="600"/>
              </a:spcBef>
            </a:pPr>
            <a:r>
              <a:rPr lang="en-GB" sz="1200" dirty="0" err="1"/>
              <a:t>Braund</a:t>
            </a:r>
            <a:r>
              <a:rPr lang="en-GB" sz="1200" dirty="0"/>
              <a:t>, M. &amp; Driver, M. 2005. Pupils' perceptions of practical science in primary and secondary school: implications for improving progression and continuity of learning. </a:t>
            </a:r>
            <a:r>
              <a:rPr lang="en-GB" sz="1200" i="1" dirty="0"/>
              <a:t>Educational Research</a:t>
            </a:r>
            <a:r>
              <a:rPr lang="en-GB" sz="1200" dirty="0"/>
              <a:t>, 47/ 77-91.</a:t>
            </a:r>
          </a:p>
          <a:p>
            <a:pPr>
              <a:lnSpc>
                <a:spcPct val="100000"/>
              </a:lnSpc>
              <a:spcBef>
                <a:spcPts val="600"/>
              </a:spcBef>
            </a:pPr>
            <a:r>
              <a:rPr lang="en-GB" sz="1200" dirty="0"/>
              <a:t>Brooks, G. 2016 </a:t>
            </a:r>
            <a:r>
              <a:rPr lang="en-GB" sz="1200" i="1" dirty="0"/>
              <a:t>What works for children and young people with literacy difficulties? The</a:t>
            </a:r>
            <a:r>
              <a:rPr lang="en-GB" sz="1200" dirty="0"/>
              <a:t> </a:t>
            </a:r>
            <a:r>
              <a:rPr lang="en-GB" sz="1200" i="1" dirty="0"/>
              <a:t>effectiveness of intervention schemes. </a:t>
            </a:r>
            <a:r>
              <a:rPr lang="en-GB" sz="1200" dirty="0"/>
              <a:t>The Dyslexia/ </a:t>
            </a:r>
            <a:r>
              <a:rPr lang="en-GB" sz="1200" dirty="0" err="1"/>
              <a:t>SpLD</a:t>
            </a:r>
            <a:r>
              <a:rPr lang="en-GB" sz="1200" dirty="0"/>
              <a:t> Trust.</a:t>
            </a:r>
          </a:p>
          <a:p>
            <a:pPr>
              <a:lnSpc>
                <a:spcPct val="100000"/>
              </a:lnSpc>
              <a:spcBef>
                <a:spcPts val="600"/>
              </a:spcBef>
            </a:pPr>
            <a:r>
              <a:rPr lang="en-GB" sz="1200" dirty="0"/>
              <a:t>Deignan, A., Semino, E., &amp; Paul, S-A. (2017). Metaphors of Climate Science in Three Genres: Research Articles, Educational Texts, and Secondary School Student Talk. Applied Linguistics. DOI: 10.1093/</a:t>
            </a:r>
            <a:r>
              <a:rPr lang="en-GB" sz="1200" dirty="0" err="1"/>
              <a:t>applin</a:t>
            </a:r>
            <a:r>
              <a:rPr lang="en-GB" sz="1200" dirty="0"/>
              <a:t>/amx035</a:t>
            </a:r>
          </a:p>
          <a:p>
            <a:pPr>
              <a:lnSpc>
                <a:spcPct val="100000"/>
              </a:lnSpc>
              <a:spcBef>
                <a:spcPts val="600"/>
              </a:spcBef>
            </a:pPr>
            <a:r>
              <a:rPr lang="en-GB" sz="1200" dirty="0"/>
              <a:t>Department for Education, 2011. </a:t>
            </a:r>
            <a:r>
              <a:rPr lang="en-GB" sz="1200" i="1" dirty="0"/>
              <a:t>How do pupils progress between Key Stages 3 and </a:t>
            </a:r>
            <a:r>
              <a:rPr lang="en-GB" sz="1200" dirty="0"/>
              <a:t>Research Report.</a:t>
            </a:r>
          </a:p>
          <a:p>
            <a:pPr>
              <a:lnSpc>
                <a:spcPct val="100000"/>
              </a:lnSpc>
              <a:spcBef>
                <a:spcPts val="600"/>
              </a:spcBef>
            </a:pPr>
            <a:r>
              <a:rPr lang="en-GB" sz="1200" dirty="0" err="1"/>
              <a:t>Evangelou</a:t>
            </a:r>
            <a:r>
              <a:rPr lang="en-GB" sz="1200" dirty="0"/>
              <a:t>, M, Taggart, B, Sylva, K, </a:t>
            </a:r>
            <a:r>
              <a:rPr lang="en-GB" sz="1200" dirty="0" err="1"/>
              <a:t>Melhuish</a:t>
            </a:r>
            <a:r>
              <a:rPr lang="en-GB" sz="1200" dirty="0"/>
              <a:t>, E, Sammons, P., 2008. </a:t>
            </a:r>
            <a:r>
              <a:rPr lang="en-GB" sz="1200" i="1" dirty="0"/>
              <a:t>Effective Pre-school,</a:t>
            </a:r>
            <a:r>
              <a:rPr lang="en-GB" sz="1200" dirty="0"/>
              <a:t> </a:t>
            </a:r>
            <a:r>
              <a:rPr lang="en-GB" sz="1200" i="1" dirty="0"/>
              <a:t>Primary and Secondary Education 3-14 Project (EPPSE 3-14). What Makes a</a:t>
            </a:r>
            <a:r>
              <a:rPr lang="en-GB" sz="1200" dirty="0"/>
              <a:t> </a:t>
            </a:r>
            <a:r>
              <a:rPr lang="en-GB" sz="1200" i="1" dirty="0"/>
              <a:t>Successful Transition from Primary to Secondary School?. </a:t>
            </a:r>
            <a:r>
              <a:rPr lang="en-GB" sz="1200" dirty="0"/>
              <a:t>Nottingham: Department for Children, Schools and Families Publications.</a:t>
            </a:r>
          </a:p>
          <a:p>
            <a:pPr>
              <a:lnSpc>
                <a:spcPct val="100000"/>
              </a:lnSpc>
              <a:spcBef>
                <a:spcPts val="600"/>
              </a:spcBef>
            </a:pPr>
            <a:r>
              <a:rPr lang="en-GB" sz="1200" dirty="0"/>
              <a:t>Howe, A., and Richards, V., 2011. </a:t>
            </a:r>
            <a:r>
              <a:rPr lang="en-GB" sz="1200" i="1" dirty="0"/>
              <a:t>Bridging the transition from primary to secondary school</a:t>
            </a:r>
            <a:r>
              <a:rPr lang="en-GB" sz="1200" dirty="0"/>
              <a:t>. Abingdon: Routledge.</a:t>
            </a:r>
          </a:p>
          <a:p>
            <a:pPr>
              <a:lnSpc>
                <a:spcPct val="100000"/>
              </a:lnSpc>
              <a:spcBef>
                <a:spcPts val="600"/>
              </a:spcBef>
            </a:pPr>
            <a:r>
              <a:rPr lang="en-GB" sz="1200" dirty="0"/>
              <a:t>Leung, C. 2014. Researching language and communication in schooling. </a:t>
            </a:r>
            <a:r>
              <a:rPr lang="en-GB" sz="1200" i="1" dirty="0"/>
              <a:t>Linguistics in</a:t>
            </a:r>
            <a:r>
              <a:rPr lang="en-GB" sz="1200" dirty="0"/>
              <a:t> </a:t>
            </a:r>
            <a:r>
              <a:rPr lang="en-GB" sz="1200" i="1" dirty="0"/>
              <a:t>Education</a:t>
            </a:r>
            <a:r>
              <a:rPr lang="en-GB" sz="1200" dirty="0"/>
              <a:t>, 26/ 136-144.</a:t>
            </a:r>
          </a:p>
          <a:p>
            <a:pPr>
              <a:lnSpc>
                <a:spcPct val="100000"/>
              </a:lnSpc>
              <a:spcBef>
                <a:spcPts val="600"/>
              </a:spcBef>
            </a:pPr>
            <a:r>
              <a:rPr lang="en-GB" sz="1200" dirty="0">
                <a:ea typeface="Arial" charset="0"/>
                <a:cs typeface="Arial" charset="0"/>
              </a:rPr>
              <a:t>Love, R., Dembry, C., Hardie, A., Brezina, V., &amp; McEnery, T. (2017). The Spoken BNC2014: Designing and building a spoken corpus of everyday conversations. </a:t>
            </a:r>
            <a:r>
              <a:rPr lang="en-GB" sz="1200" i="1" dirty="0">
                <a:ea typeface="Arial" charset="0"/>
                <a:cs typeface="Arial" charset="0"/>
              </a:rPr>
              <a:t>International Journal of Corpus Linguistics, 22</a:t>
            </a:r>
            <a:r>
              <a:rPr lang="en-GB" sz="1200" dirty="0">
                <a:ea typeface="Arial" charset="0"/>
                <a:cs typeface="Arial" charset="0"/>
              </a:rPr>
              <a:t>(3), 319-344. </a:t>
            </a:r>
          </a:p>
          <a:p>
            <a:pPr>
              <a:lnSpc>
                <a:spcPct val="100000"/>
              </a:lnSpc>
              <a:spcBef>
                <a:spcPts val="600"/>
              </a:spcBef>
            </a:pPr>
            <a:endParaRPr lang="en-GB" sz="1200" dirty="0">
              <a:ea typeface="Arial" charset="0"/>
              <a:cs typeface="Arial" charset="0"/>
            </a:endParaRPr>
          </a:p>
          <a:p>
            <a:endParaRPr lang="en-US" sz="1200" b="1" dirty="0">
              <a:ea typeface="Arial" charset="0"/>
              <a:cs typeface="Arial" charset="0"/>
            </a:endParaRPr>
          </a:p>
        </p:txBody>
      </p:sp>
      <p:sp>
        <p:nvSpPr>
          <p:cNvPr id="5" name="Footer Placeholder 4">
            <a:extLst>
              <a:ext uri="{FF2B5EF4-FFF2-40B4-BE49-F238E27FC236}">
                <a16:creationId xmlns:a16="http://schemas.microsoft.com/office/drawing/2014/main" id="{2F0CD32E-4752-4A17-BAE1-8B05049F44F5}"/>
              </a:ext>
            </a:extLst>
          </p:cNvPr>
          <p:cNvSpPr>
            <a:spLocks noGrp="1"/>
          </p:cNvSpPr>
          <p:nvPr>
            <p:ph type="ftr" sz="quarter" idx="13"/>
          </p:nvPr>
        </p:nvSpPr>
        <p:spPr/>
        <p:txBody>
          <a:bodyPr/>
          <a:lstStyle/>
          <a:p>
            <a:r>
              <a:rPr lang="en-GB" sz="1000" b="1">
                <a:latin typeface="+mn-lt"/>
                <a:cs typeface="Arial" panose="020B0604020202020204" pitchFamily="34" charset="0"/>
              </a:rPr>
              <a:t>robbielove.org</a:t>
            </a:r>
            <a:endParaRPr lang="en-GB" sz="1000" b="1" dirty="0">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4307CA50-C13F-48B1-BA36-BD6F8D2B667D}"/>
              </a:ext>
            </a:extLst>
          </p:cNvPr>
          <p:cNvSpPr>
            <a:spLocks noGrp="1"/>
          </p:cNvSpPr>
          <p:nvPr>
            <p:ph type="sldNum" sz="quarter" idx="14"/>
          </p:nvPr>
        </p:nvSpPr>
        <p:spPr/>
        <p:txBody>
          <a:bodyPr/>
          <a:lstStyle/>
          <a:p>
            <a:fld id="{7648DCE1-DBF7-49B4-9D39-839E1A16784B}" type="slidenum">
              <a:rPr lang="en-GB" smtClean="0"/>
              <a:t>28</a:t>
            </a:fld>
            <a:endParaRPr lang="en-GB"/>
          </a:p>
        </p:txBody>
      </p:sp>
      <p:sp>
        <p:nvSpPr>
          <p:cNvPr id="7" name="Text Placeholder 1">
            <a:extLst>
              <a:ext uri="{FF2B5EF4-FFF2-40B4-BE49-F238E27FC236}">
                <a16:creationId xmlns:a16="http://schemas.microsoft.com/office/drawing/2014/main" id="{B6CFA0A8-2340-4F5F-A7A0-AFEE0D649B4C}"/>
              </a:ext>
            </a:extLst>
          </p:cNvPr>
          <p:cNvSpPr txBox="1">
            <a:spLocks/>
          </p:cNvSpPr>
          <p:nvPr/>
        </p:nvSpPr>
        <p:spPr>
          <a:xfrm>
            <a:off x="310696" y="579664"/>
            <a:ext cx="5804354" cy="55161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charset="0"/>
              </a:rPr>
              <a:t>References</a:t>
            </a:r>
          </a:p>
        </p:txBody>
      </p:sp>
    </p:spTree>
    <p:extLst>
      <p:ext uri="{BB962C8B-B14F-4D97-AF65-F5344CB8AC3E}">
        <p14:creationId xmlns:p14="http://schemas.microsoft.com/office/powerpoint/2010/main" val="373173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3440</TotalTime>
  <Words>2264</Words>
  <Application>Microsoft Office PowerPoint</Application>
  <PresentationFormat>On-screen Show (4:3)</PresentationFormat>
  <Paragraphs>575</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FontAwesome</vt:lpstr>
      <vt:lpstr>Helvetica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Smith</dc:creator>
  <cp:lastModifiedBy>Robbie Love</cp:lastModifiedBy>
  <cp:revision>466</cp:revision>
  <cp:lastPrinted>2018-05-31T15:20:03Z</cp:lastPrinted>
  <dcterms:created xsi:type="dcterms:W3CDTF">2016-04-21T11:06:06Z</dcterms:created>
  <dcterms:modified xsi:type="dcterms:W3CDTF">2018-09-07T01:28:48Z</dcterms:modified>
</cp:coreProperties>
</file>