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70"/>
  </p:notesMasterIdLst>
  <p:handoutMasterIdLst>
    <p:handoutMasterId r:id="rId71"/>
  </p:handoutMasterIdLst>
  <p:sldIdLst>
    <p:sldId id="282" r:id="rId2"/>
    <p:sldId id="283" r:id="rId3"/>
    <p:sldId id="389" r:id="rId4"/>
    <p:sldId id="344" r:id="rId5"/>
    <p:sldId id="302" r:id="rId6"/>
    <p:sldId id="346" r:id="rId7"/>
    <p:sldId id="347" r:id="rId8"/>
    <p:sldId id="348" r:id="rId9"/>
    <p:sldId id="285" r:id="rId10"/>
    <p:sldId id="335" r:id="rId11"/>
    <p:sldId id="305" r:id="rId12"/>
    <p:sldId id="316" r:id="rId13"/>
    <p:sldId id="358" r:id="rId14"/>
    <p:sldId id="357" r:id="rId15"/>
    <p:sldId id="360" r:id="rId16"/>
    <p:sldId id="359" r:id="rId17"/>
    <p:sldId id="361" r:id="rId18"/>
    <p:sldId id="362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70" r:id="rId27"/>
    <p:sldId id="371" r:id="rId28"/>
    <p:sldId id="353" r:id="rId29"/>
    <p:sldId id="372" r:id="rId30"/>
    <p:sldId id="354" r:id="rId31"/>
    <p:sldId id="317" r:id="rId32"/>
    <p:sldId id="349" r:id="rId33"/>
    <p:sldId id="318" r:id="rId34"/>
    <p:sldId id="294" r:id="rId35"/>
    <p:sldId id="304" r:id="rId36"/>
    <p:sldId id="328" r:id="rId37"/>
    <p:sldId id="306" r:id="rId38"/>
    <p:sldId id="320" r:id="rId39"/>
    <p:sldId id="321" r:id="rId40"/>
    <p:sldId id="322" r:id="rId41"/>
    <p:sldId id="336" r:id="rId42"/>
    <p:sldId id="343" r:id="rId43"/>
    <p:sldId id="329" r:id="rId44"/>
    <p:sldId id="300" r:id="rId45"/>
    <p:sldId id="331" r:id="rId46"/>
    <p:sldId id="340" r:id="rId47"/>
    <p:sldId id="341" r:id="rId48"/>
    <p:sldId id="342" r:id="rId49"/>
    <p:sldId id="332" r:id="rId50"/>
    <p:sldId id="334" r:id="rId51"/>
    <p:sldId id="350" r:id="rId52"/>
    <p:sldId id="351" r:id="rId53"/>
    <p:sldId id="373" r:id="rId54"/>
    <p:sldId id="374" r:id="rId55"/>
    <p:sldId id="375" r:id="rId56"/>
    <p:sldId id="376" r:id="rId57"/>
    <p:sldId id="377" r:id="rId58"/>
    <p:sldId id="378" r:id="rId59"/>
    <p:sldId id="379" r:id="rId60"/>
    <p:sldId id="380" r:id="rId61"/>
    <p:sldId id="381" r:id="rId62"/>
    <p:sldId id="382" r:id="rId63"/>
    <p:sldId id="383" r:id="rId64"/>
    <p:sldId id="384" r:id="rId65"/>
    <p:sldId id="385" r:id="rId66"/>
    <p:sldId id="386" r:id="rId67"/>
    <p:sldId id="387" r:id="rId68"/>
    <p:sldId id="301" r:id="rId69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FF"/>
    <a:srgbClr val="E8A7FF"/>
    <a:srgbClr val="B3FFB3"/>
    <a:srgbClr val="93E3FF"/>
    <a:srgbClr val="F5FE82"/>
    <a:srgbClr val="FF9797"/>
    <a:srgbClr val="FF6969"/>
    <a:srgbClr val="FFCC81"/>
    <a:srgbClr val="FF9FFF"/>
    <a:srgbClr val="EAF1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34" autoAdjust="0"/>
    <p:restoredTop sz="97449" autoAdjust="0"/>
  </p:normalViewPr>
  <p:slideViewPr>
    <p:cSldViewPr snapToGrid="0" snapToObjects="1">
      <p:cViewPr varScale="1">
        <p:scale>
          <a:sx n="61" d="100"/>
          <a:sy n="61" d="100"/>
        </p:scale>
        <p:origin x="1522" y="4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09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3FBF-49E1-866C-FB519F536AE8}"/>
              </c:ext>
            </c:extLst>
          </c:dPt>
          <c:cat>
            <c:strRef>
              <c:f>gender!$E$22:$E$23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gender!$G$22:$G$23</c:f>
              <c:numCache>
                <c:formatCode>General</c:formatCode>
                <c:ptCount val="2"/>
                <c:pt idx="0">
                  <c:v>4348986</c:v>
                </c:pt>
                <c:pt idx="1">
                  <c:v>7072250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BF-49E1-866C-FB519F536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0522664"/>
        <c:axId val="290523048"/>
      </c:barChart>
      <c:catAx>
        <c:axId val="290522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0523048"/>
        <c:crosses val="autoZero"/>
        <c:auto val="1"/>
        <c:lblAlgn val="ctr"/>
        <c:lblOffset val="100"/>
        <c:noMultiLvlLbl val="0"/>
      </c:catAx>
      <c:valAx>
        <c:axId val="290523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05226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SES!$E$15:$E$21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C1</c:v>
                </c:pt>
                <c:pt idx="3">
                  <c:v>C2</c:v>
                </c:pt>
                <c:pt idx="4">
                  <c:v>D</c:v>
                </c:pt>
                <c:pt idx="5">
                  <c:v>E</c:v>
                </c:pt>
                <c:pt idx="6">
                  <c:v>unknown</c:v>
                </c:pt>
              </c:strCache>
            </c:strRef>
          </c:cat>
          <c:val>
            <c:numRef>
              <c:f>SES!$G$15:$G$21</c:f>
              <c:numCache>
                <c:formatCode>General</c:formatCode>
                <c:ptCount val="7"/>
                <c:pt idx="0">
                  <c:v>1939593</c:v>
                </c:pt>
                <c:pt idx="1">
                  <c:v>2919178</c:v>
                </c:pt>
                <c:pt idx="2">
                  <c:v>1510369</c:v>
                </c:pt>
                <c:pt idx="3">
                  <c:v>176686</c:v>
                </c:pt>
                <c:pt idx="4">
                  <c:v>634555</c:v>
                </c:pt>
                <c:pt idx="5">
                  <c:v>3855334</c:v>
                </c:pt>
                <c:pt idx="6">
                  <c:v>386896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4B-4B89-88FE-8D36E3C235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0526640"/>
        <c:axId val="290478264"/>
      </c:barChart>
      <c:catAx>
        <c:axId val="290526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0478264"/>
        <c:crosses val="autoZero"/>
        <c:auto val="1"/>
        <c:lblAlgn val="ctr"/>
        <c:lblOffset val="100"/>
        <c:noMultiLvlLbl val="0"/>
      </c:catAx>
      <c:valAx>
        <c:axId val="2904782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05266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dialect!$D$16:$D$18</c:f>
              <c:strCache>
                <c:ptCount val="3"/>
                <c:pt idx="0">
                  <c:v>north</c:v>
                </c:pt>
                <c:pt idx="1">
                  <c:v>midlands</c:v>
                </c:pt>
                <c:pt idx="2">
                  <c:v>south</c:v>
                </c:pt>
              </c:strCache>
            </c:strRef>
          </c:cat>
          <c:val>
            <c:numRef>
              <c:f>dialect!$F$16:$F$18</c:f>
              <c:numCache>
                <c:formatCode>General</c:formatCode>
                <c:ptCount val="3"/>
                <c:pt idx="0">
                  <c:v>2208481</c:v>
                </c:pt>
                <c:pt idx="1">
                  <c:v>1025304</c:v>
                </c:pt>
                <c:pt idx="2">
                  <c:v>4982758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FA-4682-8462-32ACF94A64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9832904"/>
        <c:axId val="290231760"/>
      </c:barChart>
      <c:catAx>
        <c:axId val="289832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0231760"/>
        <c:crosses val="autoZero"/>
        <c:auto val="1"/>
        <c:lblAlgn val="ctr"/>
        <c:lblOffset val="100"/>
        <c:noMultiLvlLbl val="0"/>
      </c:catAx>
      <c:valAx>
        <c:axId val="290231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98329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age!$E$59:$E$66</c:f>
              <c:strCache>
                <c:ptCount val="8"/>
                <c:pt idx="0">
                  <c:v>0-10</c:v>
                </c:pt>
                <c:pt idx="1">
                  <c:v>11-18</c:v>
                </c:pt>
                <c:pt idx="2">
                  <c:v>19-29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60+</c:v>
                </c:pt>
                <c:pt idx="7">
                  <c:v>Unknown</c:v>
                </c:pt>
              </c:strCache>
            </c:strRef>
          </c:cat>
          <c:val>
            <c:numRef>
              <c:f>age!$F$59:$F$66</c:f>
              <c:numCache>
                <c:formatCode>General</c:formatCode>
                <c:ptCount val="8"/>
                <c:pt idx="0">
                  <c:v>144274</c:v>
                </c:pt>
                <c:pt idx="1">
                  <c:v>696919</c:v>
                </c:pt>
                <c:pt idx="2">
                  <c:v>4192329</c:v>
                </c:pt>
                <c:pt idx="3">
                  <c:v>1661116</c:v>
                </c:pt>
                <c:pt idx="4">
                  <c:v>1630520</c:v>
                </c:pt>
                <c:pt idx="5">
                  <c:v>1166898</c:v>
                </c:pt>
                <c:pt idx="6">
                  <c:v>1845577</c:v>
                </c:pt>
                <c:pt idx="7">
                  <c:v>84978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CD-47BE-9870-B6A189EB0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0281416"/>
        <c:axId val="288918960"/>
      </c:barChart>
      <c:catAx>
        <c:axId val="290281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88918960"/>
        <c:crosses val="autoZero"/>
        <c:auto val="1"/>
        <c:lblAlgn val="ctr"/>
        <c:lblOffset val="100"/>
        <c:noMultiLvlLbl val="0"/>
      </c:catAx>
      <c:valAx>
        <c:axId val="288918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02814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dialect!$D$7:$D$11</c:f>
              <c:strCache>
                <c:ptCount val="5"/>
                <c:pt idx="0">
                  <c:v>england</c:v>
                </c:pt>
                <c:pt idx="1">
                  <c:v>scotland</c:v>
                </c:pt>
                <c:pt idx="2">
                  <c:v>wales</c:v>
                </c:pt>
                <c:pt idx="3">
                  <c:v>n_ireland</c:v>
                </c:pt>
                <c:pt idx="4">
                  <c:v>r_ireland</c:v>
                </c:pt>
              </c:strCache>
            </c:strRef>
          </c:cat>
          <c:val>
            <c:numRef>
              <c:f>dialect!$F$7:$F$11</c:f>
              <c:numCache>
                <c:formatCode>General</c:formatCode>
                <c:ptCount val="5"/>
                <c:pt idx="0">
                  <c:v>9587394</c:v>
                </c:pt>
                <c:pt idx="1">
                  <c:v>33101</c:v>
                </c:pt>
                <c:pt idx="2">
                  <c:v>201257</c:v>
                </c:pt>
                <c:pt idx="3">
                  <c:v>861</c:v>
                </c:pt>
                <c:pt idx="4">
                  <c:v>29907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1A-44DD-A65C-18DC50B82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0327944"/>
        <c:axId val="290328336"/>
      </c:barChart>
      <c:catAx>
        <c:axId val="290327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0328336"/>
        <c:crosses val="autoZero"/>
        <c:auto val="1"/>
        <c:lblAlgn val="ctr"/>
        <c:lblOffset val="100"/>
        <c:noMultiLvlLbl val="0"/>
      </c:catAx>
      <c:valAx>
        <c:axId val="290328336"/>
        <c:scaling>
          <c:orientation val="minMax"/>
          <c:max val="10000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03279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dialect!$D$8:$D$11</c:f>
              <c:strCache>
                <c:ptCount val="4"/>
                <c:pt idx="0">
                  <c:v>scotland</c:v>
                </c:pt>
                <c:pt idx="1">
                  <c:v>wales</c:v>
                </c:pt>
                <c:pt idx="2">
                  <c:v>n_ireland</c:v>
                </c:pt>
                <c:pt idx="3">
                  <c:v>r_ireland</c:v>
                </c:pt>
              </c:strCache>
            </c:strRef>
          </c:cat>
          <c:val>
            <c:numRef>
              <c:f>dialect!$F$8:$F$11</c:f>
              <c:numCache>
                <c:formatCode>General</c:formatCode>
                <c:ptCount val="4"/>
                <c:pt idx="0">
                  <c:v>33101</c:v>
                </c:pt>
                <c:pt idx="1">
                  <c:v>201257</c:v>
                </c:pt>
                <c:pt idx="2">
                  <c:v>861</c:v>
                </c:pt>
                <c:pt idx="3">
                  <c:v>29907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C9-49EE-874B-E4B53DCEF2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0329120"/>
        <c:axId val="290329512"/>
      </c:barChart>
      <c:catAx>
        <c:axId val="290329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0329512"/>
        <c:crosses val="autoZero"/>
        <c:auto val="1"/>
        <c:lblAlgn val="ctr"/>
        <c:lblOffset val="100"/>
        <c:noMultiLvlLbl val="0"/>
      </c:catAx>
      <c:valAx>
        <c:axId val="290329512"/>
        <c:scaling>
          <c:orientation val="minMax"/>
          <c:max val="2100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03291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3F40F-A16E-4969-947F-F28364EE821E}" type="datetimeFigureOut">
              <a:rPr lang="en-GB" smtClean="0"/>
              <a:t>26/08/2018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10F09-E20D-477B-8DAA-F8093E4EC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479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8F8E2-9B2B-45B1-9806-867F6AA3D3F8}" type="datetimeFigureOut">
              <a:rPr lang="en-GB" smtClean="0"/>
              <a:t>26/08/2018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29B0A-1973-47BD-871E-DD82464827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770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0" hasCustomPrompt="1"/>
          </p:nvPr>
        </p:nvSpPr>
        <p:spPr>
          <a:xfrm>
            <a:off x="339725" y="2441575"/>
            <a:ext cx="7526338" cy="4003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latin typeface="+mn-lt"/>
              </a:defRPr>
            </a:lvl1pPr>
          </a:lstStyle>
          <a:p>
            <a:r>
              <a:rPr lang="en-GB" sz="36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Your Title Here</a:t>
            </a:r>
          </a:p>
          <a:p>
            <a:endParaRPr lang="en-GB" sz="36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GB" sz="36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Your title should be in Arial Bold at size 36 and in Grey</a:t>
            </a:r>
          </a:p>
          <a:p>
            <a:endParaRPr lang="en-GB" sz="36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GB" sz="12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Please do not change the size of this text box </a:t>
            </a:r>
          </a:p>
          <a:p>
            <a:endParaRPr lang="en-GB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BC8D3A-3265-48C5-87A0-95D77F05456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90EA94-5252-42F1-9BE7-D5D162F9A8E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618BC-F1AD-4117-9523-1859D5451F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95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B937513-57A8-4EEB-88AA-C51B8C320E5C}"/>
              </a:ext>
            </a:extLst>
          </p:cNvPr>
          <p:cNvSpPr/>
          <p:nvPr userDrawn="1"/>
        </p:nvSpPr>
        <p:spPr>
          <a:xfrm>
            <a:off x="0" y="6356350"/>
            <a:ext cx="9144000" cy="519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39725" y="1762125"/>
            <a:ext cx="755967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>
                <a:latin typeface="+mn-lt"/>
              </a:defRPr>
            </a:lvl1pPr>
            <a:lvl2pPr marL="0" indent="0">
              <a:buNone/>
              <a:defRPr sz="1800" baseline="0"/>
            </a:lvl2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0" lvl="1"/>
            <a:r>
              <a:rPr lang="en-GB" altLang="en-US" dirty="0"/>
              <a:t>For maximum impact, avoid overcrowding slides - limit your points to a maximum of 6 per page</a:t>
            </a:r>
          </a:p>
          <a:p>
            <a:pPr lvl="0"/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AA0EEA-9E9C-4091-9CD1-376789CF3AB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628650" y="6445250"/>
            <a:ext cx="2057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127CCE-AF18-471A-883C-9F4462CC932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28950" y="6445250"/>
            <a:ext cx="3086100" cy="365125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DD203-5E7B-4280-9CF7-5ED18F852DB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457950" y="6445250"/>
            <a:ext cx="2057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48DCE1-DBF7-49B4-9D39-839E1A1678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1F5373-D461-4593-8F58-4C60BDF2CA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2517644" y="6464171"/>
            <a:ext cx="965463" cy="3174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C10183-6BCA-4EAA-B479-6CD02D350F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123" y="6484924"/>
            <a:ext cx="1238754" cy="26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>
                <a:latin typeface="+mn-lt"/>
              </a:defRPr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600575" y="1762125"/>
            <a:ext cx="4132263" cy="47021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A8FF10-E6CA-4445-8B8A-997FC588985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60C1F8-E41A-41A9-82F4-CDD7037E938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44778-9DA9-4089-83E5-75568932FC6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4600575" y="1762125"/>
            <a:ext cx="4132263" cy="22653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4600575" y="4214813"/>
            <a:ext cx="4132263" cy="2266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/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03F6FE-EC8E-44F4-9419-AE129399881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0E66D-D5EB-4FE9-B127-B21384B3B4D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C52D9-1A69-4330-9DF1-05FFAD57F3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20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03225" y="1762125"/>
            <a:ext cx="8329613" cy="47021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0AB739-1F0F-4565-A9A0-F0E3A27AD34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F9E9C1-2849-423E-ADAE-AC93D03702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42AF13-9C23-40D0-92F8-B681BB8F813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35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8"/>
          <p:cNvSpPr>
            <a:spLocks/>
          </p:cNvSpPr>
          <p:nvPr userDrawn="1"/>
        </p:nvSpPr>
        <p:spPr bwMode="auto">
          <a:xfrm>
            <a:off x="4583584" y="1750873"/>
            <a:ext cx="1907689" cy="1907689"/>
          </a:xfrm>
          <a:custGeom>
            <a:avLst/>
            <a:gdLst>
              <a:gd name="T0" fmla="*/ 1428677 w 19679"/>
              <a:gd name="T1" fmla="*/ 1568220 h 19679"/>
              <a:gd name="T2" fmla="*/ 1428677 w 19679"/>
              <a:gd name="T3" fmla="*/ 1568220 h 19679"/>
              <a:gd name="T4" fmla="*/ 1428677 w 19679"/>
              <a:gd name="T5" fmla="*/ 1568220 h 19679"/>
              <a:gd name="T6" fmla="*/ 1428677 w 19679"/>
              <a:gd name="T7" fmla="*/ 1568220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81000"/>
            </a:schemeClr>
          </a:solidFill>
          <a:ln>
            <a:noFill/>
          </a:ln>
          <a:extLst/>
        </p:spPr>
        <p:txBody>
          <a:bodyPr lIns="0" tIns="0" rIns="0" bIns="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2400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  <a:sym typeface="FontAwesome" pitchFamily="50" charset="0"/>
            </a:endParaRPr>
          </a:p>
        </p:txBody>
      </p:sp>
      <p:sp>
        <p:nvSpPr>
          <p:cNvPr id="3" name="AutoShape 9"/>
          <p:cNvSpPr>
            <a:spLocks/>
          </p:cNvSpPr>
          <p:nvPr userDrawn="1"/>
        </p:nvSpPr>
        <p:spPr bwMode="auto">
          <a:xfrm>
            <a:off x="5704828" y="3165373"/>
            <a:ext cx="1906629" cy="1907689"/>
          </a:xfrm>
          <a:custGeom>
            <a:avLst/>
            <a:gdLst>
              <a:gd name="T0" fmla="*/ 1427884 w 19679"/>
              <a:gd name="T1" fmla="*/ 1568220 h 19679"/>
              <a:gd name="T2" fmla="*/ 1427884 w 19679"/>
              <a:gd name="T3" fmla="*/ 1568220 h 19679"/>
              <a:gd name="T4" fmla="*/ 1427884 w 19679"/>
              <a:gd name="T5" fmla="*/ 1568220 h 19679"/>
              <a:gd name="T6" fmla="*/ 1427884 w 19679"/>
              <a:gd name="T7" fmla="*/ 1568220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bg2">
              <a:lumMod val="50000"/>
              <a:alpha val="81000"/>
            </a:schemeClr>
          </a:solidFill>
          <a:ln>
            <a:noFill/>
          </a:ln>
          <a:extLst/>
        </p:spPr>
        <p:txBody>
          <a:bodyPr lIns="50800" tIns="50800" rIns="50800" bIns="5080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AutoShape 10"/>
          <p:cNvSpPr>
            <a:spLocks/>
          </p:cNvSpPr>
          <p:nvPr userDrawn="1"/>
        </p:nvSpPr>
        <p:spPr bwMode="auto">
          <a:xfrm>
            <a:off x="6825787" y="4597082"/>
            <a:ext cx="1907689" cy="1906629"/>
          </a:xfrm>
          <a:custGeom>
            <a:avLst/>
            <a:gdLst>
              <a:gd name="T0" fmla="*/ 1428677 w 19679"/>
              <a:gd name="T1" fmla="*/ 1567349 h 19679"/>
              <a:gd name="T2" fmla="*/ 1428677 w 19679"/>
              <a:gd name="T3" fmla="*/ 1567349 h 19679"/>
              <a:gd name="T4" fmla="*/ 1428677 w 19679"/>
              <a:gd name="T5" fmla="*/ 1567349 h 19679"/>
              <a:gd name="T6" fmla="*/ 1428677 w 19679"/>
              <a:gd name="T7" fmla="*/ 1567349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bg2">
              <a:lumMod val="90000"/>
              <a:alpha val="81000"/>
            </a:schemeClr>
          </a:solidFill>
          <a:ln>
            <a:noFill/>
          </a:ln>
          <a:extLst/>
        </p:spPr>
        <p:txBody>
          <a:bodyPr lIns="0" tIns="0" rIns="0" bIns="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/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796725" y="2394488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1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910079" y="3840247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2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031568" y="5301000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3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C8A1ED-0D54-4028-97C9-F44915AA7B1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C45CB14-82FE-4810-9D2B-6F9F46A3F3A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8949C99-24A1-49DF-9DC9-DE3C2836410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3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7006B2-2201-43EA-8729-23F913355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7747D5-50A2-4150-9B4A-90B8A1C96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2335D-0D95-46BC-9D82-E9AFB82EE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6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2837EE-1CF4-4335-ABF9-B908698CE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3B9DED-8EB4-4C4A-B832-A2E5BF6F7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0CEE4B-2913-4C88-A8BB-C8D236ED9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5554D0-DC8F-410B-9990-D1E9E327B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F9A98E-5C90-4B9D-BA3A-41D1286F3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E77D18-DC5A-41EA-B418-C665C11E5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03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F011B2-B9B7-4E97-933B-8B116C3B4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065F16-472E-4DEF-A999-0DE253624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7B28D-B535-40DF-AD5C-044799DFB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26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CA94AB-2158-4C0F-92ED-E28632D37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C62D4-8E08-4664-8B97-E46A91F90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5F6BB-6E58-4648-8377-069C00ED1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19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B0C8C-39E6-42A7-8303-71317E794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F11B42-C6EC-4DBC-BED7-77C62CB63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DC7F6-8E7E-4364-8886-F31FA2561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17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EAF90D-03F5-4789-B24D-713D7827F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5247BF-6BFB-42E1-9DB0-FDDCA052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D1E0B-992E-4374-B8CD-BCA512806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93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C835D6-E309-4B3E-B024-89A552827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7B9C8A-CA33-4E56-94F9-1262D9E3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BAFB0-899C-4549-960F-D4553E7A3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07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7E8272-D2A1-4E97-A6E3-0373D6D63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F1C80-7711-41DE-B575-D4A4637BA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20656-11E0-4BF7-8E40-34C71B91F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87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6440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237886-C840-452C-943C-DB638ADBA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DB3E1E-4C6A-41DA-B4C2-722EB948EB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6FA9E-34F4-4E12-8D9E-58DC2D25FC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0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2" r:id="rId3"/>
    <p:sldLayoutId id="2147483661" r:id="rId4"/>
    <p:sldLayoutId id="2147483662" r:id="rId5"/>
    <p:sldLayoutId id="2147483673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6.jpg"/><Relationship Id="rId3" Type="http://schemas.openxmlformats.org/officeDocument/2006/relationships/image" Target="../media/image3.jpeg"/><Relationship Id="rId7" Type="http://schemas.openxmlformats.org/officeDocument/2006/relationships/image" Target="../media/image10.jpg"/><Relationship Id="rId12" Type="http://schemas.openxmlformats.org/officeDocument/2006/relationships/image" Target="../media/image1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2.jpg"/><Relationship Id="rId9" Type="http://schemas.openxmlformats.org/officeDocument/2006/relationships/image" Target="../media/image12.jpg"/><Relationship Id="rId1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jp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cqpweb.lancs.ac.uk/" TargetMode="External"/><Relationship Id="rId2" Type="http://schemas.openxmlformats.org/officeDocument/2006/relationships/hyperlink" Target="http://corpora.lancs.ac.uk/bnc2014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>
          <a:xfrm>
            <a:off x="339725" y="2441575"/>
            <a:ext cx="8593260" cy="4003675"/>
          </a:xfrm>
        </p:spPr>
        <p:txBody>
          <a:bodyPr/>
          <a:lstStyle/>
          <a:p>
            <a:r>
              <a:rPr lang="en-GB" sz="3600" b="1" dirty="0">
                <a:ea typeface="Arial" charset="0"/>
                <a:cs typeface="Arial" charset="0"/>
              </a:rPr>
              <a:t>Designing and building the Spoken BNC2014</a:t>
            </a:r>
          </a:p>
          <a:p>
            <a:r>
              <a:rPr lang="en-GB" sz="2000" b="1" dirty="0">
                <a:solidFill>
                  <a:schemeClr val="bg1"/>
                </a:solidFill>
                <a:ea typeface="Arial" charset="0"/>
                <a:cs typeface="Arial" charset="0"/>
              </a:rPr>
              <a:t>Reflections on the Spoken BNC2014</a:t>
            </a:r>
          </a:p>
          <a:p>
            <a:endParaRPr lang="en-GB" sz="1600" b="1" dirty="0">
              <a:ea typeface="Arial" charset="0"/>
              <a:cs typeface="Arial" charset="0"/>
            </a:endParaRPr>
          </a:p>
          <a:p>
            <a:endParaRPr lang="en-GB" sz="1600" b="1" dirty="0">
              <a:ea typeface="Arial" charset="0"/>
              <a:cs typeface="Arial" charset="0"/>
            </a:endParaRPr>
          </a:p>
          <a:p>
            <a:r>
              <a:rPr lang="en-GB" sz="1600" b="1" dirty="0">
                <a:ea typeface="Arial" charset="0"/>
                <a:cs typeface="Arial" charset="0"/>
              </a:rPr>
              <a:t>Dr Robbie Love</a:t>
            </a:r>
          </a:p>
          <a:p>
            <a:pPr>
              <a:spcBef>
                <a:spcPts val="0"/>
              </a:spcBef>
            </a:pPr>
            <a:endParaRPr lang="en-GB" sz="1600" dirty="0"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Research Fellow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School of Education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University of Leeds</a:t>
            </a:r>
          </a:p>
          <a:p>
            <a:pPr>
              <a:spcBef>
                <a:spcPts val="0"/>
              </a:spcBef>
            </a:pPr>
            <a:endParaRPr lang="en-GB" sz="1600" dirty="0"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r.love@leeds.ac.uk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       lovermob</a:t>
            </a:r>
          </a:p>
          <a:p>
            <a:endParaRPr lang="en-GB" sz="1600" dirty="0">
              <a:ea typeface="Arial" charset="0"/>
              <a:cs typeface="Arial" charset="0"/>
            </a:endParaRPr>
          </a:p>
        </p:txBody>
      </p:sp>
      <p:pic>
        <p:nvPicPr>
          <p:cNvPr id="3" name="Picture 2" descr="C:\Users\loverm\Dropbox\University\03 CASS\Spoken BNC2014\Spoken BNC2014 Shared Folder (Lancaster-Cambridge)\PR Campaign\Logo\Print\Large\BNC - British National Corpus 2014 - colour - print - on white.png">
            <a:extLst>
              <a:ext uri="{FF2B5EF4-FFF2-40B4-BE49-F238E27FC236}">
                <a16:creationId xmlns:a16="http://schemas.microsoft.com/office/drawing/2014/main" id="{7C3D0D84-845C-4FA5-B622-13FACB2AC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235" y="4097581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loverm\Dropbox\University\03 CASS\Work\20150320 UCREL CRS Talk\Twitter_logo_blue.png">
            <a:extLst>
              <a:ext uri="{FF2B5EF4-FFF2-40B4-BE49-F238E27FC236}">
                <a16:creationId xmlns:a16="http://schemas.microsoft.com/office/drawing/2014/main" id="{AFEF66AF-4D83-41AC-8C68-A25423E32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24" y="5749432"/>
            <a:ext cx="250504" cy="20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0544FE-DE26-411A-9795-C097F1D56F27}"/>
              </a:ext>
            </a:extLst>
          </p:cNvPr>
          <p:cNvSpPr txBox="1"/>
          <p:nvPr/>
        </p:nvSpPr>
        <p:spPr>
          <a:xfrm>
            <a:off x="469924" y="6260584"/>
            <a:ext cx="8463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Batumi VII International Summer School in Digital Humanities, 26 August 2018, 14.00</a:t>
            </a:r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250844" cy="4683125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Background – the original British National Corpus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The BNC2014 project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Building the spoken BNC2014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Evaluating the Spoken BNC2014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Some challenges and reflections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Questions?</a:t>
            </a:r>
          </a:p>
          <a:p>
            <a:pPr lvl="0"/>
            <a:r>
              <a:rPr lang="en-GB" sz="2400" dirty="0"/>
              <a:t>	BREAK</a:t>
            </a:r>
          </a:p>
          <a:p>
            <a:pPr lvl="0"/>
            <a:r>
              <a:rPr lang="en-GB" sz="2400" dirty="0"/>
              <a:t>7.    Practical: using the Spoken BNC2014 with </a:t>
            </a:r>
            <a:r>
              <a:rPr lang="en-GB" sz="2400" dirty="0" err="1"/>
              <a:t>CQPweb</a:t>
            </a:r>
            <a:endParaRPr lang="en-GB" sz="2400" dirty="0"/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Plan of action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2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8F8350-2776-436E-A65E-A1FE5035B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DH = applying computing / digital technologies to traditional humanities disciplines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CL = Computer-assisted methods for the analysis of language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‘Corpus’ = body of texts under investigation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Corpus linguistics can be viewed as simply a method of linguistics, or as a subdiscipline of linguistics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Despite similarities, it is rarely acknowledged as part of Digital Humanities</a:t>
            </a:r>
          </a:p>
          <a:p>
            <a:r>
              <a:rPr lang="en-GB" sz="2000" dirty="0"/>
              <a:t>	Simultaneous but separate development?</a:t>
            </a:r>
          </a:p>
          <a:p>
            <a:r>
              <a:rPr lang="en-GB" sz="2000" dirty="0"/>
              <a:t>	Corpus methods emerging from linguistics?</a:t>
            </a:r>
          </a:p>
          <a:p>
            <a:r>
              <a:rPr lang="en-GB" sz="2000" dirty="0"/>
              <a:t>	Linguistics as social science vs. “humanities”</a:t>
            </a:r>
          </a:p>
          <a:p>
            <a:endParaRPr lang="en-GB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D09FB6-11C6-4FD0-AD10-9ACBA104DC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Digital humanities &amp; corpus linguistics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44DF20-D542-4159-A856-38D9810818D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robbielove.org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E4A49-31F8-4A59-ACED-8D953CD933D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993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British National Corpus (1994)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i="1" dirty="0"/>
              <a:t>“a corpus of 100 million words of written texts and spoken transcriptions of modern British English, to be stored on the computer in machine-readable form”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(Leech 1993: 9)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Picture 2" descr="C:\Users\loverm\Dropbox\University\03 CASS\Work\20141024 Cambridge Festival of Ideas\bnclogo_sm.gif">
            <a:extLst>
              <a:ext uri="{FF2B5EF4-FFF2-40B4-BE49-F238E27FC236}">
                <a16:creationId xmlns:a16="http://schemas.microsoft.com/office/drawing/2014/main" id="{9B95C30D-87BF-4939-82CC-A891C113D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3670081"/>
            <a:ext cx="2797462" cy="181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02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The BNC2014 project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2" descr="C:\Users\Robbie\Dropbox\University\03 CASS\Spoken BNC2014\Spoken BNC2014 PR Campaign\Logo\Web\Large\BNC - British National Corpus 2014 - colour - web - on white.png">
            <a:extLst>
              <a:ext uri="{FF2B5EF4-FFF2-40B4-BE49-F238E27FC236}">
                <a16:creationId xmlns:a16="http://schemas.microsoft.com/office/drawing/2014/main" id="{974585FD-A4F3-47B2-8C7E-74C481B0F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266" y="2083216"/>
            <a:ext cx="2220655" cy="2691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loverm\Dropbox\University\03 CASS\Work\20141024 Cambridge Festival of Ideas\bnclogo_sm.gif">
            <a:extLst>
              <a:ext uri="{FF2B5EF4-FFF2-40B4-BE49-F238E27FC236}">
                <a16:creationId xmlns:a16="http://schemas.microsoft.com/office/drawing/2014/main" id="{687339B3-BE11-4D4A-B073-EB98999D9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732" y="2224297"/>
            <a:ext cx="3271602" cy="212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3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L -0.21024 0.000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21" y="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0 L -0.4842 0.0210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19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Aims of the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Broadly comparable to the BNC1994, compiled two decades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A new resource for research &amp; teaching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100 million words of written British English, variety of registers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10 million words of spoken British English, one register = casual conversation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ea typeface="Arial" charset="0"/>
              <a:cs typeface="Arial" charset="0"/>
            </a:endParaRPr>
          </a:p>
          <a:p>
            <a:r>
              <a:rPr lang="en-US" sz="2000" dirty="0">
                <a:ea typeface="Arial" charset="0"/>
                <a:cs typeface="Arial" charset="0"/>
              </a:rPr>
              <a:t>Phase 1 (2014-2017) = Spoken BNC2014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Lancaster University + Cambridge University Press </a:t>
            </a:r>
          </a:p>
          <a:p>
            <a:r>
              <a:rPr lang="en-US" sz="2000" dirty="0">
                <a:ea typeface="Arial" charset="0"/>
                <a:cs typeface="Arial" charset="0"/>
              </a:rPr>
              <a:t>Phase 2 (2015-present) = Written BNC2014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Lancaster University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78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Why?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Nothing since the Spoken BNC1994: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ea typeface="Arial" charset="0"/>
                <a:cs typeface="Arial" charset="0"/>
              </a:rPr>
              <a:t>orthographically transcribed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ea typeface="Arial" charset="0"/>
                <a:cs typeface="Arial" charset="0"/>
              </a:rPr>
              <a:t>large size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ea typeface="Arial" charset="0"/>
                <a:cs typeface="Arial" charset="0"/>
              </a:rPr>
              <a:t>general coverage of spoken British English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ea typeface="Arial" charset="0"/>
                <a:cs typeface="Arial" charset="0"/>
              </a:rPr>
              <a:t>(low or no cost) public access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Language has very likely changed during this time – lexical innovations, perhaps grammatical change etc.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Two decade comparison (1990s-2010s) never been done before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Build towards a set of sampling points for diachronic analysis of spoken British English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08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8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English language teaching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What we teach vs. what we do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Focus less on structures we produce less frequently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What are we talking about?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Inspiration for current/realistic conversational topics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Speaking and ELT teaching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Teaching speaking is tough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40CE72-1E92-4800-A7AD-A5BB57C998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941" y="5262789"/>
            <a:ext cx="3152118" cy="66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85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9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The BNC2014 team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2" descr="C:\Users\Robbie\Dropbox\University\03 CASS\Spoken BNC2014\Spoken BNC2014 PR Campaign\Logo\Web\Large\BNC - British National Corpus 2014 - colour - web - on white.png">
            <a:extLst>
              <a:ext uri="{FF2B5EF4-FFF2-40B4-BE49-F238E27FC236}">
                <a16:creationId xmlns:a16="http://schemas.microsoft.com/office/drawing/2014/main" id="{7EE1BD65-CFC9-48C0-9D7F-2949F78E0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846" y="1424354"/>
            <a:ext cx="852307" cy="103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3E8FBEF-9E0E-43D1-BFCC-2E650D5FF00D}"/>
              </a:ext>
            </a:extLst>
          </p:cNvPr>
          <p:cNvSpPr txBox="1"/>
          <p:nvPr/>
        </p:nvSpPr>
        <p:spPr>
          <a:xfrm>
            <a:off x="1427604" y="1617711"/>
            <a:ext cx="21739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Phase 1 (2013-2017):</a:t>
            </a:r>
          </a:p>
          <a:p>
            <a:pPr algn="ctr"/>
            <a:r>
              <a:rPr lang="en-GB" dirty="0"/>
              <a:t>Spoken BNC2014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6F4A5F-5BBA-425F-880F-0EE7AFD80544}"/>
              </a:ext>
            </a:extLst>
          </p:cNvPr>
          <p:cNvSpPr txBox="1"/>
          <p:nvPr/>
        </p:nvSpPr>
        <p:spPr>
          <a:xfrm>
            <a:off x="5714575" y="1599673"/>
            <a:ext cx="18373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Phase 2 (2014-):</a:t>
            </a:r>
          </a:p>
          <a:p>
            <a:pPr algn="ctr"/>
            <a:r>
              <a:rPr lang="en-GB" dirty="0"/>
              <a:t>Written BNC2014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65EA2BB-5C92-45C4-AE87-21EA383A3F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573" y="2294378"/>
            <a:ext cx="1238754" cy="26263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FC72D22-8AB4-41A7-8BAA-8C7095457A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1278941" y="2250159"/>
            <a:ext cx="1060932" cy="3488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6035423-9EFA-419E-9D2D-CD76D3FC66B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6082231" y="2250159"/>
            <a:ext cx="1060932" cy="34887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E138160-77C4-4B01-95FC-58477F15479C}"/>
              </a:ext>
            </a:extLst>
          </p:cNvPr>
          <p:cNvSpPr txBox="1"/>
          <p:nvPr/>
        </p:nvSpPr>
        <p:spPr>
          <a:xfrm>
            <a:off x="2033121" y="3869976"/>
            <a:ext cx="654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Robbie </a:t>
            </a:r>
          </a:p>
          <a:p>
            <a:pPr algn="ctr"/>
            <a:r>
              <a:rPr lang="en-GB" sz="1200" dirty="0"/>
              <a:t>Love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A0FC15-BED7-4FE7-A125-4DB79520CEFB}"/>
              </a:ext>
            </a:extLst>
          </p:cNvPr>
          <p:cNvSpPr txBox="1"/>
          <p:nvPr/>
        </p:nvSpPr>
        <p:spPr>
          <a:xfrm>
            <a:off x="808767" y="5577639"/>
            <a:ext cx="682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Claire </a:t>
            </a:r>
          </a:p>
          <a:p>
            <a:pPr algn="ctr"/>
            <a:r>
              <a:rPr lang="en-GB" sz="1200" dirty="0"/>
              <a:t>Dembry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B88747-E69C-4D25-A9EB-FA2EB60272BA}"/>
              </a:ext>
            </a:extLst>
          </p:cNvPr>
          <p:cNvSpPr txBox="1"/>
          <p:nvPr/>
        </p:nvSpPr>
        <p:spPr>
          <a:xfrm>
            <a:off x="2063302" y="5569281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Olivia </a:t>
            </a:r>
          </a:p>
          <a:p>
            <a:pPr algn="ctr"/>
            <a:r>
              <a:rPr lang="en-GB" sz="1200" dirty="0"/>
              <a:t>Goodman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831F0D4-8A3E-4F20-8A80-9D241D5C0037}"/>
              </a:ext>
            </a:extLst>
          </p:cNvPr>
          <p:cNvSpPr txBox="1"/>
          <p:nvPr/>
        </p:nvSpPr>
        <p:spPr>
          <a:xfrm>
            <a:off x="6651818" y="5594739"/>
            <a:ext cx="673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Carmen</a:t>
            </a:r>
          </a:p>
          <a:p>
            <a:pPr algn="ctr"/>
            <a:r>
              <a:rPr lang="en-GB" sz="1200" dirty="0"/>
              <a:t>Dayrell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3E4D7E6-4E32-477F-AFD4-8C667388F69A}"/>
              </a:ext>
            </a:extLst>
          </p:cNvPr>
          <p:cNvSpPr txBox="1"/>
          <p:nvPr/>
        </p:nvSpPr>
        <p:spPr>
          <a:xfrm>
            <a:off x="5666340" y="5579545"/>
            <a:ext cx="741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Mathew </a:t>
            </a:r>
          </a:p>
          <a:p>
            <a:pPr algn="ctr"/>
            <a:r>
              <a:rPr lang="en-GB" sz="1200" dirty="0"/>
              <a:t>Gillings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E7C074-2759-45DC-B518-3D3801687FE6}"/>
              </a:ext>
            </a:extLst>
          </p:cNvPr>
          <p:cNvSpPr txBox="1"/>
          <p:nvPr/>
        </p:nvSpPr>
        <p:spPr>
          <a:xfrm>
            <a:off x="6696315" y="3884941"/>
            <a:ext cx="631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Abi</a:t>
            </a:r>
          </a:p>
          <a:p>
            <a:pPr algn="ctr"/>
            <a:r>
              <a:rPr lang="en-GB" sz="1200" dirty="0"/>
              <a:t>Hawtin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CD9A3EB-2993-4024-8E4D-FE2F63C60733}"/>
              </a:ext>
            </a:extLst>
          </p:cNvPr>
          <p:cNvSpPr txBox="1"/>
          <p:nvPr/>
        </p:nvSpPr>
        <p:spPr>
          <a:xfrm>
            <a:off x="7639891" y="5574051"/>
            <a:ext cx="808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Matt</a:t>
            </a:r>
          </a:p>
          <a:p>
            <a:pPr algn="ctr"/>
            <a:r>
              <a:rPr lang="en-GB" sz="1200" dirty="0"/>
              <a:t>Timperley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0DBDE05-F1D0-4B11-B460-FA3FCD452E29}"/>
              </a:ext>
            </a:extLst>
          </p:cNvPr>
          <p:cNvSpPr txBox="1"/>
          <p:nvPr/>
        </p:nvSpPr>
        <p:spPr>
          <a:xfrm>
            <a:off x="3713488" y="3674382"/>
            <a:ext cx="73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Tony </a:t>
            </a:r>
          </a:p>
          <a:p>
            <a:pPr algn="ctr"/>
            <a:r>
              <a:rPr lang="en-GB" sz="1200" dirty="0"/>
              <a:t>McEnery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FD6FD42-F7A6-410E-BA63-CA6096282B37}"/>
              </a:ext>
            </a:extLst>
          </p:cNvPr>
          <p:cNvSpPr txBox="1"/>
          <p:nvPr/>
        </p:nvSpPr>
        <p:spPr>
          <a:xfrm>
            <a:off x="4202400" y="5163956"/>
            <a:ext cx="707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Andrew </a:t>
            </a:r>
          </a:p>
          <a:p>
            <a:pPr algn="ctr"/>
            <a:r>
              <a:rPr lang="en-GB" sz="1200" dirty="0"/>
              <a:t>Hardie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C1900FF-A150-4159-8EA7-C92573057729}"/>
              </a:ext>
            </a:extLst>
          </p:cNvPr>
          <p:cNvSpPr txBox="1"/>
          <p:nvPr/>
        </p:nvSpPr>
        <p:spPr>
          <a:xfrm>
            <a:off x="4764787" y="3693116"/>
            <a:ext cx="644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Vaclav </a:t>
            </a:r>
          </a:p>
          <a:p>
            <a:pPr algn="ctr"/>
            <a:r>
              <a:rPr lang="en-GB" sz="1200" dirty="0"/>
              <a:t>Brezina</a:t>
            </a:r>
          </a:p>
        </p:txBody>
      </p:sp>
      <p:pic>
        <p:nvPicPr>
          <p:cNvPr id="41" name="Picture 40" descr="A close up of a person&#10;&#10;Description generated with very high confidence">
            <a:extLst>
              <a:ext uri="{FF2B5EF4-FFF2-40B4-BE49-F238E27FC236}">
                <a16:creationId xmlns:a16="http://schemas.microsoft.com/office/drawing/2014/main" id="{BBC176E4-ED95-46AC-982E-EB127E954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152" y="4676044"/>
            <a:ext cx="901595" cy="901595"/>
          </a:xfrm>
          <a:prstGeom prst="rect">
            <a:avLst/>
          </a:prstGeom>
        </p:spPr>
      </p:pic>
      <p:pic>
        <p:nvPicPr>
          <p:cNvPr id="43" name="Picture 42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13ED8B49-7C01-4A33-88A0-5CEB7ACB3F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2697" y="4635270"/>
            <a:ext cx="758362" cy="951400"/>
          </a:xfrm>
          <a:prstGeom prst="rect">
            <a:avLst/>
          </a:prstGeom>
        </p:spPr>
      </p:pic>
      <p:pic>
        <p:nvPicPr>
          <p:cNvPr id="45" name="Picture 44" descr="A person wearing a suit and tie smiling at the camera&#10;&#10;Description generated with very high confidence">
            <a:extLst>
              <a:ext uri="{FF2B5EF4-FFF2-40B4-BE49-F238E27FC236}">
                <a16:creationId xmlns:a16="http://schemas.microsoft.com/office/drawing/2014/main" id="{82F041EE-4D5D-4E28-945F-82C8BB9064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6766" y="4635271"/>
            <a:ext cx="758362" cy="951399"/>
          </a:xfrm>
          <a:prstGeom prst="rect">
            <a:avLst/>
          </a:prstGeom>
        </p:spPr>
      </p:pic>
      <p:pic>
        <p:nvPicPr>
          <p:cNvPr id="47" name="Picture 46" descr="A person posing for the camera&#10;&#10;Description generated with very high confidence">
            <a:extLst>
              <a:ext uri="{FF2B5EF4-FFF2-40B4-BE49-F238E27FC236}">
                <a16:creationId xmlns:a16="http://schemas.microsoft.com/office/drawing/2014/main" id="{857EE2CE-2CF4-4FE8-85BC-C644BEBB6A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8628" y="4643339"/>
            <a:ext cx="951400" cy="951400"/>
          </a:xfrm>
          <a:prstGeom prst="rect">
            <a:avLst/>
          </a:prstGeom>
        </p:spPr>
      </p:pic>
      <p:pic>
        <p:nvPicPr>
          <p:cNvPr id="49" name="Picture 48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E62FBB21-9372-402A-8FCB-2F06704442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6246" y="4672455"/>
            <a:ext cx="901596" cy="901596"/>
          </a:xfrm>
          <a:prstGeom prst="rect">
            <a:avLst/>
          </a:prstGeom>
        </p:spPr>
      </p:pic>
      <p:pic>
        <p:nvPicPr>
          <p:cNvPr id="51" name="Picture 50" descr="A person wearing glasses and smiling at the camera&#10;&#10;Description generated with very high confidence">
            <a:extLst>
              <a:ext uri="{FF2B5EF4-FFF2-40B4-BE49-F238E27FC236}">
                <a16:creationId xmlns:a16="http://schemas.microsoft.com/office/drawing/2014/main" id="{61FD24D9-2B52-4EA8-94CC-CA3527C4984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14753"/>
          <a:stretch/>
        </p:blipFill>
        <p:spPr>
          <a:xfrm>
            <a:off x="1971323" y="2849751"/>
            <a:ext cx="778003" cy="912647"/>
          </a:xfrm>
          <a:prstGeom prst="rect">
            <a:avLst/>
          </a:prstGeom>
        </p:spPr>
      </p:pic>
      <p:pic>
        <p:nvPicPr>
          <p:cNvPr id="53" name="Picture 52" descr="A person wearing a suit and tie&#10;&#10;Description generated with very high confidence">
            <a:extLst>
              <a:ext uri="{FF2B5EF4-FFF2-40B4-BE49-F238E27FC236}">
                <a16:creationId xmlns:a16="http://schemas.microsoft.com/office/drawing/2014/main" id="{C3E703E0-EC90-42C4-9F12-555E4D9051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58166" y="2750478"/>
            <a:ext cx="636998" cy="799144"/>
          </a:xfrm>
          <a:prstGeom prst="rect">
            <a:avLst/>
          </a:prstGeom>
        </p:spPr>
      </p:pic>
      <p:pic>
        <p:nvPicPr>
          <p:cNvPr id="55" name="Picture 54" descr="A person posing for the camera&#10;&#10;Description generated with very high confidence">
            <a:extLst>
              <a:ext uri="{FF2B5EF4-FFF2-40B4-BE49-F238E27FC236}">
                <a16:creationId xmlns:a16="http://schemas.microsoft.com/office/drawing/2014/main" id="{A3981B1C-C6B0-47EB-A7E8-8483DF881A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02400" y="4154781"/>
            <a:ext cx="718663" cy="901596"/>
          </a:xfrm>
          <a:prstGeom prst="rect">
            <a:avLst/>
          </a:prstGeom>
        </p:spPr>
      </p:pic>
      <p:pic>
        <p:nvPicPr>
          <p:cNvPr id="57" name="Picture 56" descr="A person wearing a hat and glasses&#10;&#10;Description generated with very high confidence">
            <a:extLst>
              <a:ext uri="{FF2B5EF4-FFF2-40B4-BE49-F238E27FC236}">
                <a16:creationId xmlns:a16="http://schemas.microsoft.com/office/drawing/2014/main" id="{2FF0A501-D14C-4506-A0EB-2147FC861FD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3600" b="19980"/>
          <a:stretch/>
        </p:blipFill>
        <p:spPr>
          <a:xfrm>
            <a:off x="6579695" y="2849751"/>
            <a:ext cx="834243" cy="985085"/>
          </a:xfrm>
          <a:prstGeom prst="rect">
            <a:avLst/>
          </a:prstGeom>
        </p:spPr>
      </p:pic>
      <p:pic>
        <p:nvPicPr>
          <p:cNvPr id="59" name="Picture 58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4CC503DB-F43A-481D-91DD-8D0B8A1809F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91201" y="2750478"/>
            <a:ext cx="636999" cy="7991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F51739-1079-4905-8C2A-41DE080437C1}"/>
              </a:ext>
            </a:extLst>
          </p:cNvPr>
          <p:cNvSpPr txBox="1"/>
          <p:nvPr/>
        </p:nvSpPr>
        <p:spPr>
          <a:xfrm rot="19512112">
            <a:off x="-32760" y="1679411"/>
            <a:ext cx="1737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10 million words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325A959-FA68-4DBF-A24E-0FA4F0221159}"/>
              </a:ext>
            </a:extLst>
          </p:cNvPr>
          <p:cNvSpPr txBox="1"/>
          <p:nvPr/>
        </p:nvSpPr>
        <p:spPr>
          <a:xfrm rot="2040470">
            <a:off x="7265366" y="1754505"/>
            <a:ext cx="1737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90 million words</a:t>
            </a:r>
          </a:p>
        </p:txBody>
      </p:sp>
    </p:spTree>
    <p:extLst>
      <p:ext uri="{BB962C8B-B14F-4D97-AF65-F5344CB8AC3E}">
        <p14:creationId xmlns:p14="http://schemas.microsoft.com/office/powerpoint/2010/main" val="19630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loverm\Dropbox\University\03 CASS\Spoken BNC2014\Spoken BNC2014 Shared Folder (Lancaster-Cambridge)\PR Campaign\Logo\Print\Large\BNC - British National Corpus 2014 - colour - print - on white.png">
            <a:extLst>
              <a:ext uri="{FF2B5EF4-FFF2-40B4-BE49-F238E27FC236}">
                <a16:creationId xmlns:a16="http://schemas.microsoft.com/office/drawing/2014/main" id="{161B29B7-755F-4059-86C2-CFBAE017E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16" y="1533780"/>
            <a:ext cx="1208720" cy="138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B3F2BCE-D6BC-4E8C-9C95-4169F318445A}"/>
              </a:ext>
            </a:extLst>
          </p:cNvPr>
          <p:cNvSpPr txBox="1"/>
          <p:nvPr/>
        </p:nvSpPr>
        <p:spPr>
          <a:xfrm>
            <a:off x="155643" y="5820645"/>
            <a:ext cx="1464160" cy="408623"/>
          </a:xfrm>
          <a:prstGeom prst="flowChartAlternateProcess">
            <a:avLst/>
          </a:prstGeom>
          <a:solidFill>
            <a:srgbClr val="93E3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BA5180E-1423-478F-BE6D-B6B74A2138AC}"/>
              </a:ext>
            </a:extLst>
          </p:cNvPr>
          <p:cNvSpPr txBox="1"/>
          <p:nvPr/>
        </p:nvSpPr>
        <p:spPr>
          <a:xfrm>
            <a:off x="152452" y="5426658"/>
            <a:ext cx="1464160" cy="408623"/>
          </a:xfrm>
          <a:prstGeom prst="flowChartAlternateProcess">
            <a:avLst/>
          </a:prstGeom>
          <a:solidFill>
            <a:schemeClr val="accent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05DD46D-B6E6-4B76-B4AC-9FDD495170A0}"/>
              </a:ext>
            </a:extLst>
          </p:cNvPr>
          <p:cNvSpPr txBox="1"/>
          <p:nvPr/>
        </p:nvSpPr>
        <p:spPr>
          <a:xfrm>
            <a:off x="152452" y="5018035"/>
            <a:ext cx="1464160" cy="408623"/>
          </a:xfrm>
          <a:prstGeom prst="flowChartAlternateProcess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5DF7A37-4189-4759-9E0F-76EF101F57C6}"/>
              </a:ext>
            </a:extLst>
          </p:cNvPr>
          <p:cNvSpPr txBox="1"/>
          <p:nvPr/>
        </p:nvSpPr>
        <p:spPr>
          <a:xfrm>
            <a:off x="152452" y="4609412"/>
            <a:ext cx="1464160" cy="408623"/>
          </a:xfrm>
          <a:prstGeom prst="flowChartAlternateProcess">
            <a:avLst/>
          </a:prstGeom>
          <a:solidFill>
            <a:srgbClr val="E8A7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99C15A8-D404-4E1C-88DA-0304D78FB775}"/>
              </a:ext>
            </a:extLst>
          </p:cNvPr>
          <p:cNvSpPr txBox="1"/>
          <p:nvPr/>
        </p:nvSpPr>
        <p:spPr>
          <a:xfrm>
            <a:off x="152452" y="4222357"/>
            <a:ext cx="1464160" cy="408623"/>
          </a:xfrm>
          <a:prstGeom prst="flowChartAlternateProcess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D861EBF-52D5-499F-B8A9-0E0A2CAE908E}"/>
              </a:ext>
            </a:extLst>
          </p:cNvPr>
          <p:cNvSpPr txBox="1"/>
          <p:nvPr/>
        </p:nvSpPr>
        <p:spPr>
          <a:xfrm>
            <a:off x="149261" y="3828370"/>
            <a:ext cx="1464160" cy="408623"/>
          </a:xfrm>
          <a:prstGeom prst="flowChartAlternateProcess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944E275-E0A5-4FD2-83F8-2702BBD248DF}"/>
              </a:ext>
            </a:extLst>
          </p:cNvPr>
          <p:cNvSpPr txBox="1"/>
          <p:nvPr/>
        </p:nvSpPr>
        <p:spPr>
          <a:xfrm>
            <a:off x="149261" y="3419747"/>
            <a:ext cx="1464160" cy="408623"/>
          </a:xfrm>
          <a:prstGeom prst="flowChartAlternateProcess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557FE7A-9831-4A54-ADEC-596F3230D3A4}"/>
              </a:ext>
            </a:extLst>
          </p:cNvPr>
          <p:cNvSpPr txBox="1"/>
          <p:nvPr/>
        </p:nvSpPr>
        <p:spPr>
          <a:xfrm>
            <a:off x="149261" y="3011124"/>
            <a:ext cx="1464160" cy="408623"/>
          </a:xfrm>
          <a:prstGeom prst="flowChartAlternateProcess">
            <a:avLst/>
          </a:prstGeom>
          <a:solidFill>
            <a:srgbClr val="FF9797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10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Building 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7A54DF-B338-444C-9634-5D3A9EDC87D8}"/>
              </a:ext>
            </a:extLst>
          </p:cNvPr>
          <p:cNvSpPr txBox="1"/>
          <p:nvPr/>
        </p:nvSpPr>
        <p:spPr>
          <a:xfrm>
            <a:off x="6891720" y="1370382"/>
            <a:ext cx="1464163" cy="715089"/>
          </a:xfrm>
          <a:prstGeom prst="flowChartAlternateProcess">
            <a:avLst/>
          </a:prstGeom>
          <a:solidFill>
            <a:srgbClr val="FF9797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Existing corpora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283927-DE30-4DEE-A17D-5CAFDDC2B27A}"/>
              </a:ext>
            </a:extLst>
          </p:cNvPr>
          <p:cNvSpPr txBox="1"/>
          <p:nvPr/>
        </p:nvSpPr>
        <p:spPr>
          <a:xfrm>
            <a:off x="2801345" y="2481404"/>
            <a:ext cx="2793265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Who is it for?</a:t>
            </a:r>
          </a:p>
          <a:p>
            <a:endParaRPr lang="en-GB" sz="2000" dirty="0"/>
          </a:p>
          <a:p>
            <a:r>
              <a:rPr lang="en-GB" sz="2000" dirty="0"/>
              <a:t>What do people want?</a:t>
            </a:r>
          </a:p>
          <a:p>
            <a:endParaRPr lang="en-GB" sz="2000" dirty="0"/>
          </a:p>
          <a:p>
            <a:r>
              <a:rPr lang="en-GB" sz="2000" dirty="0"/>
              <a:t>What have people done?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1491008-A4B5-4FD9-B8E0-FD98C779C9CA}"/>
              </a:ext>
            </a:extLst>
          </p:cNvPr>
          <p:cNvSpPr txBox="1"/>
          <p:nvPr/>
        </p:nvSpPr>
        <p:spPr>
          <a:xfrm>
            <a:off x="6891721" y="2227701"/>
            <a:ext cx="1464162" cy="408623"/>
          </a:xfrm>
          <a:prstGeom prst="flowChartAlternateProcess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Design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62A3FA-0E9E-4D3A-9875-945E0595A66A}"/>
              </a:ext>
            </a:extLst>
          </p:cNvPr>
          <p:cNvSpPr txBox="1"/>
          <p:nvPr/>
        </p:nvSpPr>
        <p:spPr>
          <a:xfrm>
            <a:off x="6891720" y="2777349"/>
            <a:ext cx="1464161" cy="715089"/>
          </a:xfrm>
          <a:prstGeom prst="flowChartAlternateProcess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Data collection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90CF88A-C149-4A47-954A-D6FDA5ADEE5F}"/>
              </a:ext>
            </a:extLst>
          </p:cNvPr>
          <p:cNvSpPr txBox="1"/>
          <p:nvPr/>
        </p:nvSpPr>
        <p:spPr>
          <a:xfrm>
            <a:off x="6891721" y="3632960"/>
            <a:ext cx="1464160" cy="408623"/>
          </a:xfrm>
          <a:prstGeom prst="flowChartAlternateProcess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Transcription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2328A33-F337-4D6A-B804-A5752486F834}"/>
              </a:ext>
            </a:extLst>
          </p:cNvPr>
          <p:cNvSpPr txBox="1"/>
          <p:nvPr/>
        </p:nvSpPr>
        <p:spPr>
          <a:xfrm>
            <a:off x="6891723" y="4182105"/>
            <a:ext cx="1464160" cy="408623"/>
          </a:xfrm>
          <a:prstGeom prst="flowChartAlternateProcess">
            <a:avLst/>
          </a:prstGeom>
          <a:solidFill>
            <a:srgbClr val="E8A7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Processing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E0C08FD-FD4D-48DF-B34A-BF91F522A696}"/>
              </a:ext>
            </a:extLst>
          </p:cNvPr>
          <p:cNvSpPr txBox="1"/>
          <p:nvPr/>
        </p:nvSpPr>
        <p:spPr>
          <a:xfrm>
            <a:off x="6891723" y="4728060"/>
            <a:ext cx="1464160" cy="408623"/>
          </a:xfrm>
          <a:prstGeom prst="flowChartAlternateProcess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Review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24A21E-14FB-4C11-A03B-F95415C02E2F}"/>
              </a:ext>
            </a:extLst>
          </p:cNvPr>
          <p:cNvSpPr txBox="1"/>
          <p:nvPr/>
        </p:nvSpPr>
        <p:spPr>
          <a:xfrm>
            <a:off x="6891726" y="5817605"/>
            <a:ext cx="1464160" cy="408623"/>
          </a:xfrm>
          <a:prstGeom prst="flowChartAlternateProcess">
            <a:avLst/>
          </a:prstGeom>
          <a:solidFill>
            <a:srgbClr val="93E3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Release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A9A65EC-6C81-43BB-AD33-21B1D6B7E19E}"/>
              </a:ext>
            </a:extLst>
          </p:cNvPr>
          <p:cNvSpPr txBox="1"/>
          <p:nvPr/>
        </p:nvSpPr>
        <p:spPr>
          <a:xfrm>
            <a:off x="6891726" y="5268460"/>
            <a:ext cx="1464160" cy="408623"/>
          </a:xfrm>
          <a:prstGeom prst="flowChartAlternateProcess">
            <a:avLst/>
          </a:prstGeom>
          <a:solidFill>
            <a:schemeClr val="accent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Document</a:t>
            </a:r>
          </a:p>
        </p:txBody>
      </p:sp>
      <p:pic>
        <p:nvPicPr>
          <p:cNvPr id="19" name="Picture 1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68D3EAA-1E05-4FA2-9A1C-F816A842E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540" y="2061547"/>
            <a:ext cx="1047180" cy="740929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72E73BA9-097E-4BE0-B4D5-7B7766D88E44}"/>
              </a:ext>
            </a:extLst>
          </p:cNvPr>
          <p:cNvSpPr txBox="1"/>
          <p:nvPr/>
        </p:nvSpPr>
        <p:spPr>
          <a:xfrm>
            <a:off x="2801345" y="2463359"/>
            <a:ext cx="2793264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Representativeness</a:t>
            </a:r>
          </a:p>
          <a:p>
            <a:endParaRPr lang="en-GB" sz="2000" dirty="0"/>
          </a:p>
          <a:p>
            <a:r>
              <a:rPr lang="en-GB" sz="2000" dirty="0"/>
              <a:t>Target population</a:t>
            </a:r>
          </a:p>
          <a:p>
            <a:endParaRPr lang="en-GB" sz="2000" dirty="0"/>
          </a:p>
          <a:p>
            <a:r>
              <a:rPr lang="en-GB" sz="2000" dirty="0"/>
              <a:t>Sampling goals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4708EED-6427-40A9-8345-70081EEB7593}"/>
              </a:ext>
            </a:extLst>
          </p:cNvPr>
          <p:cNvSpPr txBox="1"/>
          <p:nvPr/>
        </p:nvSpPr>
        <p:spPr>
          <a:xfrm>
            <a:off x="2806918" y="2481404"/>
            <a:ext cx="2425985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Finding participants</a:t>
            </a:r>
          </a:p>
          <a:p>
            <a:endParaRPr lang="en-GB" sz="2000" dirty="0"/>
          </a:p>
          <a:p>
            <a:r>
              <a:rPr lang="en-GB" sz="2000" dirty="0"/>
              <a:t>Recording equipment</a:t>
            </a:r>
          </a:p>
          <a:p>
            <a:endParaRPr lang="en-GB" sz="2000" dirty="0"/>
          </a:p>
          <a:p>
            <a:r>
              <a:rPr lang="en-GB" sz="2000" dirty="0"/>
              <a:t>Metadata collection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A30BE03-E356-4E63-A48F-1A441FD3E74B}"/>
              </a:ext>
            </a:extLst>
          </p:cNvPr>
          <p:cNvSpPr txBox="1"/>
          <p:nvPr/>
        </p:nvSpPr>
        <p:spPr>
          <a:xfrm>
            <a:off x="2806918" y="2481449"/>
            <a:ext cx="2450094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Automated? Manual?</a:t>
            </a:r>
          </a:p>
          <a:p>
            <a:endParaRPr lang="en-GB" sz="2000" dirty="0"/>
          </a:p>
          <a:p>
            <a:r>
              <a:rPr lang="en-GB" sz="2000" dirty="0"/>
              <a:t>Conventions</a:t>
            </a:r>
          </a:p>
          <a:p>
            <a:endParaRPr lang="en-GB" sz="2000" dirty="0"/>
          </a:p>
          <a:p>
            <a:r>
              <a:rPr lang="en-GB" sz="2000" dirty="0"/>
              <a:t>Accuracy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A55DD63-4B96-45DB-B226-48C67B266ED0}"/>
              </a:ext>
            </a:extLst>
          </p:cNvPr>
          <p:cNvSpPr txBox="1"/>
          <p:nvPr/>
        </p:nvSpPr>
        <p:spPr>
          <a:xfrm>
            <a:off x="2806918" y="2550889"/>
            <a:ext cx="2425984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XML conversion</a:t>
            </a:r>
          </a:p>
          <a:p>
            <a:endParaRPr lang="en-GB" sz="2000" dirty="0"/>
          </a:p>
          <a:p>
            <a:r>
              <a:rPr lang="en-GB" sz="2000" dirty="0"/>
              <a:t>Annotation</a:t>
            </a:r>
          </a:p>
          <a:p>
            <a:endParaRPr lang="en-GB" sz="2000" dirty="0"/>
          </a:p>
          <a:p>
            <a:r>
              <a:rPr lang="en-GB" sz="2000" dirty="0"/>
              <a:t>Tool development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46F00AC-4EBE-4D6E-96E1-A99553D2AA43}"/>
              </a:ext>
            </a:extLst>
          </p:cNvPr>
          <p:cNvSpPr txBox="1"/>
          <p:nvPr/>
        </p:nvSpPr>
        <p:spPr>
          <a:xfrm>
            <a:off x="2782808" y="2578814"/>
            <a:ext cx="2215030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What have we got?</a:t>
            </a:r>
          </a:p>
          <a:p>
            <a:endParaRPr lang="en-GB" sz="2000" dirty="0"/>
          </a:p>
          <a:p>
            <a:r>
              <a:rPr lang="en-GB" sz="2000" dirty="0"/>
              <a:t>Representativeness</a:t>
            </a:r>
          </a:p>
          <a:p>
            <a:endParaRPr lang="en-GB" sz="2000" dirty="0"/>
          </a:p>
          <a:p>
            <a:r>
              <a:rPr lang="en-GB" sz="2000" dirty="0"/>
              <a:t>Pilot research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F919C95-BF07-4485-9D43-07132017EABA}"/>
              </a:ext>
            </a:extLst>
          </p:cNvPr>
          <p:cNvSpPr txBox="1"/>
          <p:nvPr/>
        </p:nvSpPr>
        <p:spPr>
          <a:xfrm>
            <a:off x="2758698" y="2578814"/>
            <a:ext cx="2239140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User guide</a:t>
            </a:r>
          </a:p>
          <a:p>
            <a:endParaRPr lang="en-GB" sz="2000" dirty="0"/>
          </a:p>
          <a:p>
            <a:r>
              <a:rPr lang="en-GB" sz="2000" dirty="0"/>
              <a:t>Website</a:t>
            </a:r>
          </a:p>
          <a:p>
            <a:endParaRPr lang="en-GB" sz="2000" dirty="0"/>
          </a:p>
          <a:p>
            <a:r>
              <a:rPr lang="en-GB" sz="2000" dirty="0"/>
              <a:t>Publications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5F11209-95B5-4F8C-A7C3-2B44C4B63D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213" t="16476" r="40083" b="8400"/>
          <a:stretch/>
        </p:blipFill>
        <p:spPr>
          <a:xfrm>
            <a:off x="2706332" y="1471803"/>
            <a:ext cx="3086100" cy="4576502"/>
          </a:xfrm>
          <a:prstGeom prst="rect">
            <a:avLst/>
          </a:prstGeom>
        </p:spPr>
      </p:pic>
      <p:pic>
        <p:nvPicPr>
          <p:cNvPr id="1032" name="Picture 8" descr="Image result for audio clipart">
            <a:extLst>
              <a:ext uri="{FF2B5EF4-FFF2-40B4-BE49-F238E27FC236}">
                <a16:creationId xmlns:a16="http://schemas.microsoft.com/office/drawing/2014/main" id="{B218AD45-7FA9-4C5F-909A-936759C4F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396" y="3508608"/>
            <a:ext cx="635590" cy="4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smartphone clipart">
            <a:extLst>
              <a:ext uri="{FF2B5EF4-FFF2-40B4-BE49-F238E27FC236}">
                <a16:creationId xmlns:a16="http://schemas.microsoft.com/office/drawing/2014/main" id="{2C5BB0FE-3E52-40F9-9280-FC0740636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71" y="2808375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papers clipart">
            <a:extLst>
              <a:ext uri="{FF2B5EF4-FFF2-40B4-BE49-F238E27FC236}">
                <a16:creationId xmlns:a16="http://schemas.microsoft.com/office/drawing/2014/main" id="{110045AF-539C-4B4D-8D20-22488CEB7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147" y="1370382"/>
            <a:ext cx="681966" cy="67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mage result for computer clipart">
            <a:extLst>
              <a:ext uri="{FF2B5EF4-FFF2-40B4-BE49-F238E27FC236}">
                <a16:creationId xmlns:a16="http://schemas.microsoft.com/office/drawing/2014/main" id="{21FF14F9-7BA6-4E4C-8A80-07686578F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069" y="4117560"/>
            <a:ext cx="726853" cy="55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Image result for document clipart">
            <a:extLst>
              <a:ext uri="{FF2B5EF4-FFF2-40B4-BE49-F238E27FC236}">
                <a16:creationId xmlns:a16="http://schemas.microsoft.com/office/drawing/2014/main" id="{EE6FD1E7-353D-4429-AE23-6DCE66B77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212" y="5166139"/>
            <a:ext cx="524710" cy="52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Image result for magnifying glass clip art">
            <a:extLst>
              <a:ext uri="{FF2B5EF4-FFF2-40B4-BE49-F238E27FC236}">
                <a16:creationId xmlns:a16="http://schemas.microsoft.com/office/drawing/2014/main" id="{44E57682-F7E2-421D-9DA4-AC7E393BD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017" y="4730780"/>
            <a:ext cx="418222" cy="415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34510D-331E-442B-9FE3-311DBD5213FE}"/>
              </a:ext>
            </a:extLst>
          </p:cNvPr>
          <p:cNvSpPr txBox="1"/>
          <p:nvPr/>
        </p:nvSpPr>
        <p:spPr>
          <a:xfrm>
            <a:off x="293355" y="1370382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</a:rPr>
              <a:t>SPOKEN</a:t>
            </a:r>
          </a:p>
        </p:txBody>
      </p:sp>
      <p:pic>
        <p:nvPicPr>
          <p:cNvPr id="10" name="Picture 9" descr="A flock of birds flying in the sky&#10;&#10;Description generated with very high confidence">
            <a:extLst>
              <a:ext uri="{FF2B5EF4-FFF2-40B4-BE49-F238E27FC236}">
                <a16:creationId xmlns:a16="http://schemas.microsoft.com/office/drawing/2014/main" id="{9A7ADBEF-D3DB-4182-BC59-321EF20C51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24792" y="5724454"/>
            <a:ext cx="594924" cy="59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9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0.74115 -0.220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49" y="-1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73646 -0.17546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23" y="-877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0.73785 -0.1324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92" y="-662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7037E-7 L 0.73559 -0.08241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71" y="-412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85185E-6 L 0.7375 -0.06157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75" y="-307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59259E-6 L 0.73681 -0.04305 " pathEditMode="relative" rAng="0" ptsTypes="AA">
                                      <p:cBhvr>
                                        <p:cTn id="10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40" y="-2153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81481E-6 L 0.7375 -0.02129 " pathEditMode="relative" rAng="0" ptsTypes="AA">
                                      <p:cBhvr>
                                        <p:cTn id="1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75" y="-1065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0.73646 -0.00162 " pathEditMode="relative" rAng="0" ptsTypes="AA">
                                      <p:cBhvr>
                                        <p:cTn id="1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23" y="-93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9" grpId="0" animBg="1"/>
      <p:bldP spid="4" grpId="0" animBg="1"/>
      <p:bldP spid="4" grpId="1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8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11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855984" cy="604367"/>
          </a:xfrm>
          <a:prstGeom prst="roundRect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GB" sz="2000" i="1" dirty="0">
                <a:ea typeface="Arial" charset="0"/>
                <a:cs typeface="Arial" charset="0"/>
              </a:rPr>
              <a:t>“The design of a representative corpus is not truly finalized until the corpus is completed, and analyses of the parameters of variation are required throughout the process of corpus development </a:t>
            </a:r>
            <a:r>
              <a:rPr lang="en-GB" sz="2000" b="1" i="1" dirty="0">
                <a:ea typeface="Arial" charset="0"/>
                <a:cs typeface="Arial" charset="0"/>
              </a:rPr>
              <a:t>in order to fine-tune the representativeness of the resulting collection of texts</a:t>
            </a:r>
            <a:r>
              <a:rPr lang="en-GB" sz="2000" i="1" dirty="0">
                <a:ea typeface="Arial" charset="0"/>
                <a:cs typeface="Arial" charset="0"/>
              </a:rPr>
              <a:t>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</a:t>
            </a:r>
            <a:r>
              <a:rPr lang="en-GB" sz="2000" dirty="0" err="1">
                <a:ea typeface="Arial" charset="0"/>
                <a:cs typeface="Arial" charset="0"/>
              </a:rPr>
              <a:t>Biber</a:t>
            </a:r>
            <a:r>
              <a:rPr lang="en-GB" sz="2000" dirty="0">
                <a:ea typeface="Arial" charset="0"/>
                <a:cs typeface="Arial" charset="0"/>
              </a:rPr>
              <a:t> 1993)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i="1" dirty="0">
              <a:ea typeface="Arial" charset="0"/>
              <a:cs typeface="Arial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GB" sz="2000" i="1" dirty="0">
                <a:ea typeface="Arial" charset="0"/>
                <a:cs typeface="Arial" charset="0"/>
              </a:rPr>
              <a:t>“A seminal article by </a:t>
            </a:r>
            <a:r>
              <a:rPr lang="en-GB" sz="2000" i="1" dirty="0" err="1">
                <a:ea typeface="Arial" charset="0"/>
                <a:cs typeface="Arial" charset="0"/>
              </a:rPr>
              <a:t>Biber</a:t>
            </a:r>
            <a:r>
              <a:rPr lang="en-GB" sz="2000" i="1" dirty="0">
                <a:ea typeface="Arial" charset="0"/>
                <a:cs typeface="Arial" charset="0"/>
              </a:rPr>
              <a:t> (1993) has frequently been cited, </a:t>
            </a:r>
            <a:r>
              <a:rPr lang="en-GB" sz="2000" b="1" i="1" dirty="0">
                <a:ea typeface="Arial" charset="0"/>
                <a:cs typeface="Arial" charset="0"/>
              </a:rPr>
              <a:t>but no attempt (to my knowledge) has been made to implement </a:t>
            </a:r>
            <a:r>
              <a:rPr lang="en-GB" sz="2000" b="1" i="1" dirty="0" err="1">
                <a:ea typeface="Arial" charset="0"/>
                <a:cs typeface="Arial" charset="0"/>
              </a:rPr>
              <a:t>Biber’s</a:t>
            </a:r>
            <a:r>
              <a:rPr lang="en-GB" sz="2000" b="1" i="1" dirty="0">
                <a:ea typeface="Arial" charset="0"/>
                <a:cs typeface="Arial" charset="0"/>
              </a:rPr>
              <a:t> plan for building a representative corpus. </a:t>
            </a:r>
            <a:r>
              <a:rPr lang="en-GB" sz="2000" i="1" dirty="0">
                <a:ea typeface="Arial" charset="0"/>
                <a:cs typeface="Arial" charset="0"/>
              </a:rPr>
              <a:t>[…] Without representativeness, whatever is found to be true of a corpus, is simply true of that corpus – and cannot be extended to anything else.”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(Leech 2006)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D420344-664D-407A-B4F9-8D30B1F4B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6" y="476460"/>
            <a:ext cx="1047180" cy="74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7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12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2</a:t>
            </a:r>
            <a:r>
              <a:rPr lang="en-GB" sz="2000" baseline="30000" dirty="0">
                <a:ea typeface="Arial" charset="0"/>
                <a:cs typeface="Arial" charset="0"/>
              </a:rPr>
              <a:t>nd</a:t>
            </a:r>
            <a:r>
              <a:rPr lang="en-GB" sz="2000" dirty="0">
                <a:ea typeface="Arial" charset="0"/>
                <a:cs typeface="Arial" charset="0"/>
              </a:rPr>
              <a:t> version of the BNC – promise and expectation of comparability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In terms of spoken data, needs had changed – just informal conversation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Goals: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priority = England; aim for rest of UK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spread of age, gender, region, socio-economic status etc.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but: no pre-determined category sizes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broadly comparable to the Spoken BNC1994DS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Describe representativeness upon completion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We </a:t>
            </a:r>
            <a:r>
              <a:rPr lang="en-GB" sz="2000" b="1" u="sng" dirty="0">
                <a:ea typeface="Arial" charset="0"/>
                <a:cs typeface="Arial" charset="0"/>
              </a:rPr>
              <a:t>had</a:t>
            </a:r>
            <a:r>
              <a:rPr lang="en-GB" sz="2000" dirty="0">
                <a:ea typeface="Arial" charset="0"/>
                <a:cs typeface="Arial" charset="0"/>
              </a:rPr>
              <a:t> to facilitate comment on some wider population, otherwise what is the point?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855984" cy="604367"/>
          </a:xfrm>
          <a:prstGeom prst="roundRect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</p:txBody>
      </p:sp>
      <p:pic>
        <p:nvPicPr>
          <p:cNvPr id="10" name="Picture 9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11079AAA-4405-4CEB-89F9-9C14263D3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6" y="476460"/>
            <a:ext cx="1047180" cy="74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5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13</a:t>
            </a:fld>
            <a:endParaRPr lang="en-GB"/>
          </a:p>
        </p:txBody>
      </p:sp>
      <p:graphicFrame>
        <p:nvGraphicFramePr>
          <p:cNvPr id="10" name="Table 1">
            <a:extLst>
              <a:ext uri="{FF2B5EF4-FFF2-40B4-BE49-F238E27FC236}">
                <a16:creationId xmlns:a16="http://schemas.microsoft.com/office/drawing/2014/main" id="{51A2B5D7-AA51-4A42-A70A-8A478FE07B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5229848"/>
              </p:ext>
            </p:extLst>
          </p:nvPr>
        </p:nvGraphicFramePr>
        <p:xfrm>
          <a:off x="456828" y="1412331"/>
          <a:ext cx="8228880" cy="4392935"/>
        </p:xfrm>
        <a:graphic>
          <a:graphicData uri="http://schemas.openxmlformats.org/drawingml/2006/table">
            <a:tbl>
              <a:tblPr/>
              <a:tblGrid>
                <a:gridCol w="1821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2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5121"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BNC1994</a:t>
                      </a:r>
                      <a:endParaRPr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BNC2014</a:t>
                      </a:r>
                      <a:endParaRPr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Interaction type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Demographic (40%);</a:t>
                      </a:r>
                      <a:endParaRPr sz="1600" dirty="0"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Context-governed (60%)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Demographic (100%)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Who?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“Carefully sampled individuals” (Leech 1993:6)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Open call for participation;</a:t>
                      </a:r>
                      <a:endParaRPr sz="1600"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Some targeting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90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How?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Tape recorders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Smartphone MP3 recordings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What?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All interactions in a given period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Conversations; some task-based interactions.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When?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Continuously over a 2-7 day period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strike="noStrike">
                          <a:latin typeface="+mn-lt"/>
                        </a:rPr>
                        <a:t>As determined by participant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How many speakers?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124 adults making recordings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Over 1000 speakers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700 unique speakers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701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Total data</a:t>
                      </a:r>
                      <a:endParaRPr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~10m words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11+m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7C7E20F2-018B-4E8E-94B1-3003D136C1E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855984" cy="604367"/>
          </a:xfrm>
          <a:prstGeom prst="roundRect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</p:txBody>
      </p:sp>
      <p:pic>
        <p:nvPicPr>
          <p:cNvPr id="11" name="Picture 10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E312AA07-C18D-4B5E-9644-A083E937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6" y="476460"/>
            <a:ext cx="1047180" cy="74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1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14</a:t>
            </a:fld>
            <a:endParaRPr lang="en-GB"/>
          </a:p>
        </p:txBody>
      </p:sp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D8508742-C0D8-44E2-9220-B25A1E075E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5995239"/>
              </p:ext>
            </p:extLst>
          </p:nvPr>
        </p:nvGraphicFramePr>
        <p:xfrm>
          <a:off x="689262" y="1580234"/>
          <a:ext cx="7492212" cy="4365608"/>
        </p:xfrm>
        <a:graphic>
          <a:graphicData uri="http://schemas.openxmlformats.org/drawingml/2006/table">
            <a:tbl>
              <a:tblPr/>
              <a:tblGrid>
                <a:gridCol w="116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6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248"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strike="noStrike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Spoken BNC1994</a:t>
                      </a:r>
                      <a:endParaRPr sz="14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strike="noStrike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Spoken BNC2014</a:t>
                      </a:r>
                      <a:endParaRPr sz="14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9950">
                <a:tc>
                  <a:txBody>
                    <a:bodyPr/>
                    <a:lstStyle/>
                    <a:p>
                      <a:r>
                        <a:rPr lang="en-GB" sz="1400" strike="noStrike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Speaker</a:t>
                      </a:r>
                      <a:endParaRPr sz="140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Age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Gender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Education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Occupation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Accent/dialect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Socio-economic category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Age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Gender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Education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Occupation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Accent/dialect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Birthplace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Linguistic origin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Where do you currently live?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How long have you lived there?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Nationality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Do you speak other languages?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5413"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Recording</a:t>
                      </a:r>
                      <a:endParaRPr sz="14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Title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Date</a:t>
                      </a: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Recording location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Title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Date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File name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Recording length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Recording location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Speaker relationship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Topics covered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AAAEACA8-7CF9-4EA8-A82B-D9F6E3565689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855984" cy="604367"/>
          </a:xfrm>
          <a:prstGeom prst="roundRect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</p:txBody>
      </p:sp>
      <p:pic>
        <p:nvPicPr>
          <p:cNvPr id="11" name="Picture 10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FFE7EF9-9DA5-40D3-8B6E-93AB5AC50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6" y="476460"/>
            <a:ext cx="1047180" cy="74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57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15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How can we recruit &amp; motivate participants?</a:t>
            </a:r>
          </a:p>
          <a:p>
            <a:r>
              <a:rPr lang="en-GB" sz="2000" dirty="0">
                <a:solidFill>
                  <a:srgbClr val="FF0000"/>
                </a:solidFill>
              </a:rPr>
              <a:t>Money!</a:t>
            </a:r>
          </a:p>
          <a:p>
            <a:r>
              <a:rPr lang="en-GB" sz="2000" dirty="0"/>
              <a:t>How can we gather </a:t>
            </a:r>
            <a:r>
              <a:rPr lang="en-GB" sz="2000" b="1" dirty="0"/>
              <a:t>good quality</a:t>
            </a:r>
            <a:r>
              <a:rPr lang="en-GB" sz="2000" dirty="0"/>
              <a:t> recordings?</a:t>
            </a:r>
          </a:p>
          <a:p>
            <a:r>
              <a:rPr lang="en-GB" sz="2000" dirty="0">
                <a:solidFill>
                  <a:srgbClr val="FF0000"/>
                </a:solidFill>
              </a:rPr>
              <a:t>Smartphones!</a:t>
            </a:r>
          </a:p>
          <a:p>
            <a:r>
              <a:rPr lang="en-GB" sz="2000" dirty="0"/>
              <a:t>How can we gather </a:t>
            </a:r>
            <a:r>
              <a:rPr lang="en-GB" sz="2000" b="1" dirty="0"/>
              <a:t>good quality</a:t>
            </a:r>
            <a:r>
              <a:rPr lang="en-GB" sz="2000" dirty="0"/>
              <a:t> metadata?</a:t>
            </a:r>
          </a:p>
          <a:p>
            <a:r>
              <a:rPr lang="en-GB" sz="2000" dirty="0">
                <a:solidFill>
                  <a:srgbClr val="FF0000"/>
                </a:solidFill>
              </a:rPr>
              <a:t>Condition of payment; careful data management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021619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Data collection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mockuphone.com/static/images/devices/apple-iphone6plus-spacegrey-portrait.png">
            <a:extLst>
              <a:ext uri="{FF2B5EF4-FFF2-40B4-BE49-F238E27FC236}">
                <a16:creationId xmlns:a16="http://schemas.microsoft.com/office/drawing/2014/main" id="{A6EE9915-D94B-4A6B-A21A-ED4BA8CD54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0" t="4971" r="26944" b="4769"/>
          <a:stretch/>
        </p:blipFill>
        <p:spPr bwMode="auto">
          <a:xfrm>
            <a:off x="5724128" y="1412777"/>
            <a:ext cx="2688283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A9E7EB49-C5CA-47F2-A329-89F8C7A201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64"/>
          <a:stretch/>
        </p:blipFill>
        <p:spPr bwMode="auto">
          <a:xfrm>
            <a:off x="6006033" y="2149996"/>
            <a:ext cx="2167576" cy="34563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357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16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Accent/dialect -&gt; region</a:t>
            </a:r>
          </a:p>
          <a:p>
            <a:r>
              <a:rPr lang="en-GB" sz="2000" dirty="0"/>
              <a:t>Occupation -&gt; socio-economic status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268267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Metadata issues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essentialtravelguide.com/wp-content/uploads/2011/02/UK-Regional-Map.jpg">
            <a:extLst>
              <a:ext uri="{FF2B5EF4-FFF2-40B4-BE49-F238E27FC236}">
                <a16:creationId xmlns:a16="http://schemas.microsoft.com/office/drawing/2014/main" id="{9106217B-93D9-4E05-BB66-99ACC8351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294" y="2416842"/>
            <a:ext cx="3459857" cy="349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6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17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Region</a:t>
            </a:r>
          </a:p>
          <a:p>
            <a:endParaRPr lang="en-GB" sz="2000" dirty="0"/>
          </a:p>
          <a:p>
            <a:r>
              <a:rPr lang="en-GB" sz="2000" dirty="0"/>
              <a:t>What is </a:t>
            </a:r>
            <a:r>
              <a:rPr lang="en-GB" sz="2000" u="sng" dirty="0"/>
              <a:t>region</a:t>
            </a:r>
            <a:r>
              <a:rPr lang="en-GB" sz="2000" dirty="0"/>
              <a:t> anyway? What are we trying to represent here?</a:t>
            </a:r>
          </a:p>
          <a:p>
            <a:endParaRPr lang="en-GB" sz="20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Birthplace?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Recording location?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Location of current residence?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Location during acquisition?</a:t>
            </a:r>
          </a:p>
          <a:p>
            <a:endParaRPr lang="en-GB" sz="2000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268267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Metadata issues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89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18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Region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Purely objective metadata seems insufficient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Subjective metadata offers an imperfect solution: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Self-reported dialect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British Library’s Evolving English </a:t>
            </a:r>
            <a:r>
              <a:rPr lang="en-GB" sz="2000" dirty="0" err="1"/>
              <a:t>WordBank</a:t>
            </a:r>
            <a:r>
              <a:rPr lang="en-GB" sz="2000" dirty="0"/>
              <a:t> (2011)</a:t>
            </a:r>
          </a:p>
          <a:p>
            <a:r>
              <a:rPr lang="en-GB" sz="2000" dirty="0"/>
              <a:t>	E.g. “Geordie” = north east England</a:t>
            </a:r>
          </a:p>
          <a:p>
            <a:endParaRPr lang="en-GB" sz="2000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268267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Metadata issues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84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19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Self-reported dialect categorisation</a:t>
            </a:r>
          </a:p>
          <a:p>
            <a:endParaRPr lang="en-GB" sz="2000" dirty="0"/>
          </a:p>
          <a:p>
            <a:r>
              <a:rPr lang="en-GB" sz="2000" dirty="0"/>
              <a:t>central midlands, north-east midlands, midlands, south midlands, north-west midlands…</a:t>
            </a:r>
          </a:p>
          <a:p>
            <a:endParaRPr lang="en-GB" sz="2000" dirty="0"/>
          </a:p>
          <a:p>
            <a:r>
              <a:rPr lang="en-GB" sz="2000" i="1" dirty="0"/>
              <a:t>“southern”</a:t>
            </a:r>
          </a:p>
          <a:p>
            <a:r>
              <a:rPr lang="en-GB" sz="2000" i="1" dirty="0"/>
              <a:t>“normal with a </a:t>
            </a:r>
            <a:r>
              <a:rPr lang="en-GB" sz="2000" i="1" dirty="0" err="1"/>
              <a:t>brummy</a:t>
            </a:r>
            <a:r>
              <a:rPr lang="en-GB" sz="2000" i="1" dirty="0"/>
              <a:t> twang”</a:t>
            </a:r>
          </a:p>
          <a:p>
            <a:r>
              <a:rPr lang="en-GB" sz="2000" i="1" dirty="0"/>
              <a:t>“mixed northern/</a:t>
            </a:r>
            <a:r>
              <a:rPr lang="en-GB" sz="2000" i="1" dirty="0" err="1"/>
              <a:t>somerset</a:t>
            </a:r>
            <a:r>
              <a:rPr lang="en-GB" sz="2000" i="1" dirty="0"/>
              <a:t>/</a:t>
            </a:r>
            <a:r>
              <a:rPr lang="en-GB" sz="2000" i="1" dirty="0" err="1"/>
              <a:t>rp</a:t>
            </a:r>
            <a:r>
              <a:rPr lang="en-GB" sz="2000" i="1" dirty="0"/>
              <a:t>”</a:t>
            </a:r>
          </a:p>
          <a:p>
            <a:endParaRPr lang="en-GB" sz="2000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268267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Metadata issues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56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20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Dialect categorisation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Office for National Statistics’ scheme:</a:t>
            </a:r>
          </a:p>
          <a:p>
            <a:r>
              <a:rPr lang="en-GB" sz="2000" i="1" dirty="0"/>
              <a:t>	Nomenclature of Territorial Units for Statistics (NUTS)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Used in the census</a:t>
            </a:r>
          </a:p>
          <a:p>
            <a:endParaRPr lang="en-GB" sz="2000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268267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Metadata issues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34289EF-B82E-489B-960B-E750DDF0FEC7}"/>
              </a:ext>
            </a:extLst>
          </p:cNvPr>
          <p:cNvSpPr txBox="1">
            <a:spLocks/>
          </p:cNvSpPr>
          <p:nvPr/>
        </p:nvSpPr>
        <p:spPr>
          <a:xfrm>
            <a:off x="801743" y="3861048"/>
            <a:ext cx="2880320" cy="207701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(1) North East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(2) North West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(3) Merseyside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(4) Yorkshire &amp; Humberside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(5) East Midlands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(6) West Midlands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(7) Eastern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BDBCFFC-B0EC-4D7E-8174-EA24D458A920}"/>
              </a:ext>
            </a:extLst>
          </p:cNvPr>
          <p:cNvSpPr txBox="1">
            <a:spLocks/>
          </p:cNvSpPr>
          <p:nvPr/>
        </p:nvSpPr>
        <p:spPr>
          <a:xfrm>
            <a:off x="3995936" y="3861048"/>
            <a:ext cx="2880320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(8) London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(9) South East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(10) South West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(11) Wales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(12) Scotland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(13) Northern Ireland  </a:t>
            </a:r>
          </a:p>
        </p:txBody>
      </p:sp>
    </p:spTree>
    <p:extLst>
      <p:ext uri="{BB962C8B-B14F-4D97-AF65-F5344CB8AC3E}">
        <p14:creationId xmlns:p14="http://schemas.microsoft.com/office/powerpoint/2010/main" val="232545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21</a:t>
            </a:fld>
            <a:endParaRPr lang="en-GB"/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4757175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ea typeface="Arial" charset="0"/>
                <a:cs typeface="Arial" charset="0"/>
              </a:rPr>
              <a:t>Dialect in the Spoken BNC2014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Content Placeholder 9">
            <a:extLst>
              <a:ext uri="{FF2B5EF4-FFF2-40B4-BE49-F238E27FC236}">
                <a16:creationId xmlns:a16="http://schemas.microsoft.com/office/drawing/2014/main" id="{77C0B905-E4CB-4430-A702-9975829EA8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0632108"/>
              </p:ext>
            </p:extLst>
          </p:nvPr>
        </p:nvGraphicFramePr>
        <p:xfrm>
          <a:off x="739771" y="1768070"/>
          <a:ext cx="5676900" cy="381820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4712D1A-DEA2-4A34-B50A-3BF4CEBB6B3F}"/>
              </a:ext>
            </a:extLst>
          </p:cNvPr>
          <p:cNvSpPr txBox="1"/>
          <p:nvPr/>
        </p:nvSpPr>
        <p:spPr>
          <a:xfrm>
            <a:off x="6649217" y="3208230"/>
            <a:ext cx="224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Comparable with the Spoken BNC1994 too!</a:t>
            </a:r>
          </a:p>
        </p:txBody>
      </p:sp>
    </p:spTree>
    <p:extLst>
      <p:ext uri="{BB962C8B-B14F-4D97-AF65-F5344CB8AC3E}">
        <p14:creationId xmlns:p14="http://schemas.microsoft.com/office/powerpoint/2010/main" val="377166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22</a:t>
            </a:fld>
            <a:endParaRPr lang="en-GB"/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4757175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ea typeface="Arial" charset="0"/>
                <a:cs typeface="Arial" charset="0"/>
              </a:rPr>
              <a:t>Dialect in the Spoken BNC2014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4712D1A-DEA2-4A34-B50A-3BF4CEBB6B3F}"/>
              </a:ext>
            </a:extLst>
          </p:cNvPr>
          <p:cNvSpPr txBox="1"/>
          <p:nvPr/>
        </p:nvSpPr>
        <p:spPr>
          <a:xfrm>
            <a:off x="6649217" y="3208230"/>
            <a:ext cx="2243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>
                <a:solidFill>
                  <a:sysClr val="windowText" lastClr="000000"/>
                </a:solidFill>
              </a:rPr>
              <a:t>“Geordie”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DDE253CD-BF35-49D6-B74E-F267EAD44F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804855"/>
              </p:ext>
            </p:extLst>
          </p:nvPr>
        </p:nvGraphicFramePr>
        <p:xfrm>
          <a:off x="781050" y="1668462"/>
          <a:ext cx="5676900" cy="381820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459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23</a:t>
            </a:fld>
            <a:endParaRPr lang="en-GB"/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4757175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ea typeface="Arial" charset="0"/>
                <a:cs typeface="Arial" charset="0"/>
              </a:rPr>
              <a:t>Dialect in the Spoken BNC2014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4712D1A-DEA2-4A34-B50A-3BF4CEBB6B3F}"/>
              </a:ext>
            </a:extLst>
          </p:cNvPr>
          <p:cNvSpPr txBox="1"/>
          <p:nvPr/>
        </p:nvSpPr>
        <p:spPr>
          <a:xfrm>
            <a:off x="6649217" y="3208230"/>
            <a:ext cx="2243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>
                <a:solidFill>
                  <a:sysClr val="windowText" lastClr="000000"/>
                </a:solidFill>
              </a:rPr>
              <a:t>“Southern”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8" name="Content Placeholder 9">
            <a:extLst>
              <a:ext uri="{FF2B5EF4-FFF2-40B4-BE49-F238E27FC236}">
                <a16:creationId xmlns:a16="http://schemas.microsoft.com/office/drawing/2014/main" id="{BD2732EF-FF3E-4298-9737-28207EBD48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6619697"/>
              </p:ext>
            </p:extLst>
          </p:nvPr>
        </p:nvGraphicFramePr>
        <p:xfrm>
          <a:off x="739771" y="1668462"/>
          <a:ext cx="5676900" cy="381820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16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24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Montgomery (2012) – we aren’t very good at judging dialect boundaries reliably – perceptual dialectology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One speaker’s “southern” might be another speaker’s “midlands”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Requires some inference – i.e. a subjective metadata 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Contradictions in speaker reports</a:t>
            </a:r>
          </a:p>
          <a:p>
            <a:endParaRPr lang="en-GB" sz="2000" b="1" dirty="0"/>
          </a:p>
          <a:p>
            <a:r>
              <a:rPr lang="en-GB" sz="2000" b="1" dirty="0"/>
              <a:t>But…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More reliable method than BNC1994 – speak for yourself!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The best we can get for a top-down scheme</a:t>
            </a:r>
          </a:p>
          <a:p>
            <a:endParaRPr lang="en-GB" sz="2000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2173393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Evaluation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39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25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Socio-economic status</a:t>
            </a:r>
            <a:br>
              <a:rPr lang="en-GB" sz="2000" dirty="0"/>
            </a:br>
            <a:r>
              <a:rPr lang="en-GB" sz="2000" dirty="0"/>
              <a:t>BNC1994: Social Grade</a:t>
            </a:r>
          </a:p>
          <a:p>
            <a:endParaRPr lang="en-GB" sz="2000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268267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Metadata issues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Content Placeholder 6">
            <a:extLst>
              <a:ext uri="{FF2B5EF4-FFF2-40B4-BE49-F238E27FC236}">
                <a16:creationId xmlns:a16="http://schemas.microsoft.com/office/drawing/2014/main" id="{05CA23B4-18F7-46C8-BF2A-88EF43AE63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3323086"/>
              </p:ext>
            </p:extLst>
          </p:nvPr>
        </p:nvGraphicFramePr>
        <p:xfrm>
          <a:off x="546665" y="2340141"/>
          <a:ext cx="7265695" cy="3420999"/>
        </p:xfrm>
        <a:graphic>
          <a:graphicData uri="http://schemas.openxmlformats.org/drawingml/2006/table">
            <a:tbl>
              <a:tblPr firstRow="1" firstCol="1" bandRow="1"/>
              <a:tblGrid>
                <a:gridCol w="6645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01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111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Code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111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Higher managerial, administrative and professional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111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B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Intermediate managerial, administrative and professional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0222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C1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Supervisory, clerical and junior managerial, administrative and professional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111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C2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Skilled manual workers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111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Semi-skilled and unskilled manual workers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0222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E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State pensioners, casual and lowest grade workers, unemployed with state benefits only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01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26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NS-SEC</a:t>
            </a:r>
          </a:p>
          <a:p>
            <a:endParaRPr lang="en-GB" sz="2000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268267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Metadata issues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A7BFDB0-C38B-4B16-9102-4D889C35F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928725"/>
              </p:ext>
            </p:extLst>
          </p:nvPr>
        </p:nvGraphicFramePr>
        <p:xfrm>
          <a:off x="736904" y="1846835"/>
          <a:ext cx="7504637" cy="4261067"/>
        </p:xfrm>
        <a:graphic>
          <a:graphicData uri="http://schemas.openxmlformats.org/drawingml/2006/table">
            <a:tbl>
              <a:tblPr firstRow="1" firstCol="1" bandRow="1"/>
              <a:tblGrid>
                <a:gridCol w="916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8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70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Class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Analytic class</a:t>
                      </a:r>
                      <a:endParaRPr lang="en-GB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Higher managerial, administrative and professional occupations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013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i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1.1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i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Large employers and higher managerial and administrative occupations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i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1.2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i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Higher professional occupations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Lower managerial, administrative and professional occupations</a:t>
                      </a:r>
                      <a:endParaRPr lang="en-GB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Intermediate occupations</a:t>
                      </a:r>
                      <a:endParaRPr lang="en-GB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Small employers and own account workers</a:t>
                      </a:r>
                      <a:endParaRPr lang="en-GB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Lower supervisory and technical occupations</a:t>
                      </a:r>
                      <a:endParaRPr lang="en-GB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Semi-routine occupations</a:t>
                      </a:r>
                      <a:endParaRPr lang="en-GB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7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Routine occupations</a:t>
                      </a:r>
                      <a:endParaRPr lang="en-GB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8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Never worked and long-term unemployed</a:t>
                      </a:r>
                      <a:endParaRPr lang="en-GB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*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Students/unclassifiable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986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27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Mapping NS-SEC onto Social Grade</a:t>
            </a:r>
          </a:p>
          <a:p>
            <a:endParaRPr lang="en-GB" sz="2000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268267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Metadata issues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67E7976F-345D-43EE-9365-D427E6190E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4298383"/>
              </p:ext>
            </p:extLst>
          </p:nvPr>
        </p:nvGraphicFramePr>
        <p:xfrm>
          <a:off x="1093597" y="2057443"/>
          <a:ext cx="6791251" cy="3681681"/>
        </p:xfrm>
        <a:graphic>
          <a:graphicData uri="http://schemas.openxmlformats.org/drawingml/2006/table">
            <a:tbl>
              <a:tblPr firstRow="1" firstCol="1" bandRow="1"/>
              <a:tblGrid>
                <a:gridCol w="712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8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5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95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14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2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NS-SEC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MAPS ON TO…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SG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Higher managerial, administrative and professional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Higher managerial, administrative and professional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40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1.1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Large employers and higher managerial and administrative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91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1.2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Higher professional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Lower managerial, administrative and professional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Intermediate managerial, administrative and professional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91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Intermediate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C1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Supervisory, clerical and junior managerial, administrative and professional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Small employers and own account workers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Lower supervisory and technical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C2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Skilled manual workers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91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Semi-routine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Semi-skilled and unskilled manual workers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491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Routine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Never worked and long-term unemployed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State pensioners, casual and lowest grade workers, unemployed with state benefits only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26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Students/unclassifiable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762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28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Audio recording &amp; signed consent forms received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Metadata recorded from consent forms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Audio recording assigned to transcriber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Transcript produced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Check #1: Audio checking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Check #2: Proofreading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Proofread word doc sent to Lancaster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666687" cy="604367"/>
          </a:xfrm>
          <a:prstGeom prst="roundRect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Transcription</a:t>
            </a:r>
          </a:p>
        </p:txBody>
      </p:sp>
      <p:pic>
        <p:nvPicPr>
          <p:cNvPr id="7" name="Picture 8" descr="Image result for audio clipart">
            <a:extLst>
              <a:ext uri="{FF2B5EF4-FFF2-40B4-BE49-F238E27FC236}">
                <a16:creationId xmlns:a16="http://schemas.microsoft.com/office/drawing/2014/main" id="{EAB3E4A9-242C-4EE0-BD1D-C07E4401B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29934"/>
            <a:ext cx="635590" cy="4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60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29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Why not use exactly the same transcription scheme as the original?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r>
              <a:rPr lang="en-GB" sz="1800" dirty="0"/>
              <a:t>EXAMPLE</a:t>
            </a:r>
          </a:p>
          <a:p>
            <a:r>
              <a:rPr lang="en-GB" sz="1800" dirty="0"/>
              <a:t>using full stops and commas to “approximate to use in written text”, but also indicating pauses with ellipses</a:t>
            </a:r>
          </a:p>
          <a:p>
            <a:endParaRPr lang="en-GB" sz="1800" dirty="0"/>
          </a:p>
          <a:p>
            <a:r>
              <a:rPr lang="en-GB" sz="1800" dirty="0"/>
              <a:t>&lt;2&gt; I think it’s always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deceptive on days like this because its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overcast and [</a:t>
            </a:r>
            <a:r>
              <a:rPr lang="en-GB" sz="1800" dirty="0" err="1"/>
              <a:t>er</a:t>
            </a:r>
            <a:r>
              <a:rPr lang="en-GB" sz="1800" dirty="0"/>
              <a:t>]</a:t>
            </a:r>
          </a:p>
          <a:p>
            <a:r>
              <a:rPr lang="en-GB" sz="1800" dirty="0"/>
              <a:t>[…]</a:t>
            </a:r>
          </a:p>
          <a:p>
            <a:r>
              <a:rPr lang="en-GB" sz="1800" dirty="0"/>
              <a:t>&lt;2&gt; But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but </a:t>
            </a:r>
            <a:r>
              <a:rPr lang="en-GB" sz="1800" dirty="0" err="1"/>
              <a:t>er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he’s</a:t>
            </a:r>
            <a:r>
              <a:rPr lang="en-GB" sz="1800" dirty="0">
                <a:solidFill>
                  <a:srgbClr val="00B050"/>
                </a:solidFill>
              </a:rPr>
              <a:t>…</a:t>
            </a:r>
            <a:r>
              <a:rPr lang="en-GB" sz="1800" dirty="0"/>
              <a:t>just broken away from his girlfriend and [&lt;unclear&gt;]</a:t>
            </a:r>
          </a:p>
          <a:p>
            <a:r>
              <a:rPr lang="en-GB" sz="1800" dirty="0"/>
              <a:t>&lt;1&gt; [Oh has] he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oh</a:t>
            </a:r>
            <a:r>
              <a:rPr lang="en-GB" sz="1800" dirty="0">
                <a:solidFill>
                  <a:srgbClr val="00B0F0"/>
                </a:solidFill>
              </a:rPr>
              <a:t>. </a:t>
            </a:r>
            <a:r>
              <a:rPr lang="en-GB" sz="1800" dirty="0"/>
              <a:t>Well he seemed happy enough when he called.</a:t>
            </a:r>
          </a:p>
          <a:p>
            <a:pPr algn="r"/>
            <a:r>
              <a:rPr lang="en-GB" sz="1800" dirty="0"/>
              <a:t>Crowdy (1994: 28)</a:t>
            </a:r>
          </a:p>
          <a:p>
            <a:endParaRPr lang="en-US" sz="1100" b="1" dirty="0"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666687" cy="604367"/>
          </a:xfrm>
          <a:prstGeom prst="roundRect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Transcription</a:t>
            </a:r>
          </a:p>
        </p:txBody>
      </p:sp>
      <p:pic>
        <p:nvPicPr>
          <p:cNvPr id="7" name="Picture 8" descr="Image result for audio clipart">
            <a:extLst>
              <a:ext uri="{FF2B5EF4-FFF2-40B4-BE49-F238E27FC236}">
                <a16:creationId xmlns:a16="http://schemas.microsoft.com/office/drawing/2014/main" id="{EAB3E4A9-242C-4EE0-BD1D-C07E4401B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29934"/>
            <a:ext cx="635590" cy="4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DEB1F4F-6012-41B3-9F4D-D696D3ED49B3}"/>
              </a:ext>
            </a:extLst>
          </p:cNvPr>
          <p:cNvSpPr/>
          <p:nvPr/>
        </p:nvSpPr>
        <p:spPr>
          <a:xfrm>
            <a:off x="2286000" y="364490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326898-1AD5-4BD7-8346-77DCFE789874}"/>
              </a:ext>
            </a:extLst>
          </p:cNvPr>
          <p:cNvSpPr/>
          <p:nvPr/>
        </p:nvSpPr>
        <p:spPr>
          <a:xfrm>
            <a:off x="5899150" y="364490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3D834C3-DA4B-4F67-B7ED-A6ABD4BB393E}"/>
              </a:ext>
            </a:extLst>
          </p:cNvPr>
          <p:cNvSpPr/>
          <p:nvPr/>
        </p:nvSpPr>
        <p:spPr>
          <a:xfrm>
            <a:off x="1021326" y="436245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85D731-7329-4D5D-9C7F-54126667CC00}"/>
              </a:ext>
            </a:extLst>
          </p:cNvPr>
          <p:cNvSpPr/>
          <p:nvPr/>
        </p:nvSpPr>
        <p:spPr>
          <a:xfrm>
            <a:off x="1676400" y="436245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BA94593-3F49-4902-B7C2-AD2270B98E4B}"/>
              </a:ext>
            </a:extLst>
          </p:cNvPr>
          <p:cNvSpPr/>
          <p:nvPr/>
        </p:nvSpPr>
        <p:spPr>
          <a:xfrm>
            <a:off x="2286000" y="4362450"/>
            <a:ext cx="558800" cy="50165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AA47A9C-B056-42DE-8CFC-3AAAB4E23081}"/>
              </a:ext>
            </a:extLst>
          </p:cNvPr>
          <p:cNvSpPr/>
          <p:nvPr/>
        </p:nvSpPr>
        <p:spPr>
          <a:xfrm>
            <a:off x="1727200" y="488315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0145C0D-1B4B-49FC-B014-3598A00828DD}"/>
              </a:ext>
            </a:extLst>
          </p:cNvPr>
          <p:cNvSpPr/>
          <p:nvPr/>
        </p:nvSpPr>
        <p:spPr>
          <a:xfrm>
            <a:off x="2235200" y="4864100"/>
            <a:ext cx="558800" cy="50165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81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30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Word docs -&gt; text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Text -&gt; XML, automatic conversion scripts to (a) translate transcripts into XML, (b) check &amp; correct transcription convention errors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Used “modest” XML (Hardie 2014), a simpler derivative of TEI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Tagged for POS and lemma, CLAWS (Garside &amp; Smith 1997)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Lancaster University’s </a:t>
            </a:r>
            <a:r>
              <a:rPr lang="en-GB" sz="2400" dirty="0" err="1">
                <a:ea typeface="Arial" charset="0"/>
                <a:cs typeface="Arial" charset="0"/>
              </a:rPr>
              <a:t>CQPweb</a:t>
            </a:r>
            <a:r>
              <a:rPr lang="en-GB" sz="2400" dirty="0">
                <a:ea typeface="Arial" charset="0"/>
                <a:cs typeface="Arial" charset="0"/>
              </a:rPr>
              <a:t> server (Hardie 2012)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215503" cy="604367"/>
          </a:xfrm>
          <a:prstGeom prst="roundRect">
            <a:avLst/>
          </a:prstGeom>
          <a:solidFill>
            <a:srgbClr val="E8A7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Processing</a:t>
            </a:r>
          </a:p>
        </p:txBody>
      </p:sp>
      <p:pic>
        <p:nvPicPr>
          <p:cNvPr id="10" name="Picture 20" descr="Image result for computer clipart">
            <a:extLst>
              <a:ext uri="{FF2B5EF4-FFF2-40B4-BE49-F238E27FC236}">
                <a16:creationId xmlns:a16="http://schemas.microsoft.com/office/drawing/2014/main" id="{93B3E1F2-D508-49C4-AF77-340CF8EB4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21" y="502945"/>
            <a:ext cx="726853" cy="55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19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31</a:t>
            </a:fld>
            <a:endParaRPr lang="en-GB"/>
          </a:p>
        </p:txBody>
      </p:sp>
      <p:pic>
        <p:nvPicPr>
          <p:cNvPr id="14" name="Picture 30" descr="Image result for magnifying glass clip art">
            <a:extLst>
              <a:ext uri="{FF2B5EF4-FFF2-40B4-BE49-F238E27FC236}">
                <a16:creationId xmlns:a16="http://schemas.microsoft.com/office/drawing/2014/main" id="{9C9A8362-278D-4D17-9EE9-DC94B309B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6" y="579664"/>
            <a:ext cx="519884" cy="51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8DCD57BD-E6A8-4848-9A03-9AE21FC749A7}"/>
              </a:ext>
            </a:extLst>
          </p:cNvPr>
          <p:cNvSpPr txBox="1">
            <a:spLocks/>
          </p:cNvSpPr>
          <p:nvPr/>
        </p:nvSpPr>
        <p:spPr>
          <a:xfrm>
            <a:off x="1059281" y="513514"/>
            <a:ext cx="3771800" cy="604367"/>
          </a:xfrm>
          <a:prstGeom prst="roundRect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C242F9-5901-455F-8844-AFA6B3C7412E}"/>
              </a:ext>
            </a:extLst>
          </p:cNvPr>
          <p:cNvSpPr txBox="1"/>
          <p:nvPr/>
        </p:nvSpPr>
        <p:spPr>
          <a:xfrm>
            <a:off x="524711" y="2013228"/>
            <a:ext cx="4541180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Conversational, L1 British English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2012-2016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672 speakers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1,251 texts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11,422,617 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Freely available to the public:</a:t>
            </a:r>
          </a:p>
          <a:p>
            <a:pPr lvl="2"/>
            <a:r>
              <a:rPr lang="en-GB" sz="2000" dirty="0">
                <a:cs typeface="Arial" panose="020B0604020202020204" pitchFamily="34" charset="0"/>
              </a:rPr>
              <a:t>(1) on Lancaster’s </a:t>
            </a:r>
            <a:r>
              <a:rPr lang="en-GB" sz="2000" dirty="0" err="1">
                <a:cs typeface="Arial" panose="020B0604020202020204" pitchFamily="34" charset="0"/>
              </a:rPr>
              <a:t>CQPweb</a:t>
            </a:r>
            <a:r>
              <a:rPr lang="en-GB" sz="2000" dirty="0">
                <a:cs typeface="Arial" panose="020B0604020202020204" pitchFamily="34" charset="0"/>
              </a:rPr>
              <a:t>, then </a:t>
            </a:r>
          </a:p>
          <a:p>
            <a:pPr lvl="2"/>
            <a:r>
              <a:rPr lang="en-GB" sz="2000" dirty="0">
                <a:cs typeface="Arial" panose="020B0604020202020204" pitchFamily="34" charset="0"/>
              </a:rPr>
              <a:t>(2) file download</a:t>
            </a:r>
          </a:p>
          <a:p>
            <a:endParaRPr lang="en-GB" dirty="0"/>
          </a:p>
        </p:txBody>
      </p:sp>
      <p:pic>
        <p:nvPicPr>
          <p:cNvPr id="10" name="Picture 9" descr="C:\Users\loverm\Dropbox\University\03 CASS\Spoken BNC2014\Spoken BNC2014 Shared Folder (Lancaster-Cambridge)\PR Campaign\Logo\Print\Large\BNC - British National Corpus 2014 - colour - print - on white.png">
            <a:extLst>
              <a:ext uri="{FF2B5EF4-FFF2-40B4-BE49-F238E27FC236}">
                <a16:creationId xmlns:a16="http://schemas.microsoft.com/office/drawing/2014/main" id="{C3A87593-32ED-43E7-A724-42D2996C0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150" y="1850469"/>
            <a:ext cx="2749597" cy="315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00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32</a:t>
            </a:fld>
            <a:endParaRPr lang="en-GB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6E62B4A-9A01-4645-BFAE-5F7BD8A8EA5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07504" y="1333872"/>
          <a:ext cx="4248472" cy="2217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773C6FD-46D5-45D7-A14C-593CC2A3CB0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07504" y="3628920"/>
          <a:ext cx="424847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852C6DE-05CB-4110-AFCD-F7B0498196E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355976" y="3700928"/>
          <a:ext cx="4545496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312A582-4415-485D-9A28-C2E258CA22B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427984" y="1333872"/>
          <a:ext cx="4392488" cy="25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4" name="Picture 30" descr="Image result for magnifying glass clip art">
            <a:extLst>
              <a:ext uri="{FF2B5EF4-FFF2-40B4-BE49-F238E27FC236}">
                <a16:creationId xmlns:a16="http://schemas.microsoft.com/office/drawing/2014/main" id="{9C9A8362-278D-4D17-9EE9-DC94B309B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6" y="579664"/>
            <a:ext cx="519884" cy="51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8DCD57BD-E6A8-4848-9A03-9AE21FC749A7}"/>
              </a:ext>
            </a:extLst>
          </p:cNvPr>
          <p:cNvSpPr txBox="1">
            <a:spLocks/>
          </p:cNvSpPr>
          <p:nvPr/>
        </p:nvSpPr>
        <p:spPr>
          <a:xfrm>
            <a:off x="1059281" y="513514"/>
            <a:ext cx="3771800" cy="604367"/>
          </a:xfrm>
          <a:prstGeom prst="roundRect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03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33</a:t>
            </a:fld>
            <a:endParaRPr lang="en-GB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E089C59-B106-4BE2-B9BA-46A12A01D2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508794"/>
              </p:ext>
            </p:extLst>
          </p:nvPr>
        </p:nvGraphicFramePr>
        <p:xfrm>
          <a:off x="107504" y="1196752"/>
          <a:ext cx="3096344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9240F3F-D1B1-4395-9310-366D65E728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3604132"/>
              </p:ext>
            </p:extLst>
          </p:nvPr>
        </p:nvGraphicFramePr>
        <p:xfrm>
          <a:off x="3131840" y="1268760"/>
          <a:ext cx="5436096" cy="4831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4B77A1CB-FC6B-4C9F-8D63-8A9E0CF7533B}"/>
              </a:ext>
            </a:extLst>
          </p:cNvPr>
          <p:cNvSpPr/>
          <p:nvPr/>
        </p:nvSpPr>
        <p:spPr>
          <a:xfrm>
            <a:off x="1187624" y="2204864"/>
            <a:ext cx="1868438" cy="108165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30" descr="Image result for magnifying glass clip art">
            <a:extLst>
              <a:ext uri="{FF2B5EF4-FFF2-40B4-BE49-F238E27FC236}">
                <a16:creationId xmlns:a16="http://schemas.microsoft.com/office/drawing/2014/main" id="{0CD22061-15AE-4C66-84DE-2EBF0014D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6" y="579664"/>
            <a:ext cx="519884" cy="51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99FCAC58-F97D-4A65-A7DC-F8805D9D0A96}"/>
              </a:ext>
            </a:extLst>
          </p:cNvPr>
          <p:cNvSpPr txBox="1">
            <a:spLocks/>
          </p:cNvSpPr>
          <p:nvPr/>
        </p:nvSpPr>
        <p:spPr>
          <a:xfrm>
            <a:off x="1059281" y="513514"/>
            <a:ext cx="3771800" cy="604367"/>
          </a:xfrm>
          <a:prstGeom prst="roundRect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47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407695"/>
            <a:ext cx="8303915" cy="4870641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 large corpus of informal spoken British English, as spoken mostly in England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Within England, it represents a spread of demographics including gender, age, socio-economic status and region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Comparable in terms of register to the Spoken BNC1994DS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 resource for the study of: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lexical/grammatical variation &amp; change in England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how inf. English is spoken in England (2012-2016)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functional variation according to situational context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how inf. spoken English differs from writing &amp; online comm.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how inf. spoken English differs from other spoken registers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(critical) discourse analysis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much more…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92888"/>
            <a:ext cx="6852105" cy="1002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So…what the Spoken BNC2014 </a:t>
            </a:r>
            <a:r>
              <a:rPr lang="en-US" sz="3200" b="1" dirty="0">
                <a:ea typeface="Arial" charset="0"/>
                <a:cs typeface="Arial" charset="0"/>
              </a:rPr>
              <a:t>is</a:t>
            </a:r>
            <a:endParaRPr lang="en-GB" sz="1400" b="1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84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Perfect!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 corpus of a range of spoken registers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Comparable in terms of register with the whole Spoken BNC1994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 corpus built in exactly the same way as the Spoken BNC1994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 corpus designed with phonetics in mind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 corpus that represents the whole of the UK – more to come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92888"/>
            <a:ext cx="7367920" cy="1002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What the Spoken BNC2014 </a:t>
            </a:r>
            <a:r>
              <a:rPr lang="en-US" sz="3200" b="1" dirty="0">
                <a:ea typeface="Arial" charset="0"/>
                <a:cs typeface="Arial" charset="0"/>
              </a:rPr>
              <a:t>isn’t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13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E452FA6-B318-4DD5-B91F-AFF040CC03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3" t="9233" r="987"/>
          <a:stretch/>
        </p:blipFill>
        <p:spPr>
          <a:xfrm>
            <a:off x="524257" y="1496835"/>
            <a:ext cx="7991093" cy="4376618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3826963" cy="468312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Engaging with the media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Increasing mobility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growth of corpus linguistics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‘Blind faith’ in corpus linguistics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6019766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Some challenges</a:t>
            </a: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0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48148E-6 L 0.38976 0.0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7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485880"/>
            <a:ext cx="4772646" cy="604367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Engaging with the media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572000" y="1535709"/>
            <a:ext cx="4460596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Finding and recruiting participants for the Spoken BNC2014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media as an advertising tool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Working with university press office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Researchers and journalists…a love/hate relationship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truth of the matter is that the principles we hold dear (thoroughness, accuracy, taking your time to get it 100% right) are not conducive to getting headlines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Often, my work was watered down, censored and simplified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D675BE2-E6BD-4A80-B996-E5346A17D2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3" t="14899" r="7549" b="4737"/>
          <a:stretch/>
        </p:blipFill>
        <p:spPr bwMode="auto">
          <a:xfrm>
            <a:off x="1562152" y="1430266"/>
            <a:ext cx="6242504" cy="467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94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L -0.38298 0.0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49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38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Example: the pussy cat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503A8A-7D13-4E07-9928-C7F483BF07E4}"/>
              </a:ext>
            </a:extLst>
          </p:cNvPr>
          <p:cNvSpPr/>
          <p:nvPr/>
        </p:nvSpPr>
        <p:spPr>
          <a:xfrm>
            <a:off x="5225236" y="2426211"/>
            <a:ext cx="296593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/>
              <a:t>Early 1990s		Early 2010s</a:t>
            </a:r>
          </a:p>
          <a:p>
            <a:r>
              <a:rPr lang="en-GB" sz="1400" dirty="0"/>
              <a:t>fortnight		</a:t>
            </a:r>
            <a:r>
              <a:rPr lang="en-GB" sz="1400" dirty="0" err="1"/>
              <a:t>facebook</a:t>
            </a:r>
            <a:endParaRPr lang="en-GB" sz="1400" dirty="0"/>
          </a:p>
          <a:p>
            <a:r>
              <a:rPr lang="en-GB" sz="1400" dirty="0"/>
              <a:t>marvellous		internet</a:t>
            </a:r>
          </a:p>
          <a:p>
            <a:r>
              <a:rPr lang="en-GB" sz="1400" dirty="0"/>
              <a:t>fetch		website</a:t>
            </a:r>
          </a:p>
          <a:p>
            <a:r>
              <a:rPr lang="en-GB" sz="1400" dirty="0" err="1"/>
              <a:t>walkman</a:t>
            </a:r>
            <a:r>
              <a:rPr lang="en-GB" sz="1400" dirty="0"/>
              <a:t>		awesome</a:t>
            </a:r>
          </a:p>
          <a:p>
            <a:r>
              <a:rPr lang="en-GB" sz="1400" dirty="0"/>
              <a:t>poll		email</a:t>
            </a:r>
          </a:p>
          <a:p>
            <a:r>
              <a:rPr lang="en-GB" sz="1400" dirty="0"/>
              <a:t>catalogue		google</a:t>
            </a:r>
          </a:p>
          <a:p>
            <a:r>
              <a:rPr lang="en-GB" sz="1400" dirty="0">
                <a:highlight>
                  <a:srgbClr val="FFFF00"/>
                </a:highlight>
              </a:rPr>
              <a:t>pussy cat</a:t>
            </a:r>
            <a:r>
              <a:rPr lang="en-GB" sz="1400" dirty="0"/>
              <a:t>		smartphone</a:t>
            </a:r>
          </a:p>
          <a:p>
            <a:r>
              <a:rPr lang="en-GB" sz="1400" dirty="0"/>
              <a:t>marmalade		</a:t>
            </a:r>
            <a:r>
              <a:rPr lang="en-GB" sz="1400" dirty="0" err="1"/>
              <a:t>iphone</a:t>
            </a:r>
            <a:endParaRPr lang="en-GB" sz="1400" dirty="0"/>
          </a:p>
          <a:p>
            <a:r>
              <a:rPr lang="en-GB" sz="1400" dirty="0"/>
              <a:t>drawers		essentially</a:t>
            </a:r>
          </a:p>
          <a:p>
            <a:r>
              <a:rPr lang="en-GB" sz="1400" dirty="0"/>
              <a:t>cheerio		treadmill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5165249-47B7-4D98-ADB2-7F3F78392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59" t="28461" r="24996" b="7607"/>
          <a:stretch/>
        </p:blipFill>
        <p:spPr>
          <a:xfrm>
            <a:off x="838166" y="2028092"/>
            <a:ext cx="3080600" cy="316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09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39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Example: the pussy cat</a:t>
            </a:r>
          </a:p>
        </p:txBody>
      </p:sp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90EE42FA-549B-4D24-B2CA-E0CFA5037B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93"/>
          <a:stretch/>
        </p:blipFill>
        <p:spPr>
          <a:xfrm>
            <a:off x="572683" y="3643818"/>
            <a:ext cx="4585335" cy="2634518"/>
          </a:xfrm>
          <a:prstGeom prst="rect">
            <a:avLst/>
          </a:prstGeom>
        </p:spPr>
      </p:pic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4E6A5835-AF39-4D61-BF69-85EA3309B2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60"/>
          <a:stretch/>
        </p:blipFill>
        <p:spPr>
          <a:xfrm>
            <a:off x="5158018" y="3806210"/>
            <a:ext cx="3495322" cy="2252908"/>
          </a:xfrm>
          <a:prstGeom prst="rect">
            <a:avLst/>
          </a:prstGeom>
        </p:spPr>
      </p:pic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87DA0CEB-0FE8-4C3A-805F-EE40D5DA52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991" r="14423" b="17009"/>
          <a:stretch/>
        </p:blipFill>
        <p:spPr>
          <a:xfrm>
            <a:off x="726865" y="1491371"/>
            <a:ext cx="2350442" cy="1994572"/>
          </a:xfrm>
          <a:prstGeom prst="rect">
            <a:avLst/>
          </a:prstGeom>
        </p:spPr>
      </p:pic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65B2BB35-5398-4883-8390-E5061C23CFD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4" r="16017" b="14502"/>
          <a:stretch/>
        </p:blipFill>
        <p:spPr>
          <a:xfrm>
            <a:off x="3555023" y="1532330"/>
            <a:ext cx="2033953" cy="1994572"/>
          </a:xfrm>
          <a:prstGeom prst="rect">
            <a:avLst/>
          </a:prstGeom>
        </p:spPr>
      </p:pic>
      <p:pic>
        <p:nvPicPr>
          <p:cNvPr id="17" name="Content Placeholder 3">
            <a:extLst>
              <a:ext uri="{FF2B5EF4-FFF2-40B4-BE49-F238E27FC236}">
                <a16:creationId xmlns:a16="http://schemas.microsoft.com/office/drawing/2014/main" id="{55E03450-6E7F-4E26-9B3A-4CD2A236FC5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19"/>
          <a:stretch/>
        </p:blipFill>
        <p:spPr>
          <a:xfrm>
            <a:off x="5736413" y="1491371"/>
            <a:ext cx="3186207" cy="2035531"/>
          </a:xfrm>
          <a:prstGeom prst="rect">
            <a:avLst/>
          </a:prstGeom>
        </p:spPr>
      </p:pic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FFF778F5-58C2-4846-BB67-A754305BDE9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9" r="4629" b="15734"/>
          <a:stretch/>
        </p:blipFill>
        <p:spPr>
          <a:xfrm>
            <a:off x="1817460" y="1361472"/>
            <a:ext cx="5931108" cy="4807413"/>
          </a:xfrm>
          <a:prstGeom prst="rect">
            <a:avLst/>
          </a:prstGeom>
        </p:spPr>
      </p:pic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3D06066A-4B45-4EBD-9ACC-2E38F3C5DBE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1147" r="49694" b="54811"/>
          <a:stretch/>
        </p:blipFill>
        <p:spPr>
          <a:xfrm>
            <a:off x="2236233" y="2566512"/>
            <a:ext cx="203395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600000" y="6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40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Example: swearing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6CABF4-82C3-4C73-98AF-87D87A9D7E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05" t="22689" r="31475" b="2644"/>
          <a:stretch/>
        </p:blipFill>
        <p:spPr>
          <a:xfrm>
            <a:off x="310696" y="1562100"/>
            <a:ext cx="3458309" cy="3733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0718F6-6F60-4992-8977-9A69F585A1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474" t="41761" r="45513" b="50938"/>
          <a:stretch/>
        </p:blipFill>
        <p:spPr>
          <a:xfrm>
            <a:off x="3886199" y="3009900"/>
            <a:ext cx="4830721" cy="83819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F7B8ED8-302E-4C3F-B37B-6B6A1E645EBF}"/>
              </a:ext>
            </a:extLst>
          </p:cNvPr>
          <p:cNvCxnSpPr>
            <a:cxnSpLocks/>
          </p:cNvCxnSpPr>
          <p:nvPr/>
        </p:nvCxnSpPr>
        <p:spPr>
          <a:xfrm>
            <a:off x="7578969" y="3284276"/>
            <a:ext cx="36341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6993A4-3084-47B1-BBBE-7B3047135D46}"/>
              </a:ext>
            </a:extLst>
          </p:cNvPr>
          <p:cNvCxnSpPr>
            <a:cxnSpLocks/>
          </p:cNvCxnSpPr>
          <p:nvPr/>
        </p:nvCxnSpPr>
        <p:spPr>
          <a:xfrm>
            <a:off x="5990492" y="3512876"/>
            <a:ext cx="36341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75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41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Prescriptive audiences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72203554-C6BA-4E66-BD77-A06F824BC9B8}"/>
              </a:ext>
            </a:extLst>
          </p:cNvPr>
          <p:cNvSpPr txBox="1">
            <a:spLocks/>
          </p:cNvSpPr>
          <p:nvPr/>
        </p:nvSpPr>
        <p:spPr>
          <a:xfrm>
            <a:off x="463096" y="1747612"/>
            <a:ext cx="5107525" cy="12602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Some people think I am: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announcing the death of the English language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actively promoting the changes I am reporting</a:t>
            </a:r>
            <a:endParaRPr lang="en-GB" sz="1800" i="1" dirty="0"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26" name="Picture 2" descr="Image may contain: text">
            <a:extLst>
              <a:ext uri="{FF2B5EF4-FFF2-40B4-BE49-F238E27FC236}">
                <a16:creationId xmlns:a16="http://schemas.microsoft.com/office/drawing/2014/main" id="{B80EF650-42F4-4E12-9667-3B8E461BF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723" y="1402869"/>
            <a:ext cx="6642554" cy="475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36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42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Prescriptive audiences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009665-A45E-4C91-BE47-1D2176F4DC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84" t="31594" r="31843" b="24977"/>
          <a:stretch/>
        </p:blipFill>
        <p:spPr>
          <a:xfrm>
            <a:off x="1896644" y="1860884"/>
            <a:ext cx="5350711" cy="34370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2F5C4B-5D3B-4129-876C-082A79A020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1" t="6812" r="1974" b="5128"/>
          <a:stretch/>
        </p:blipFill>
        <p:spPr>
          <a:xfrm>
            <a:off x="310696" y="1553411"/>
            <a:ext cx="8553904" cy="430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565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GB" sz="2000" i="1" dirty="0">
                <a:ea typeface="Arial" charset="0"/>
                <a:cs typeface="Arial" charset="0"/>
              </a:rPr>
              <a:t>“we chose to define ‘British’ as speakers whose L1…is British English, rather than speaker nationality”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(Love forth.)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i="1" dirty="0">
              <a:ea typeface="Arial" charset="0"/>
              <a:cs typeface="Arial" charset="0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Spoken BNC2014 does not represent the whole of the UK…but even if it did claim to…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ea typeface="Arial" charset="0"/>
                <a:cs typeface="Arial" charset="0"/>
              </a:rPr>
              <a:t>Scots, Ulster Scots, Welsh, British Sign Language, Irish, Angloromani, Scottish Gaelic, Cornish, Shelta, Irish Sign Language, Northern Ireland Sign Language…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ea typeface="Arial" charset="0"/>
                <a:cs typeface="Arial" charset="0"/>
              </a:rPr>
              <a:t>Polish, Punjabi, Urdu, Bengali, Gujarati, Arabic, French, Chinese, Portuguese, Spanish, Tamil, Turkish, Italian, Somali, Lithuanian, German, Persian, Philippine languages, Romanian…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43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Increasing mobility</a:t>
            </a:r>
          </a:p>
        </p:txBody>
      </p:sp>
    </p:spTree>
    <p:extLst>
      <p:ext uri="{BB962C8B-B14F-4D97-AF65-F5344CB8AC3E}">
        <p14:creationId xmlns:p14="http://schemas.microsoft.com/office/powerpoint/2010/main" val="1174513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3803"/>
            <a:ext cx="6336290" cy="621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Blind faith in corpus linguistics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C97B2D-959F-46F4-BF62-1FB5C3BEEA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84" t="10783" r="33125" b="4526"/>
          <a:stretch/>
        </p:blipFill>
        <p:spPr>
          <a:xfrm>
            <a:off x="2931193" y="1467853"/>
            <a:ext cx="3281613" cy="457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4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3803"/>
            <a:ext cx="6336290" cy="621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Example: keywords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B696AD1-DDBC-480B-9A3C-B87E70235CDB}"/>
              </a:ext>
            </a:extLst>
          </p:cNvPr>
          <p:cNvSpPr txBox="1">
            <a:spLocks/>
          </p:cNvSpPr>
          <p:nvPr/>
        </p:nvSpPr>
        <p:spPr>
          <a:xfrm>
            <a:off x="310696" y="1620802"/>
            <a:ext cx="211968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XXUNCLEARWORD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E464D94-C5D2-4FBB-9A03-E50192CE89C7}"/>
              </a:ext>
            </a:extLst>
          </p:cNvPr>
          <p:cNvSpPr txBox="1">
            <a:spLocks/>
          </p:cNvSpPr>
          <p:nvPr/>
        </p:nvSpPr>
        <p:spPr>
          <a:xfrm>
            <a:off x="310696" y="2010372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XXANONnameM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F1735056-77AE-4636-BA88-25EF750CFB5B}"/>
              </a:ext>
            </a:extLst>
          </p:cNvPr>
          <p:cNvSpPr txBox="1">
            <a:spLocks/>
          </p:cNvSpPr>
          <p:nvPr/>
        </p:nvSpPr>
        <p:spPr>
          <a:xfrm>
            <a:off x="310696" y="2431489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XXANONnameF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6C9FE2CD-A999-4F5C-AE1E-CEE9A059E596}"/>
              </a:ext>
            </a:extLst>
          </p:cNvPr>
          <p:cNvSpPr txBox="1">
            <a:spLocks/>
          </p:cNvSpPr>
          <p:nvPr/>
        </p:nvSpPr>
        <p:spPr>
          <a:xfrm>
            <a:off x="310696" y="2852606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XXANONplace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DEDE27EA-E81A-4598-B3E4-3F3F53A96C1A}"/>
              </a:ext>
            </a:extLst>
          </p:cNvPr>
          <p:cNvSpPr txBox="1">
            <a:spLocks/>
          </p:cNvSpPr>
          <p:nvPr/>
        </p:nvSpPr>
        <p:spPr>
          <a:xfrm>
            <a:off x="310696" y="3253675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s-</a:t>
            </a: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ACB0A603-5051-4C04-A1AD-97BD890ED21B}"/>
              </a:ext>
            </a:extLst>
          </p:cNvPr>
          <p:cNvSpPr txBox="1">
            <a:spLocks/>
          </p:cNvSpPr>
          <p:nvPr/>
        </p:nvSpPr>
        <p:spPr>
          <a:xfrm>
            <a:off x="310695" y="3642407"/>
            <a:ext cx="184897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XXANONnameN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48F61DF6-E5BF-4339-82CB-B443F1EDDF74}"/>
              </a:ext>
            </a:extLst>
          </p:cNvPr>
          <p:cNvSpPr txBox="1">
            <a:spLocks/>
          </p:cNvSpPr>
          <p:nvPr/>
        </p:nvSpPr>
        <p:spPr>
          <a:xfrm>
            <a:off x="310695" y="4028314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uhu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73B184CA-FC6A-4D78-A9DA-9A51C859A40E}"/>
              </a:ext>
            </a:extLst>
          </p:cNvPr>
          <p:cNvSpPr txBox="1">
            <a:spLocks/>
          </p:cNvSpPr>
          <p:nvPr/>
        </p:nvSpPr>
        <p:spPr>
          <a:xfrm>
            <a:off x="310695" y="4449431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y-</a:t>
            </a:r>
          </a:p>
        </p:txBody>
      </p:sp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DB935063-8998-42D0-8312-1894B028B7BB}"/>
              </a:ext>
            </a:extLst>
          </p:cNvPr>
          <p:cNvSpPr txBox="1">
            <a:spLocks/>
          </p:cNvSpPr>
          <p:nvPr/>
        </p:nvSpPr>
        <p:spPr>
          <a:xfrm>
            <a:off x="310694" y="4850500"/>
            <a:ext cx="48940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w-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9D54C52E-19DD-4CF0-A2E6-785A6693F0EC}"/>
              </a:ext>
            </a:extLst>
          </p:cNvPr>
          <p:cNvSpPr txBox="1">
            <a:spLocks/>
          </p:cNvSpPr>
          <p:nvPr/>
        </p:nvSpPr>
        <p:spPr>
          <a:xfrm>
            <a:off x="310694" y="5239232"/>
            <a:ext cx="98871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f-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2EFDA9F9-7D90-4E95-A860-18C74CCEDCCF}"/>
              </a:ext>
            </a:extLst>
          </p:cNvPr>
          <p:cNvSpPr txBox="1">
            <a:spLocks/>
          </p:cNvSpPr>
          <p:nvPr/>
        </p:nvSpPr>
        <p:spPr>
          <a:xfrm>
            <a:off x="2430380" y="1620802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l-</a:t>
            </a:r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3F2F48DC-02D5-4AB1-8B9C-649F6C1E8CA4}"/>
              </a:ext>
            </a:extLst>
          </p:cNvPr>
          <p:cNvSpPr txBox="1">
            <a:spLocks/>
          </p:cNvSpPr>
          <p:nvPr/>
        </p:nvSpPr>
        <p:spPr>
          <a:xfrm>
            <a:off x="2430380" y="2010372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c-</a:t>
            </a: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C8A5A344-538B-480D-B676-3F6177B53614}"/>
              </a:ext>
            </a:extLst>
          </p:cNvPr>
          <p:cNvSpPr txBox="1">
            <a:spLocks/>
          </p:cNvSpPr>
          <p:nvPr/>
        </p:nvSpPr>
        <p:spPr>
          <a:xfrm>
            <a:off x="2430379" y="243148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n-</a:t>
            </a:r>
          </a:p>
        </p:txBody>
      </p:sp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7D4D32CD-B142-430D-A410-6857E1F1F9E9}"/>
              </a:ext>
            </a:extLst>
          </p:cNvPr>
          <p:cNvSpPr txBox="1">
            <a:spLocks/>
          </p:cNvSpPr>
          <p:nvPr/>
        </p:nvSpPr>
        <p:spPr>
          <a:xfrm>
            <a:off x="2430379" y="2852606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D-</a:t>
            </a:r>
          </a:p>
        </p:txBody>
      </p:sp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3160AD5D-7E62-48BE-9CB7-4F0BE6927830}"/>
              </a:ext>
            </a:extLst>
          </p:cNvPr>
          <p:cNvSpPr txBox="1">
            <a:spLocks/>
          </p:cNvSpPr>
          <p:nvPr/>
        </p:nvSpPr>
        <p:spPr>
          <a:xfrm>
            <a:off x="2430378" y="3253675"/>
            <a:ext cx="77002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D9259DDC-5128-48C1-B460-0F75309958DF}"/>
              </a:ext>
            </a:extLst>
          </p:cNvPr>
          <p:cNvSpPr txBox="1">
            <a:spLocks/>
          </p:cNvSpPr>
          <p:nvPr/>
        </p:nvSpPr>
        <p:spPr>
          <a:xfrm>
            <a:off x="2430379" y="3642407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g-</a:t>
            </a:r>
          </a:p>
        </p:txBody>
      </p:sp>
      <p:sp>
        <p:nvSpPr>
          <p:cNvPr id="29" name="Text Placeholder 1">
            <a:extLst>
              <a:ext uri="{FF2B5EF4-FFF2-40B4-BE49-F238E27FC236}">
                <a16:creationId xmlns:a16="http://schemas.microsoft.com/office/drawing/2014/main" id="{83B38893-BA10-48C8-A933-A6A9794ADBB9}"/>
              </a:ext>
            </a:extLst>
          </p:cNvPr>
          <p:cNvSpPr txBox="1">
            <a:spLocks/>
          </p:cNvSpPr>
          <p:nvPr/>
        </p:nvSpPr>
        <p:spPr>
          <a:xfrm>
            <a:off x="2430379" y="4028314"/>
            <a:ext cx="4331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I-</a:t>
            </a:r>
          </a:p>
        </p:txBody>
      </p:sp>
      <p:sp>
        <p:nvSpPr>
          <p:cNvPr id="30" name="Text Placeholder 1">
            <a:extLst>
              <a:ext uri="{FF2B5EF4-FFF2-40B4-BE49-F238E27FC236}">
                <a16:creationId xmlns:a16="http://schemas.microsoft.com/office/drawing/2014/main" id="{53684ABE-ADE0-497C-97A1-0CBDB98C0C20}"/>
              </a:ext>
            </a:extLst>
          </p:cNvPr>
          <p:cNvSpPr txBox="1">
            <a:spLocks/>
          </p:cNvSpPr>
          <p:nvPr/>
        </p:nvSpPr>
        <p:spPr>
          <a:xfrm>
            <a:off x="2430379" y="4449431"/>
            <a:ext cx="11730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facebook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A9301D96-5C57-445B-B763-0844FD3F85FA}"/>
              </a:ext>
            </a:extLst>
          </p:cNvPr>
          <p:cNvSpPr txBox="1">
            <a:spLocks/>
          </p:cNvSpPr>
          <p:nvPr/>
        </p:nvSpPr>
        <p:spPr>
          <a:xfrm>
            <a:off x="2430377" y="4850500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h-</a:t>
            </a:r>
          </a:p>
        </p:txBody>
      </p:sp>
      <p:sp>
        <p:nvSpPr>
          <p:cNvPr id="32" name="Text Placeholder 1">
            <a:extLst>
              <a:ext uri="{FF2B5EF4-FFF2-40B4-BE49-F238E27FC236}">
                <a16:creationId xmlns:a16="http://schemas.microsoft.com/office/drawing/2014/main" id="{E4A5B4B6-5BB0-44EC-ADFA-1AA4BB2E4B80}"/>
              </a:ext>
            </a:extLst>
          </p:cNvPr>
          <p:cNvSpPr txBox="1">
            <a:spLocks/>
          </p:cNvSpPr>
          <p:nvPr/>
        </p:nvSpPr>
        <p:spPr>
          <a:xfrm>
            <a:off x="2430377" y="5239232"/>
            <a:ext cx="58954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ha-</a:t>
            </a:r>
          </a:p>
        </p:txBody>
      </p:sp>
      <p:sp>
        <p:nvSpPr>
          <p:cNvPr id="33" name="Text Placeholder 1">
            <a:extLst>
              <a:ext uri="{FF2B5EF4-FFF2-40B4-BE49-F238E27FC236}">
                <a16:creationId xmlns:a16="http://schemas.microsoft.com/office/drawing/2014/main" id="{7F2BB029-B516-41D2-AE84-B00C0FB195FE}"/>
              </a:ext>
            </a:extLst>
          </p:cNvPr>
          <p:cNvSpPr txBox="1">
            <a:spLocks/>
          </p:cNvSpPr>
          <p:nvPr/>
        </p:nvSpPr>
        <p:spPr>
          <a:xfrm>
            <a:off x="3580544" y="1620802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a-</a:t>
            </a:r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id="{36D67AA9-82B3-4B31-9E92-31133E050A44}"/>
              </a:ext>
            </a:extLst>
          </p:cNvPr>
          <p:cNvSpPr txBox="1">
            <a:spLocks/>
          </p:cNvSpPr>
          <p:nvPr/>
        </p:nvSpPr>
        <p:spPr>
          <a:xfrm>
            <a:off x="3580543" y="2010372"/>
            <a:ext cx="10517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internet</a:t>
            </a:r>
          </a:p>
        </p:txBody>
      </p: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007F9E40-6E04-4490-BE65-7B66C723DEDF}"/>
              </a:ext>
            </a:extLst>
          </p:cNvPr>
          <p:cNvSpPr txBox="1">
            <a:spLocks/>
          </p:cNvSpPr>
          <p:nvPr/>
        </p:nvSpPr>
        <p:spPr>
          <a:xfrm>
            <a:off x="3580543" y="243148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u-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7DCFE123-E337-4A3B-B0C5-8718997747FF}"/>
              </a:ext>
            </a:extLst>
          </p:cNvPr>
          <p:cNvSpPr txBox="1">
            <a:spLocks/>
          </p:cNvSpPr>
          <p:nvPr/>
        </p:nvSpPr>
        <p:spPr>
          <a:xfrm>
            <a:off x="3580543" y="2852606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T-</a:t>
            </a:r>
          </a:p>
        </p:txBody>
      </p:sp>
      <p:sp>
        <p:nvSpPr>
          <p:cNvPr id="37" name="Text Placeholder 1">
            <a:extLst>
              <a:ext uri="{FF2B5EF4-FFF2-40B4-BE49-F238E27FC236}">
                <a16:creationId xmlns:a16="http://schemas.microsoft.com/office/drawing/2014/main" id="{C5E5780F-7D8E-4570-98CC-9036EE91383B}"/>
              </a:ext>
            </a:extLst>
          </p:cNvPr>
          <p:cNvSpPr txBox="1">
            <a:spLocks/>
          </p:cNvSpPr>
          <p:nvPr/>
        </p:nvSpPr>
        <p:spPr>
          <a:xfrm>
            <a:off x="3580543" y="3253675"/>
            <a:ext cx="4331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b-</a:t>
            </a:r>
          </a:p>
        </p:txBody>
      </p:sp>
      <p:sp>
        <p:nvSpPr>
          <p:cNvPr id="38" name="Text Placeholder 1">
            <a:extLst>
              <a:ext uri="{FF2B5EF4-FFF2-40B4-BE49-F238E27FC236}">
                <a16:creationId xmlns:a16="http://schemas.microsoft.com/office/drawing/2014/main" id="{86B6B442-AA0A-42D3-9235-7715FB53B32E}"/>
              </a:ext>
            </a:extLst>
          </p:cNvPr>
          <p:cNvSpPr txBox="1">
            <a:spLocks/>
          </p:cNvSpPr>
          <p:nvPr/>
        </p:nvSpPr>
        <p:spPr>
          <a:xfrm>
            <a:off x="3580543" y="3642407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m-</a:t>
            </a:r>
          </a:p>
        </p:txBody>
      </p:sp>
      <p:sp>
        <p:nvSpPr>
          <p:cNvPr id="39" name="Text Placeholder 1">
            <a:extLst>
              <a:ext uri="{FF2B5EF4-FFF2-40B4-BE49-F238E27FC236}">
                <a16:creationId xmlns:a16="http://schemas.microsoft.com/office/drawing/2014/main" id="{020A6571-5DF6-4935-8531-294CF512F53C}"/>
              </a:ext>
            </a:extLst>
          </p:cNvPr>
          <p:cNvSpPr txBox="1">
            <a:spLocks/>
          </p:cNvSpPr>
          <p:nvPr/>
        </p:nvSpPr>
        <p:spPr>
          <a:xfrm>
            <a:off x="3580543" y="4028314"/>
            <a:ext cx="99156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website</a:t>
            </a:r>
          </a:p>
        </p:txBody>
      </p:sp>
      <p:sp>
        <p:nvSpPr>
          <p:cNvPr id="40" name="Text Placeholder 1">
            <a:extLst>
              <a:ext uri="{FF2B5EF4-FFF2-40B4-BE49-F238E27FC236}">
                <a16:creationId xmlns:a16="http://schemas.microsoft.com/office/drawing/2014/main" id="{9372A5B3-43AC-45AF-86DB-3C5E07C5720E}"/>
              </a:ext>
            </a:extLst>
          </p:cNvPr>
          <p:cNvSpPr txBox="1">
            <a:spLocks/>
          </p:cNvSpPr>
          <p:nvPr/>
        </p:nvSpPr>
        <p:spPr>
          <a:xfrm>
            <a:off x="3580543" y="4449431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UK</a:t>
            </a:r>
          </a:p>
        </p:txBody>
      </p:sp>
      <p:sp>
        <p:nvSpPr>
          <p:cNvPr id="41" name="Text Placeholder 1">
            <a:extLst>
              <a:ext uri="{FF2B5EF4-FFF2-40B4-BE49-F238E27FC236}">
                <a16:creationId xmlns:a16="http://schemas.microsoft.com/office/drawing/2014/main" id="{74759AD3-DE81-4C7A-A721-D92407C5BB6C}"/>
              </a:ext>
            </a:extLst>
          </p:cNvPr>
          <p:cNvSpPr txBox="1">
            <a:spLocks/>
          </p:cNvSpPr>
          <p:nvPr/>
        </p:nvSpPr>
        <p:spPr>
          <a:xfrm>
            <a:off x="3580541" y="4850500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google</a:t>
            </a:r>
          </a:p>
        </p:txBody>
      </p:sp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F572616C-3CE7-4BA4-9DF9-F0D4680403FF}"/>
              </a:ext>
            </a:extLst>
          </p:cNvPr>
          <p:cNvSpPr txBox="1">
            <a:spLocks/>
          </p:cNvSpPr>
          <p:nvPr/>
        </p:nvSpPr>
        <p:spPr>
          <a:xfrm>
            <a:off x="3580542" y="5239232"/>
            <a:ext cx="43811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r-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94DED43D-A758-49A3-9C6B-8AFD182D5D48}"/>
              </a:ext>
            </a:extLst>
          </p:cNvPr>
          <p:cNvSpPr txBox="1">
            <a:spLocks/>
          </p:cNvSpPr>
          <p:nvPr/>
        </p:nvSpPr>
        <p:spPr>
          <a:xfrm>
            <a:off x="4720044" y="1621402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e-</a:t>
            </a:r>
          </a:p>
        </p:txBody>
      </p:sp>
      <p:sp>
        <p:nvSpPr>
          <p:cNvPr id="44" name="Text Placeholder 1">
            <a:extLst>
              <a:ext uri="{FF2B5EF4-FFF2-40B4-BE49-F238E27FC236}">
                <a16:creationId xmlns:a16="http://schemas.microsoft.com/office/drawing/2014/main" id="{C3063F1D-3D9E-401D-9DE9-0BA45BA95355}"/>
              </a:ext>
            </a:extLst>
          </p:cNvPr>
          <p:cNvSpPr txBox="1">
            <a:spLocks/>
          </p:cNvSpPr>
          <p:nvPr/>
        </p:nvSpPr>
        <p:spPr>
          <a:xfrm>
            <a:off x="4720044" y="201097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o-</a:t>
            </a: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4362EC22-016F-4D19-93D9-ADE818D1B211}"/>
              </a:ext>
            </a:extLst>
          </p:cNvPr>
          <p:cNvSpPr txBox="1">
            <a:spLocks/>
          </p:cNvSpPr>
          <p:nvPr/>
        </p:nvSpPr>
        <p:spPr>
          <a:xfrm>
            <a:off x="4720042" y="2432089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ye-</a:t>
            </a:r>
          </a:p>
        </p:txBody>
      </p:sp>
      <p:sp>
        <p:nvSpPr>
          <p:cNvPr id="46" name="Text Placeholder 1">
            <a:extLst>
              <a:ext uri="{FF2B5EF4-FFF2-40B4-BE49-F238E27FC236}">
                <a16:creationId xmlns:a16="http://schemas.microsoft.com/office/drawing/2014/main" id="{97C8CEF3-7C62-490B-913C-5F8C18877007}"/>
              </a:ext>
            </a:extLst>
          </p:cNvPr>
          <p:cNvSpPr txBox="1">
            <a:spLocks/>
          </p:cNvSpPr>
          <p:nvPr/>
        </p:nvSpPr>
        <p:spPr>
          <a:xfrm>
            <a:off x="4720043" y="2853206"/>
            <a:ext cx="121267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awesome</a:t>
            </a:r>
          </a:p>
        </p:txBody>
      </p:sp>
      <p:sp>
        <p:nvSpPr>
          <p:cNvPr id="47" name="Text Placeholder 1">
            <a:extLst>
              <a:ext uri="{FF2B5EF4-FFF2-40B4-BE49-F238E27FC236}">
                <a16:creationId xmlns:a16="http://schemas.microsoft.com/office/drawing/2014/main" id="{FB37E9B3-A7B6-4EF1-B798-548F1A78EC87}"/>
              </a:ext>
            </a:extLst>
          </p:cNvPr>
          <p:cNvSpPr txBox="1">
            <a:spLocks/>
          </p:cNvSpPr>
          <p:nvPr/>
        </p:nvSpPr>
        <p:spPr>
          <a:xfrm>
            <a:off x="4720042" y="3254275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XXFOREIGNWORD</a:t>
            </a:r>
          </a:p>
        </p:txBody>
      </p:sp>
      <p:sp>
        <p:nvSpPr>
          <p:cNvPr id="48" name="Text Placeholder 1">
            <a:extLst>
              <a:ext uri="{FF2B5EF4-FFF2-40B4-BE49-F238E27FC236}">
                <a16:creationId xmlns:a16="http://schemas.microsoft.com/office/drawing/2014/main" id="{7CFE0824-3EEE-4924-AF33-B6211DDDF865}"/>
              </a:ext>
            </a:extLst>
          </p:cNvPr>
          <p:cNvSpPr txBox="1">
            <a:spLocks/>
          </p:cNvSpPr>
          <p:nvPr/>
        </p:nvSpPr>
        <p:spPr>
          <a:xfrm>
            <a:off x="4720042" y="3643007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twenty-four</a:t>
            </a:r>
          </a:p>
        </p:txBody>
      </p:sp>
      <p:sp>
        <p:nvSpPr>
          <p:cNvPr id="49" name="Text Placeholder 1">
            <a:extLst>
              <a:ext uri="{FF2B5EF4-FFF2-40B4-BE49-F238E27FC236}">
                <a16:creationId xmlns:a16="http://schemas.microsoft.com/office/drawing/2014/main" id="{BDFBB58E-2896-4FD2-B9D9-D478D1B6A73D}"/>
              </a:ext>
            </a:extLst>
          </p:cNvPr>
          <p:cNvSpPr txBox="1">
            <a:spLocks/>
          </p:cNvSpPr>
          <p:nvPr/>
        </p:nvSpPr>
        <p:spPr>
          <a:xfrm>
            <a:off x="4720044" y="4028914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ca-</a:t>
            </a:r>
          </a:p>
        </p:txBody>
      </p:sp>
      <p:sp>
        <p:nvSpPr>
          <p:cNvPr id="50" name="Text Placeholder 1">
            <a:extLst>
              <a:ext uri="{FF2B5EF4-FFF2-40B4-BE49-F238E27FC236}">
                <a16:creationId xmlns:a16="http://schemas.microsoft.com/office/drawing/2014/main" id="{02DA012C-E7BC-49E0-A568-160BBE85D7FC}"/>
              </a:ext>
            </a:extLst>
          </p:cNvPr>
          <p:cNvSpPr txBox="1">
            <a:spLocks/>
          </p:cNvSpPr>
          <p:nvPr/>
        </p:nvSpPr>
        <p:spPr>
          <a:xfrm>
            <a:off x="4720043" y="4450031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uh-huh</a:t>
            </a:r>
          </a:p>
        </p:txBody>
      </p:sp>
      <p:sp>
        <p:nvSpPr>
          <p:cNvPr id="51" name="Text Placeholder 1">
            <a:extLst>
              <a:ext uri="{FF2B5EF4-FFF2-40B4-BE49-F238E27FC236}">
                <a16:creationId xmlns:a16="http://schemas.microsoft.com/office/drawing/2014/main" id="{8125DECC-EA92-4E5B-A260-7DB6F08198AB}"/>
              </a:ext>
            </a:extLst>
          </p:cNvPr>
          <p:cNvSpPr txBox="1">
            <a:spLocks/>
          </p:cNvSpPr>
          <p:nvPr/>
        </p:nvSpPr>
        <p:spPr>
          <a:xfrm>
            <a:off x="4720041" y="4851100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laptop</a:t>
            </a:r>
          </a:p>
        </p:txBody>
      </p:sp>
      <p:sp>
        <p:nvSpPr>
          <p:cNvPr id="52" name="Text Placeholder 1">
            <a:extLst>
              <a:ext uri="{FF2B5EF4-FFF2-40B4-BE49-F238E27FC236}">
                <a16:creationId xmlns:a16="http://schemas.microsoft.com/office/drawing/2014/main" id="{172E576A-E2A6-4CD8-8DC4-D03979826048}"/>
              </a:ext>
            </a:extLst>
          </p:cNvPr>
          <p:cNvSpPr txBox="1">
            <a:spLocks/>
          </p:cNvSpPr>
          <p:nvPr/>
        </p:nvSpPr>
        <p:spPr>
          <a:xfrm>
            <a:off x="4720042" y="5239832"/>
            <a:ext cx="85057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online</a:t>
            </a:r>
          </a:p>
        </p:txBody>
      </p:sp>
      <p:sp>
        <p:nvSpPr>
          <p:cNvPr id="53" name="Text Placeholder 1">
            <a:extLst>
              <a:ext uri="{FF2B5EF4-FFF2-40B4-BE49-F238E27FC236}">
                <a16:creationId xmlns:a16="http://schemas.microsoft.com/office/drawing/2014/main" id="{FB602B61-A07F-41D1-9D94-39782E1CEBA7}"/>
              </a:ext>
            </a:extLst>
          </p:cNvPr>
          <p:cNvSpPr txBox="1">
            <a:spLocks/>
          </p:cNvSpPr>
          <p:nvPr/>
        </p:nvSpPr>
        <p:spPr>
          <a:xfrm>
            <a:off x="6808888" y="1620802"/>
            <a:ext cx="52695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st-</a:t>
            </a:r>
          </a:p>
        </p:txBody>
      </p:sp>
      <p:sp>
        <p:nvSpPr>
          <p:cNvPr id="54" name="Text Placeholder 1">
            <a:extLst>
              <a:ext uri="{FF2B5EF4-FFF2-40B4-BE49-F238E27FC236}">
                <a16:creationId xmlns:a16="http://schemas.microsoft.com/office/drawing/2014/main" id="{9407A908-95EF-402A-9B56-9AC33CC8FE7D}"/>
              </a:ext>
            </a:extLst>
          </p:cNvPr>
          <p:cNvSpPr txBox="1">
            <a:spLocks/>
          </p:cNvSpPr>
          <p:nvPr/>
        </p:nvSpPr>
        <p:spPr>
          <a:xfrm>
            <a:off x="6808887" y="2010372"/>
            <a:ext cx="77100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woah</a:t>
            </a:r>
          </a:p>
        </p:txBody>
      </p:sp>
      <p:sp>
        <p:nvSpPr>
          <p:cNvPr id="55" name="Text Placeholder 1">
            <a:extLst>
              <a:ext uri="{FF2B5EF4-FFF2-40B4-BE49-F238E27FC236}">
                <a16:creationId xmlns:a16="http://schemas.microsoft.com/office/drawing/2014/main" id="{D9FA6E94-FF6B-40EA-9F0A-5364DFD778F0}"/>
              </a:ext>
            </a:extLst>
          </p:cNvPr>
          <p:cNvSpPr txBox="1">
            <a:spLocks/>
          </p:cNvSpPr>
          <p:nvPr/>
        </p:nvSpPr>
        <p:spPr>
          <a:xfrm>
            <a:off x="6808886" y="2431489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th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56" name="Text Placeholder 1">
            <a:extLst>
              <a:ext uri="{FF2B5EF4-FFF2-40B4-BE49-F238E27FC236}">
                <a16:creationId xmlns:a16="http://schemas.microsoft.com/office/drawing/2014/main" id="{AEDEC30C-31BD-48EC-A1D4-4A3D6C443635}"/>
              </a:ext>
            </a:extLst>
          </p:cNvPr>
          <p:cNvSpPr txBox="1">
            <a:spLocks/>
          </p:cNvSpPr>
          <p:nvPr/>
        </p:nvSpPr>
        <p:spPr>
          <a:xfrm>
            <a:off x="6808887" y="2852606"/>
            <a:ext cx="61459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ma-</a:t>
            </a:r>
          </a:p>
        </p:txBody>
      </p:sp>
      <p:sp>
        <p:nvSpPr>
          <p:cNvPr id="57" name="Text Placeholder 1">
            <a:extLst>
              <a:ext uri="{FF2B5EF4-FFF2-40B4-BE49-F238E27FC236}">
                <a16:creationId xmlns:a16="http://schemas.microsoft.com/office/drawing/2014/main" id="{DC6D7F9C-8822-4C61-B857-EE1541548726}"/>
              </a:ext>
            </a:extLst>
          </p:cNvPr>
          <p:cNvSpPr txBox="1">
            <a:spLocks/>
          </p:cNvSpPr>
          <p:nvPr/>
        </p:nvSpPr>
        <p:spPr>
          <a:xfrm>
            <a:off x="6808886" y="3253675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emails</a:t>
            </a:r>
          </a:p>
        </p:txBody>
      </p:sp>
      <p:sp>
        <p:nvSpPr>
          <p:cNvPr id="58" name="Text Placeholder 1">
            <a:extLst>
              <a:ext uri="{FF2B5EF4-FFF2-40B4-BE49-F238E27FC236}">
                <a16:creationId xmlns:a16="http://schemas.microsoft.com/office/drawing/2014/main" id="{1071200A-A7DD-4212-B304-F0BAE0509656}"/>
              </a:ext>
            </a:extLst>
          </p:cNvPr>
          <p:cNvSpPr txBox="1">
            <a:spLocks/>
          </p:cNvSpPr>
          <p:nvPr/>
        </p:nvSpPr>
        <p:spPr>
          <a:xfrm>
            <a:off x="6808886" y="3642407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youtube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59" name="Text Placeholder 1">
            <a:extLst>
              <a:ext uri="{FF2B5EF4-FFF2-40B4-BE49-F238E27FC236}">
                <a16:creationId xmlns:a16="http://schemas.microsoft.com/office/drawing/2014/main" id="{8F7AAF87-E48A-4A57-B537-6EA839FA7E11}"/>
              </a:ext>
            </a:extLst>
          </p:cNvPr>
          <p:cNvSpPr txBox="1">
            <a:spLocks/>
          </p:cNvSpPr>
          <p:nvPr/>
        </p:nvSpPr>
        <p:spPr>
          <a:xfrm>
            <a:off x="6808888" y="4028314"/>
            <a:ext cx="61459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thi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761A5188-9FEC-48D2-AC6E-81B6CB13F14C}"/>
              </a:ext>
            </a:extLst>
          </p:cNvPr>
          <p:cNvSpPr txBox="1">
            <a:spLocks/>
          </p:cNvSpPr>
          <p:nvPr/>
        </p:nvSpPr>
        <p:spPr>
          <a:xfrm>
            <a:off x="6808887" y="4449431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ch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1" name="Text Placeholder 1">
            <a:extLst>
              <a:ext uri="{FF2B5EF4-FFF2-40B4-BE49-F238E27FC236}">
                <a16:creationId xmlns:a16="http://schemas.microsoft.com/office/drawing/2014/main" id="{03847A74-3ADC-4225-952C-B0B4F47FC8C9}"/>
              </a:ext>
            </a:extLst>
          </p:cNvPr>
          <p:cNvSpPr txBox="1">
            <a:spLocks/>
          </p:cNvSpPr>
          <p:nvPr/>
        </p:nvSpPr>
        <p:spPr>
          <a:xfrm>
            <a:off x="6808885" y="4850500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ipad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62" name="Text Placeholder 1">
            <a:extLst>
              <a:ext uri="{FF2B5EF4-FFF2-40B4-BE49-F238E27FC236}">
                <a16:creationId xmlns:a16="http://schemas.microsoft.com/office/drawing/2014/main" id="{003EA71F-B0E1-40A6-801E-DE44519298A0}"/>
              </a:ext>
            </a:extLst>
          </p:cNvPr>
          <p:cNvSpPr txBox="1">
            <a:spLocks/>
          </p:cNvSpPr>
          <p:nvPr/>
        </p:nvSpPr>
        <p:spPr>
          <a:xfrm>
            <a:off x="6148135" y="5239232"/>
            <a:ext cx="288758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XXANONmiscPersonalInfo</a:t>
            </a:r>
            <a:endParaRPr lang="en-GB" sz="2000" dirty="0"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8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3803"/>
            <a:ext cx="6336290" cy="621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Example: keywords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B696AD1-DDBC-480B-9A3C-B87E70235CDB}"/>
              </a:ext>
            </a:extLst>
          </p:cNvPr>
          <p:cNvSpPr txBox="1">
            <a:spLocks/>
          </p:cNvSpPr>
          <p:nvPr/>
        </p:nvSpPr>
        <p:spPr>
          <a:xfrm>
            <a:off x="6314564" y="1661467"/>
            <a:ext cx="211968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XXUNCLEARWORD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E464D94-C5D2-4FBB-9A03-E50192CE89C7}"/>
              </a:ext>
            </a:extLst>
          </p:cNvPr>
          <p:cNvSpPr txBox="1">
            <a:spLocks/>
          </p:cNvSpPr>
          <p:nvPr/>
        </p:nvSpPr>
        <p:spPr>
          <a:xfrm>
            <a:off x="6314564" y="2098642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XXANONnameM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F1735056-77AE-4636-BA88-25EF750CFB5B}"/>
              </a:ext>
            </a:extLst>
          </p:cNvPr>
          <p:cNvSpPr txBox="1">
            <a:spLocks/>
          </p:cNvSpPr>
          <p:nvPr/>
        </p:nvSpPr>
        <p:spPr>
          <a:xfrm>
            <a:off x="6314564" y="2535817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XXANONnameF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6C9FE2CD-A999-4F5C-AE1E-CEE9A059E596}"/>
              </a:ext>
            </a:extLst>
          </p:cNvPr>
          <p:cNvSpPr txBox="1">
            <a:spLocks/>
          </p:cNvSpPr>
          <p:nvPr/>
        </p:nvSpPr>
        <p:spPr>
          <a:xfrm>
            <a:off x="6320528" y="2972992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XXANONplace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DEDE27EA-E81A-4598-B3E4-3F3F53A96C1A}"/>
              </a:ext>
            </a:extLst>
          </p:cNvPr>
          <p:cNvSpPr txBox="1">
            <a:spLocks/>
          </p:cNvSpPr>
          <p:nvPr/>
        </p:nvSpPr>
        <p:spPr>
          <a:xfrm>
            <a:off x="305617" y="1615136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s-</a:t>
            </a: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ACB0A603-5051-4C04-A1AD-97BD890ED21B}"/>
              </a:ext>
            </a:extLst>
          </p:cNvPr>
          <p:cNvSpPr txBox="1">
            <a:spLocks/>
          </p:cNvSpPr>
          <p:nvPr/>
        </p:nvSpPr>
        <p:spPr>
          <a:xfrm>
            <a:off x="6314564" y="3445253"/>
            <a:ext cx="184897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XXANONnameN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48F61DF6-E5BF-4339-82CB-B443F1EDDF74}"/>
              </a:ext>
            </a:extLst>
          </p:cNvPr>
          <p:cNvSpPr txBox="1">
            <a:spLocks/>
          </p:cNvSpPr>
          <p:nvPr/>
        </p:nvSpPr>
        <p:spPr>
          <a:xfrm>
            <a:off x="310695" y="2000147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uhu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73B184CA-FC6A-4D78-A9DA-9A51C859A40E}"/>
              </a:ext>
            </a:extLst>
          </p:cNvPr>
          <p:cNvSpPr txBox="1">
            <a:spLocks/>
          </p:cNvSpPr>
          <p:nvPr/>
        </p:nvSpPr>
        <p:spPr>
          <a:xfrm>
            <a:off x="310695" y="2421264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y-</a:t>
            </a:r>
          </a:p>
        </p:txBody>
      </p:sp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DB935063-8998-42D0-8312-1894B028B7BB}"/>
              </a:ext>
            </a:extLst>
          </p:cNvPr>
          <p:cNvSpPr txBox="1">
            <a:spLocks/>
          </p:cNvSpPr>
          <p:nvPr/>
        </p:nvSpPr>
        <p:spPr>
          <a:xfrm>
            <a:off x="310694" y="2822333"/>
            <a:ext cx="48940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w-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9D54C52E-19DD-4CF0-A2E6-785A6693F0EC}"/>
              </a:ext>
            </a:extLst>
          </p:cNvPr>
          <p:cNvSpPr txBox="1">
            <a:spLocks/>
          </p:cNvSpPr>
          <p:nvPr/>
        </p:nvSpPr>
        <p:spPr>
          <a:xfrm>
            <a:off x="310694" y="3211065"/>
            <a:ext cx="98871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f-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2EFDA9F9-7D90-4E95-A860-18C74CCEDCCF}"/>
              </a:ext>
            </a:extLst>
          </p:cNvPr>
          <p:cNvSpPr txBox="1">
            <a:spLocks/>
          </p:cNvSpPr>
          <p:nvPr/>
        </p:nvSpPr>
        <p:spPr>
          <a:xfrm>
            <a:off x="334258" y="3643903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l-</a:t>
            </a:r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3F2F48DC-02D5-4AB1-8B9C-649F6C1E8CA4}"/>
              </a:ext>
            </a:extLst>
          </p:cNvPr>
          <p:cNvSpPr txBox="1">
            <a:spLocks/>
          </p:cNvSpPr>
          <p:nvPr/>
        </p:nvSpPr>
        <p:spPr>
          <a:xfrm>
            <a:off x="334258" y="4033473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c-</a:t>
            </a: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C8A5A344-538B-480D-B676-3F6177B53614}"/>
              </a:ext>
            </a:extLst>
          </p:cNvPr>
          <p:cNvSpPr txBox="1">
            <a:spLocks/>
          </p:cNvSpPr>
          <p:nvPr/>
        </p:nvSpPr>
        <p:spPr>
          <a:xfrm>
            <a:off x="334257" y="4454590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n-</a:t>
            </a:r>
          </a:p>
        </p:txBody>
      </p:sp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7D4D32CD-B142-430D-A410-6857E1F1F9E9}"/>
              </a:ext>
            </a:extLst>
          </p:cNvPr>
          <p:cNvSpPr txBox="1">
            <a:spLocks/>
          </p:cNvSpPr>
          <p:nvPr/>
        </p:nvSpPr>
        <p:spPr>
          <a:xfrm>
            <a:off x="334257" y="4875707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D-</a:t>
            </a:r>
          </a:p>
        </p:txBody>
      </p:sp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3160AD5D-7E62-48BE-9CB7-4F0BE6927830}"/>
              </a:ext>
            </a:extLst>
          </p:cNvPr>
          <p:cNvSpPr txBox="1">
            <a:spLocks/>
          </p:cNvSpPr>
          <p:nvPr/>
        </p:nvSpPr>
        <p:spPr>
          <a:xfrm>
            <a:off x="334256" y="5276776"/>
            <a:ext cx="77002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D9259DDC-5128-48C1-B460-0F75309958DF}"/>
              </a:ext>
            </a:extLst>
          </p:cNvPr>
          <p:cNvSpPr txBox="1">
            <a:spLocks/>
          </p:cNvSpPr>
          <p:nvPr/>
        </p:nvSpPr>
        <p:spPr>
          <a:xfrm>
            <a:off x="1196822" y="162140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g-</a:t>
            </a:r>
          </a:p>
        </p:txBody>
      </p:sp>
      <p:sp>
        <p:nvSpPr>
          <p:cNvPr id="29" name="Text Placeholder 1">
            <a:extLst>
              <a:ext uri="{FF2B5EF4-FFF2-40B4-BE49-F238E27FC236}">
                <a16:creationId xmlns:a16="http://schemas.microsoft.com/office/drawing/2014/main" id="{83B38893-BA10-48C8-A933-A6A9794ADBB9}"/>
              </a:ext>
            </a:extLst>
          </p:cNvPr>
          <p:cNvSpPr txBox="1">
            <a:spLocks/>
          </p:cNvSpPr>
          <p:nvPr/>
        </p:nvSpPr>
        <p:spPr>
          <a:xfrm>
            <a:off x="1196822" y="2007309"/>
            <a:ext cx="4331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I-</a:t>
            </a:r>
          </a:p>
        </p:txBody>
      </p:sp>
      <p:sp>
        <p:nvSpPr>
          <p:cNvPr id="30" name="Text Placeholder 1">
            <a:extLst>
              <a:ext uri="{FF2B5EF4-FFF2-40B4-BE49-F238E27FC236}">
                <a16:creationId xmlns:a16="http://schemas.microsoft.com/office/drawing/2014/main" id="{53684ABE-ADE0-497C-97A1-0CBDB98C0C20}"/>
              </a:ext>
            </a:extLst>
          </p:cNvPr>
          <p:cNvSpPr txBox="1">
            <a:spLocks/>
          </p:cNvSpPr>
          <p:nvPr/>
        </p:nvSpPr>
        <p:spPr>
          <a:xfrm>
            <a:off x="1196822" y="2428426"/>
            <a:ext cx="11730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facebook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A9301D96-5C57-445B-B763-0844FD3F85FA}"/>
              </a:ext>
            </a:extLst>
          </p:cNvPr>
          <p:cNvSpPr txBox="1">
            <a:spLocks/>
          </p:cNvSpPr>
          <p:nvPr/>
        </p:nvSpPr>
        <p:spPr>
          <a:xfrm>
            <a:off x="1196820" y="2829495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h-</a:t>
            </a:r>
          </a:p>
        </p:txBody>
      </p:sp>
      <p:sp>
        <p:nvSpPr>
          <p:cNvPr id="32" name="Text Placeholder 1">
            <a:extLst>
              <a:ext uri="{FF2B5EF4-FFF2-40B4-BE49-F238E27FC236}">
                <a16:creationId xmlns:a16="http://schemas.microsoft.com/office/drawing/2014/main" id="{E4A5B4B6-5BB0-44EC-ADFA-1AA4BB2E4B80}"/>
              </a:ext>
            </a:extLst>
          </p:cNvPr>
          <p:cNvSpPr txBox="1">
            <a:spLocks/>
          </p:cNvSpPr>
          <p:nvPr/>
        </p:nvSpPr>
        <p:spPr>
          <a:xfrm>
            <a:off x="1196820" y="3218227"/>
            <a:ext cx="58954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ha-</a:t>
            </a:r>
          </a:p>
        </p:txBody>
      </p:sp>
      <p:sp>
        <p:nvSpPr>
          <p:cNvPr id="33" name="Text Placeholder 1">
            <a:extLst>
              <a:ext uri="{FF2B5EF4-FFF2-40B4-BE49-F238E27FC236}">
                <a16:creationId xmlns:a16="http://schemas.microsoft.com/office/drawing/2014/main" id="{7F2BB029-B516-41D2-AE84-B00C0FB195FE}"/>
              </a:ext>
            </a:extLst>
          </p:cNvPr>
          <p:cNvSpPr txBox="1">
            <a:spLocks/>
          </p:cNvSpPr>
          <p:nvPr/>
        </p:nvSpPr>
        <p:spPr>
          <a:xfrm>
            <a:off x="1193561" y="3640112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a-</a:t>
            </a:r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id="{36D67AA9-82B3-4B31-9E92-31133E050A44}"/>
              </a:ext>
            </a:extLst>
          </p:cNvPr>
          <p:cNvSpPr txBox="1">
            <a:spLocks/>
          </p:cNvSpPr>
          <p:nvPr/>
        </p:nvSpPr>
        <p:spPr>
          <a:xfrm>
            <a:off x="1193560" y="4029682"/>
            <a:ext cx="10517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internet</a:t>
            </a:r>
          </a:p>
        </p:txBody>
      </p: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007F9E40-6E04-4490-BE65-7B66C723DEDF}"/>
              </a:ext>
            </a:extLst>
          </p:cNvPr>
          <p:cNvSpPr txBox="1">
            <a:spLocks/>
          </p:cNvSpPr>
          <p:nvPr/>
        </p:nvSpPr>
        <p:spPr>
          <a:xfrm>
            <a:off x="1193560" y="445079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u-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7DCFE123-E337-4A3B-B0C5-8718997747FF}"/>
              </a:ext>
            </a:extLst>
          </p:cNvPr>
          <p:cNvSpPr txBox="1">
            <a:spLocks/>
          </p:cNvSpPr>
          <p:nvPr/>
        </p:nvSpPr>
        <p:spPr>
          <a:xfrm>
            <a:off x="1193560" y="4871916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T-</a:t>
            </a:r>
          </a:p>
        </p:txBody>
      </p:sp>
      <p:sp>
        <p:nvSpPr>
          <p:cNvPr id="37" name="Text Placeholder 1">
            <a:extLst>
              <a:ext uri="{FF2B5EF4-FFF2-40B4-BE49-F238E27FC236}">
                <a16:creationId xmlns:a16="http://schemas.microsoft.com/office/drawing/2014/main" id="{C5E5780F-7D8E-4570-98CC-9036EE91383B}"/>
              </a:ext>
            </a:extLst>
          </p:cNvPr>
          <p:cNvSpPr txBox="1">
            <a:spLocks/>
          </p:cNvSpPr>
          <p:nvPr/>
        </p:nvSpPr>
        <p:spPr>
          <a:xfrm>
            <a:off x="1193560" y="5272985"/>
            <a:ext cx="4331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b-</a:t>
            </a:r>
          </a:p>
        </p:txBody>
      </p:sp>
      <p:sp>
        <p:nvSpPr>
          <p:cNvPr id="38" name="Text Placeholder 1">
            <a:extLst>
              <a:ext uri="{FF2B5EF4-FFF2-40B4-BE49-F238E27FC236}">
                <a16:creationId xmlns:a16="http://schemas.microsoft.com/office/drawing/2014/main" id="{86B6B442-AA0A-42D3-9235-7715FB53B32E}"/>
              </a:ext>
            </a:extLst>
          </p:cNvPr>
          <p:cNvSpPr txBox="1">
            <a:spLocks/>
          </p:cNvSpPr>
          <p:nvPr/>
        </p:nvSpPr>
        <p:spPr>
          <a:xfrm>
            <a:off x="2643646" y="1622298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m-</a:t>
            </a:r>
          </a:p>
        </p:txBody>
      </p:sp>
      <p:sp>
        <p:nvSpPr>
          <p:cNvPr id="39" name="Text Placeholder 1">
            <a:extLst>
              <a:ext uri="{FF2B5EF4-FFF2-40B4-BE49-F238E27FC236}">
                <a16:creationId xmlns:a16="http://schemas.microsoft.com/office/drawing/2014/main" id="{020A6571-5DF6-4935-8531-294CF512F53C}"/>
              </a:ext>
            </a:extLst>
          </p:cNvPr>
          <p:cNvSpPr txBox="1">
            <a:spLocks/>
          </p:cNvSpPr>
          <p:nvPr/>
        </p:nvSpPr>
        <p:spPr>
          <a:xfrm>
            <a:off x="2643646" y="2008205"/>
            <a:ext cx="99156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website</a:t>
            </a:r>
          </a:p>
        </p:txBody>
      </p:sp>
      <p:sp>
        <p:nvSpPr>
          <p:cNvPr id="40" name="Text Placeholder 1">
            <a:extLst>
              <a:ext uri="{FF2B5EF4-FFF2-40B4-BE49-F238E27FC236}">
                <a16:creationId xmlns:a16="http://schemas.microsoft.com/office/drawing/2014/main" id="{9372A5B3-43AC-45AF-86DB-3C5E07C5720E}"/>
              </a:ext>
            </a:extLst>
          </p:cNvPr>
          <p:cNvSpPr txBox="1">
            <a:spLocks/>
          </p:cNvSpPr>
          <p:nvPr/>
        </p:nvSpPr>
        <p:spPr>
          <a:xfrm>
            <a:off x="2643646" y="242932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UK</a:t>
            </a:r>
          </a:p>
        </p:txBody>
      </p:sp>
      <p:sp>
        <p:nvSpPr>
          <p:cNvPr id="41" name="Text Placeholder 1">
            <a:extLst>
              <a:ext uri="{FF2B5EF4-FFF2-40B4-BE49-F238E27FC236}">
                <a16:creationId xmlns:a16="http://schemas.microsoft.com/office/drawing/2014/main" id="{74759AD3-DE81-4C7A-A721-D92407C5BB6C}"/>
              </a:ext>
            </a:extLst>
          </p:cNvPr>
          <p:cNvSpPr txBox="1">
            <a:spLocks/>
          </p:cNvSpPr>
          <p:nvPr/>
        </p:nvSpPr>
        <p:spPr>
          <a:xfrm>
            <a:off x="2643644" y="2830391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google</a:t>
            </a:r>
          </a:p>
        </p:txBody>
      </p:sp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F572616C-3CE7-4BA4-9DF9-F0D4680403FF}"/>
              </a:ext>
            </a:extLst>
          </p:cNvPr>
          <p:cNvSpPr txBox="1">
            <a:spLocks/>
          </p:cNvSpPr>
          <p:nvPr/>
        </p:nvSpPr>
        <p:spPr>
          <a:xfrm>
            <a:off x="2643645" y="3219123"/>
            <a:ext cx="43811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r-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94DED43D-A758-49A3-9C6B-8AFD182D5D48}"/>
              </a:ext>
            </a:extLst>
          </p:cNvPr>
          <p:cNvSpPr txBox="1">
            <a:spLocks/>
          </p:cNvSpPr>
          <p:nvPr/>
        </p:nvSpPr>
        <p:spPr>
          <a:xfrm>
            <a:off x="2649904" y="3640601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e-</a:t>
            </a:r>
          </a:p>
        </p:txBody>
      </p:sp>
      <p:sp>
        <p:nvSpPr>
          <p:cNvPr id="44" name="Text Placeholder 1">
            <a:extLst>
              <a:ext uri="{FF2B5EF4-FFF2-40B4-BE49-F238E27FC236}">
                <a16:creationId xmlns:a16="http://schemas.microsoft.com/office/drawing/2014/main" id="{C3063F1D-3D9E-401D-9DE9-0BA45BA95355}"/>
              </a:ext>
            </a:extLst>
          </p:cNvPr>
          <p:cNvSpPr txBox="1">
            <a:spLocks/>
          </p:cNvSpPr>
          <p:nvPr/>
        </p:nvSpPr>
        <p:spPr>
          <a:xfrm>
            <a:off x="2649904" y="4030171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o-</a:t>
            </a: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4362EC22-016F-4D19-93D9-ADE818D1B211}"/>
              </a:ext>
            </a:extLst>
          </p:cNvPr>
          <p:cNvSpPr txBox="1">
            <a:spLocks/>
          </p:cNvSpPr>
          <p:nvPr/>
        </p:nvSpPr>
        <p:spPr>
          <a:xfrm>
            <a:off x="2649902" y="4451288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ye-</a:t>
            </a:r>
          </a:p>
        </p:txBody>
      </p:sp>
      <p:sp>
        <p:nvSpPr>
          <p:cNvPr id="46" name="Text Placeholder 1">
            <a:extLst>
              <a:ext uri="{FF2B5EF4-FFF2-40B4-BE49-F238E27FC236}">
                <a16:creationId xmlns:a16="http://schemas.microsoft.com/office/drawing/2014/main" id="{97C8CEF3-7C62-490B-913C-5F8C18877007}"/>
              </a:ext>
            </a:extLst>
          </p:cNvPr>
          <p:cNvSpPr txBox="1">
            <a:spLocks/>
          </p:cNvSpPr>
          <p:nvPr/>
        </p:nvSpPr>
        <p:spPr>
          <a:xfrm>
            <a:off x="2649903" y="4872405"/>
            <a:ext cx="121267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awesome</a:t>
            </a:r>
          </a:p>
        </p:txBody>
      </p:sp>
      <p:sp>
        <p:nvSpPr>
          <p:cNvPr id="47" name="Text Placeholder 1">
            <a:extLst>
              <a:ext uri="{FF2B5EF4-FFF2-40B4-BE49-F238E27FC236}">
                <a16:creationId xmlns:a16="http://schemas.microsoft.com/office/drawing/2014/main" id="{FB37E9B3-A7B6-4EF1-B798-548F1A78EC87}"/>
              </a:ext>
            </a:extLst>
          </p:cNvPr>
          <p:cNvSpPr txBox="1">
            <a:spLocks/>
          </p:cNvSpPr>
          <p:nvPr/>
        </p:nvSpPr>
        <p:spPr>
          <a:xfrm>
            <a:off x="6314564" y="3869045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XXFOREIGNWORD</a:t>
            </a:r>
          </a:p>
        </p:txBody>
      </p:sp>
      <p:sp>
        <p:nvSpPr>
          <p:cNvPr id="48" name="Text Placeholder 1">
            <a:extLst>
              <a:ext uri="{FF2B5EF4-FFF2-40B4-BE49-F238E27FC236}">
                <a16:creationId xmlns:a16="http://schemas.microsoft.com/office/drawing/2014/main" id="{7CFE0824-3EEE-4924-AF33-B6211DDDF865}"/>
              </a:ext>
            </a:extLst>
          </p:cNvPr>
          <p:cNvSpPr txBox="1">
            <a:spLocks/>
          </p:cNvSpPr>
          <p:nvPr/>
        </p:nvSpPr>
        <p:spPr>
          <a:xfrm>
            <a:off x="2643644" y="5307586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twenty-four</a:t>
            </a:r>
          </a:p>
        </p:txBody>
      </p:sp>
      <p:sp>
        <p:nvSpPr>
          <p:cNvPr id="49" name="Text Placeholder 1">
            <a:extLst>
              <a:ext uri="{FF2B5EF4-FFF2-40B4-BE49-F238E27FC236}">
                <a16:creationId xmlns:a16="http://schemas.microsoft.com/office/drawing/2014/main" id="{BDFBB58E-2896-4FD2-B9D9-D478D1B6A73D}"/>
              </a:ext>
            </a:extLst>
          </p:cNvPr>
          <p:cNvSpPr txBox="1">
            <a:spLocks/>
          </p:cNvSpPr>
          <p:nvPr/>
        </p:nvSpPr>
        <p:spPr>
          <a:xfrm>
            <a:off x="3983683" y="1625361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ca-</a:t>
            </a:r>
          </a:p>
        </p:txBody>
      </p:sp>
      <p:sp>
        <p:nvSpPr>
          <p:cNvPr id="50" name="Text Placeholder 1">
            <a:extLst>
              <a:ext uri="{FF2B5EF4-FFF2-40B4-BE49-F238E27FC236}">
                <a16:creationId xmlns:a16="http://schemas.microsoft.com/office/drawing/2014/main" id="{02DA012C-E7BC-49E0-A568-160BBE85D7FC}"/>
              </a:ext>
            </a:extLst>
          </p:cNvPr>
          <p:cNvSpPr txBox="1">
            <a:spLocks/>
          </p:cNvSpPr>
          <p:nvPr/>
        </p:nvSpPr>
        <p:spPr>
          <a:xfrm>
            <a:off x="3983682" y="2046478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uh-huh</a:t>
            </a:r>
          </a:p>
        </p:txBody>
      </p:sp>
      <p:sp>
        <p:nvSpPr>
          <p:cNvPr id="51" name="Text Placeholder 1">
            <a:extLst>
              <a:ext uri="{FF2B5EF4-FFF2-40B4-BE49-F238E27FC236}">
                <a16:creationId xmlns:a16="http://schemas.microsoft.com/office/drawing/2014/main" id="{8125DECC-EA92-4E5B-A260-7DB6F08198AB}"/>
              </a:ext>
            </a:extLst>
          </p:cNvPr>
          <p:cNvSpPr txBox="1">
            <a:spLocks/>
          </p:cNvSpPr>
          <p:nvPr/>
        </p:nvSpPr>
        <p:spPr>
          <a:xfrm>
            <a:off x="3983680" y="2447547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laptop</a:t>
            </a:r>
          </a:p>
        </p:txBody>
      </p:sp>
      <p:sp>
        <p:nvSpPr>
          <p:cNvPr id="52" name="Text Placeholder 1">
            <a:extLst>
              <a:ext uri="{FF2B5EF4-FFF2-40B4-BE49-F238E27FC236}">
                <a16:creationId xmlns:a16="http://schemas.microsoft.com/office/drawing/2014/main" id="{172E576A-E2A6-4CD8-8DC4-D03979826048}"/>
              </a:ext>
            </a:extLst>
          </p:cNvPr>
          <p:cNvSpPr txBox="1">
            <a:spLocks/>
          </p:cNvSpPr>
          <p:nvPr/>
        </p:nvSpPr>
        <p:spPr>
          <a:xfrm>
            <a:off x="3983681" y="2836279"/>
            <a:ext cx="85057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online</a:t>
            </a:r>
          </a:p>
        </p:txBody>
      </p:sp>
      <p:sp>
        <p:nvSpPr>
          <p:cNvPr id="53" name="Text Placeholder 1">
            <a:extLst>
              <a:ext uri="{FF2B5EF4-FFF2-40B4-BE49-F238E27FC236}">
                <a16:creationId xmlns:a16="http://schemas.microsoft.com/office/drawing/2014/main" id="{FB602B61-A07F-41D1-9D94-39782E1CEBA7}"/>
              </a:ext>
            </a:extLst>
          </p:cNvPr>
          <p:cNvSpPr txBox="1">
            <a:spLocks/>
          </p:cNvSpPr>
          <p:nvPr/>
        </p:nvSpPr>
        <p:spPr>
          <a:xfrm>
            <a:off x="4027854" y="3222729"/>
            <a:ext cx="52695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st-</a:t>
            </a:r>
          </a:p>
        </p:txBody>
      </p:sp>
      <p:sp>
        <p:nvSpPr>
          <p:cNvPr id="54" name="Text Placeholder 1">
            <a:extLst>
              <a:ext uri="{FF2B5EF4-FFF2-40B4-BE49-F238E27FC236}">
                <a16:creationId xmlns:a16="http://schemas.microsoft.com/office/drawing/2014/main" id="{9407A908-95EF-402A-9B56-9AC33CC8FE7D}"/>
              </a:ext>
            </a:extLst>
          </p:cNvPr>
          <p:cNvSpPr txBox="1">
            <a:spLocks/>
          </p:cNvSpPr>
          <p:nvPr/>
        </p:nvSpPr>
        <p:spPr>
          <a:xfrm>
            <a:off x="4027853" y="3612299"/>
            <a:ext cx="77100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woah</a:t>
            </a:r>
          </a:p>
        </p:txBody>
      </p:sp>
      <p:sp>
        <p:nvSpPr>
          <p:cNvPr id="55" name="Text Placeholder 1">
            <a:extLst>
              <a:ext uri="{FF2B5EF4-FFF2-40B4-BE49-F238E27FC236}">
                <a16:creationId xmlns:a16="http://schemas.microsoft.com/office/drawing/2014/main" id="{D9FA6E94-FF6B-40EA-9F0A-5364DFD778F0}"/>
              </a:ext>
            </a:extLst>
          </p:cNvPr>
          <p:cNvSpPr txBox="1">
            <a:spLocks/>
          </p:cNvSpPr>
          <p:nvPr/>
        </p:nvSpPr>
        <p:spPr>
          <a:xfrm>
            <a:off x="4027852" y="4033416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th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56" name="Text Placeholder 1">
            <a:extLst>
              <a:ext uri="{FF2B5EF4-FFF2-40B4-BE49-F238E27FC236}">
                <a16:creationId xmlns:a16="http://schemas.microsoft.com/office/drawing/2014/main" id="{AEDEC30C-31BD-48EC-A1D4-4A3D6C443635}"/>
              </a:ext>
            </a:extLst>
          </p:cNvPr>
          <p:cNvSpPr txBox="1">
            <a:spLocks/>
          </p:cNvSpPr>
          <p:nvPr/>
        </p:nvSpPr>
        <p:spPr>
          <a:xfrm>
            <a:off x="4027853" y="4454533"/>
            <a:ext cx="61459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ma-</a:t>
            </a:r>
          </a:p>
        </p:txBody>
      </p:sp>
      <p:sp>
        <p:nvSpPr>
          <p:cNvPr id="57" name="Text Placeholder 1">
            <a:extLst>
              <a:ext uri="{FF2B5EF4-FFF2-40B4-BE49-F238E27FC236}">
                <a16:creationId xmlns:a16="http://schemas.microsoft.com/office/drawing/2014/main" id="{DC6D7F9C-8822-4C61-B857-EE1541548726}"/>
              </a:ext>
            </a:extLst>
          </p:cNvPr>
          <p:cNvSpPr txBox="1">
            <a:spLocks/>
          </p:cNvSpPr>
          <p:nvPr/>
        </p:nvSpPr>
        <p:spPr>
          <a:xfrm>
            <a:off x="4027852" y="4855602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emails</a:t>
            </a:r>
          </a:p>
        </p:txBody>
      </p:sp>
      <p:sp>
        <p:nvSpPr>
          <p:cNvPr id="58" name="Text Placeholder 1">
            <a:extLst>
              <a:ext uri="{FF2B5EF4-FFF2-40B4-BE49-F238E27FC236}">
                <a16:creationId xmlns:a16="http://schemas.microsoft.com/office/drawing/2014/main" id="{1071200A-A7DD-4212-B304-F0BAE0509656}"/>
              </a:ext>
            </a:extLst>
          </p:cNvPr>
          <p:cNvSpPr txBox="1">
            <a:spLocks/>
          </p:cNvSpPr>
          <p:nvPr/>
        </p:nvSpPr>
        <p:spPr>
          <a:xfrm>
            <a:off x="4027852" y="5297386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youtube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59" name="Text Placeholder 1">
            <a:extLst>
              <a:ext uri="{FF2B5EF4-FFF2-40B4-BE49-F238E27FC236}">
                <a16:creationId xmlns:a16="http://schemas.microsoft.com/office/drawing/2014/main" id="{8F7AAF87-E48A-4A57-B537-6EA839FA7E11}"/>
              </a:ext>
            </a:extLst>
          </p:cNvPr>
          <p:cNvSpPr txBox="1">
            <a:spLocks/>
          </p:cNvSpPr>
          <p:nvPr/>
        </p:nvSpPr>
        <p:spPr>
          <a:xfrm>
            <a:off x="5105808" y="1661467"/>
            <a:ext cx="61459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thi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761A5188-9FEC-48D2-AC6E-81B6CB13F14C}"/>
              </a:ext>
            </a:extLst>
          </p:cNvPr>
          <p:cNvSpPr txBox="1">
            <a:spLocks/>
          </p:cNvSpPr>
          <p:nvPr/>
        </p:nvSpPr>
        <p:spPr>
          <a:xfrm>
            <a:off x="5105807" y="2082584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ch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1" name="Text Placeholder 1">
            <a:extLst>
              <a:ext uri="{FF2B5EF4-FFF2-40B4-BE49-F238E27FC236}">
                <a16:creationId xmlns:a16="http://schemas.microsoft.com/office/drawing/2014/main" id="{03847A74-3ADC-4225-952C-B0B4F47FC8C9}"/>
              </a:ext>
            </a:extLst>
          </p:cNvPr>
          <p:cNvSpPr txBox="1">
            <a:spLocks/>
          </p:cNvSpPr>
          <p:nvPr/>
        </p:nvSpPr>
        <p:spPr>
          <a:xfrm>
            <a:off x="5105805" y="2483653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ipad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62" name="Text Placeholder 1">
            <a:extLst>
              <a:ext uri="{FF2B5EF4-FFF2-40B4-BE49-F238E27FC236}">
                <a16:creationId xmlns:a16="http://schemas.microsoft.com/office/drawing/2014/main" id="{003EA71F-B0E1-40A6-801E-DE44519298A0}"/>
              </a:ext>
            </a:extLst>
          </p:cNvPr>
          <p:cNvSpPr txBox="1">
            <a:spLocks/>
          </p:cNvSpPr>
          <p:nvPr/>
        </p:nvSpPr>
        <p:spPr>
          <a:xfrm>
            <a:off x="6314564" y="4237672"/>
            <a:ext cx="288758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XXANONmiscPersonalInfo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F511AF4-E340-441C-AD4B-894F66CD748C}"/>
              </a:ext>
            </a:extLst>
          </p:cNvPr>
          <p:cNvCxnSpPr/>
          <p:nvPr/>
        </p:nvCxnSpPr>
        <p:spPr>
          <a:xfrm>
            <a:off x="6093616" y="1560034"/>
            <a:ext cx="21434" cy="4282897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405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3803"/>
            <a:ext cx="6336290" cy="621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Example: keywords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B696AD1-DDBC-480B-9A3C-B87E70235CDB}"/>
              </a:ext>
            </a:extLst>
          </p:cNvPr>
          <p:cNvSpPr txBox="1">
            <a:spLocks/>
          </p:cNvSpPr>
          <p:nvPr/>
        </p:nvSpPr>
        <p:spPr>
          <a:xfrm>
            <a:off x="3294689" y="1565742"/>
            <a:ext cx="211968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XXUNCLEARWORD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E464D94-C5D2-4FBB-9A03-E50192CE89C7}"/>
              </a:ext>
            </a:extLst>
          </p:cNvPr>
          <p:cNvSpPr txBox="1">
            <a:spLocks/>
          </p:cNvSpPr>
          <p:nvPr/>
        </p:nvSpPr>
        <p:spPr>
          <a:xfrm>
            <a:off x="3294689" y="2002917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XXANONnameM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F1735056-77AE-4636-BA88-25EF750CFB5B}"/>
              </a:ext>
            </a:extLst>
          </p:cNvPr>
          <p:cNvSpPr txBox="1">
            <a:spLocks/>
          </p:cNvSpPr>
          <p:nvPr/>
        </p:nvSpPr>
        <p:spPr>
          <a:xfrm>
            <a:off x="3294689" y="2440092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XXANONnameF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6C9FE2CD-A999-4F5C-AE1E-CEE9A059E596}"/>
              </a:ext>
            </a:extLst>
          </p:cNvPr>
          <p:cNvSpPr txBox="1">
            <a:spLocks/>
          </p:cNvSpPr>
          <p:nvPr/>
        </p:nvSpPr>
        <p:spPr>
          <a:xfrm>
            <a:off x="3300653" y="2877267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XXANONplace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DEDE27EA-E81A-4598-B3E4-3F3F53A96C1A}"/>
              </a:ext>
            </a:extLst>
          </p:cNvPr>
          <p:cNvSpPr txBox="1">
            <a:spLocks/>
          </p:cNvSpPr>
          <p:nvPr/>
        </p:nvSpPr>
        <p:spPr>
          <a:xfrm>
            <a:off x="3316548" y="4622682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s-</a:t>
            </a: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ACB0A603-5051-4C04-A1AD-97BD890ED21B}"/>
              </a:ext>
            </a:extLst>
          </p:cNvPr>
          <p:cNvSpPr txBox="1">
            <a:spLocks/>
          </p:cNvSpPr>
          <p:nvPr/>
        </p:nvSpPr>
        <p:spPr>
          <a:xfrm>
            <a:off x="3294689" y="3349528"/>
            <a:ext cx="184897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XXANONnameN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48F61DF6-E5BF-4339-82CB-B443F1EDDF74}"/>
              </a:ext>
            </a:extLst>
          </p:cNvPr>
          <p:cNvSpPr txBox="1">
            <a:spLocks/>
          </p:cNvSpPr>
          <p:nvPr/>
        </p:nvSpPr>
        <p:spPr>
          <a:xfrm>
            <a:off x="334256" y="1560034"/>
            <a:ext cx="6598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uhu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73B184CA-FC6A-4D78-A9DA-9A51C859A40E}"/>
              </a:ext>
            </a:extLst>
          </p:cNvPr>
          <p:cNvSpPr txBox="1">
            <a:spLocks/>
          </p:cNvSpPr>
          <p:nvPr/>
        </p:nvSpPr>
        <p:spPr>
          <a:xfrm>
            <a:off x="3301139" y="5063914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y-</a:t>
            </a:r>
          </a:p>
        </p:txBody>
      </p:sp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DB935063-8998-42D0-8312-1894B028B7BB}"/>
              </a:ext>
            </a:extLst>
          </p:cNvPr>
          <p:cNvSpPr txBox="1">
            <a:spLocks/>
          </p:cNvSpPr>
          <p:nvPr/>
        </p:nvSpPr>
        <p:spPr>
          <a:xfrm>
            <a:off x="3301139" y="5522010"/>
            <a:ext cx="48940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w-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9D54C52E-19DD-4CF0-A2E6-785A6693F0EC}"/>
              </a:ext>
            </a:extLst>
          </p:cNvPr>
          <p:cNvSpPr txBox="1">
            <a:spLocks/>
          </p:cNvSpPr>
          <p:nvPr/>
        </p:nvSpPr>
        <p:spPr>
          <a:xfrm>
            <a:off x="6172533" y="1565742"/>
            <a:ext cx="45670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f-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2EFDA9F9-7D90-4E95-A860-18C74CCEDCCF}"/>
              </a:ext>
            </a:extLst>
          </p:cNvPr>
          <p:cNvSpPr txBox="1">
            <a:spLocks/>
          </p:cNvSpPr>
          <p:nvPr/>
        </p:nvSpPr>
        <p:spPr>
          <a:xfrm>
            <a:off x="6176006" y="1998580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l-</a:t>
            </a:r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3F2F48DC-02D5-4AB1-8B9C-649F6C1E8CA4}"/>
              </a:ext>
            </a:extLst>
          </p:cNvPr>
          <p:cNvSpPr txBox="1">
            <a:spLocks/>
          </p:cNvSpPr>
          <p:nvPr/>
        </p:nvSpPr>
        <p:spPr>
          <a:xfrm>
            <a:off x="6176006" y="2388150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c-</a:t>
            </a: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C8A5A344-538B-480D-B676-3F6177B53614}"/>
              </a:ext>
            </a:extLst>
          </p:cNvPr>
          <p:cNvSpPr txBox="1">
            <a:spLocks/>
          </p:cNvSpPr>
          <p:nvPr/>
        </p:nvSpPr>
        <p:spPr>
          <a:xfrm>
            <a:off x="6184314" y="279931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n-</a:t>
            </a:r>
          </a:p>
        </p:txBody>
      </p:sp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7D4D32CD-B142-430D-A410-6857E1F1F9E9}"/>
              </a:ext>
            </a:extLst>
          </p:cNvPr>
          <p:cNvSpPr txBox="1">
            <a:spLocks/>
          </p:cNvSpPr>
          <p:nvPr/>
        </p:nvSpPr>
        <p:spPr>
          <a:xfrm>
            <a:off x="6176538" y="324986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D-</a:t>
            </a:r>
          </a:p>
        </p:txBody>
      </p:sp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3160AD5D-7E62-48BE-9CB7-4F0BE6927830}"/>
              </a:ext>
            </a:extLst>
          </p:cNvPr>
          <p:cNvSpPr txBox="1">
            <a:spLocks/>
          </p:cNvSpPr>
          <p:nvPr/>
        </p:nvSpPr>
        <p:spPr>
          <a:xfrm>
            <a:off x="310696" y="2008131"/>
            <a:ext cx="77002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D9259DDC-5128-48C1-B460-0F75309958DF}"/>
              </a:ext>
            </a:extLst>
          </p:cNvPr>
          <p:cNvSpPr txBox="1">
            <a:spLocks/>
          </p:cNvSpPr>
          <p:nvPr/>
        </p:nvSpPr>
        <p:spPr>
          <a:xfrm>
            <a:off x="6169295" y="370754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g-</a:t>
            </a:r>
          </a:p>
        </p:txBody>
      </p:sp>
      <p:sp>
        <p:nvSpPr>
          <p:cNvPr id="29" name="Text Placeholder 1">
            <a:extLst>
              <a:ext uri="{FF2B5EF4-FFF2-40B4-BE49-F238E27FC236}">
                <a16:creationId xmlns:a16="http://schemas.microsoft.com/office/drawing/2014/main" id="{83B38893-BA10-48C8-A933-A6A9794ADBB9}"/>
              </a:ext>
            </a:extLst>
          </p:cNvPr>
          <p:cNvSpPr txBox="1">
            <a:spLocks/>
          </p:cNvSpPr>
          <p:nvPr/>
        </p:nvSpPr>
        <p:spPr>
          <a:xfrm>
            <a:off x="6168226" y="4158331"/>
            <a:ext cx="4331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I-</a:t>
            </a:r>
          </a:p>
        </p:txBody>
      </p:sp>
      <p:sp>
        <p:nvSpPr>
          <p:cNvPr id="30" name="Text Placeholder 1">
            <a:extLst>
              <a:ext uri="{FF2B5EF4-FFF2-40B4-BE49-F238E27FC236}">
                <a16:creationId xmlns:a16="http://schemas.microsoft.com/office/drawing/2014/main" id="{53684ABE-ADE0-497C-97A1-0CBDB98C0C20}"/>
              </a:ext>
            </a:extLst>
          </p:cNvPr>
          <p:cNvSpPr txBox="1">
            <a:spLocks/>
          </p:cNvSpPr>
          <p:nvPr/>
        </p:nvSpPr>
        <p:spPr>
          <a:xfrm>
            <a:off x="310696" y="2428426"/>
            <a:ext cx="11730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facebook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A9301D96-5C57-445B-B763-0844FD3F85FA}"/>
              </a:ext>
            </a:extLst>
          </p:cNvPr>
          <p:cNvSpPr txBox="1">
            <a:spLocks/>
          </p:cNvSpPr>
          <p:nvPr/>
        </p:nvSpPr>
        <p:spPr>
          <a:xfrm>
            <a:off x="6169295" y="4639067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h-</a:t>
            </a:r>
          </a:p>
        </p:txBody>
      </p:sp>
      <p:sp>
        <p:nvSpPr>
          <p:cNvPr id="32" name="Text Placeholder 1">
            <a:extLst>
              <a:ext uri="{FF2B5EF4-FFF2-40B4-BE49-F238E27FC236}">
                <a16:creationId xmlns:a16="http://schemas.microsoft.com/office/drawing/2014/main" id="{E4A5B4B6-5BB0-44EC-ADFA-1AA4BB2E4B80}"/>
              </a:ext>
            </a:extLst>
          </p:cNvPr>
          <p:cNvSpPr txBox="1">
            <a:spLocks/>
          </p:cNvSpPr>
          <p:nvPr/>
        </p:nvSpPr>
        <p:spPr>
          <a:xfrm>
            <a:off x="6163177" y="5116214"/>
            <a:ext cx="58954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ha-</a:t>
            </a:r>
          </a:p>
        </p:txBody>
      </p:sp>
      <p:sp>
        <p:nvSpPr>
          <p:cNvPr id="33" name="Text Placeholder 1">
            <a:extLst>
              <a:ext uri="{FF2B5EF4-FFF2-40B4-BE49-F238E27FC236}">
                <a16:creationId xmlns:a16="http://schemas.microsoft.com/office/drawing/2014/main" id="{7F2BB029-B516-41D2-AE84-B00C0FB195FE}"/>
              </a:ext>
            </a:extLst>
          </p:cNvPr>
          <p:cNvSpPr txBox="1">
            <a:spLocks/>
          </p:cNvSpPr>
          <p:nvPr/>
        </p:nvSpPr>
        <p:spPr>
          <a:xfrm>
            <a:off x="6159918" y="5538099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a-</a:t>
            </a:r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id="{36D67AA9-82B3-4B31-9E92-31133E050A44}"/>
              </a:ext>
            </a:extLst>
          </p:cNvPr>
          <p:cNvSpPr txBox="1">
            <a:spLocks/>
          </p:cNvSpPr>
          <p:nvPr/>
        </p:nvSpPr>
        <p:spPr>
          <a:xfrm>
            <a:off x="334256" y="2912376"/>
            <a:ext cx="10517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internet</a:t>
            </a:r>
          </a:p>
        </p:txBody>
      </p: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007F9E40-6E04-4490-BE65-7B66C723DEDF}"/>
              </a:ext>
            </a:extLst>
          </p:cNvPr>
          <p:cNvSpPr txBox="1">
            <a:spLocks/>
          </p:cNvSpPr>
          <p:nvPr/>
        </p:nvSpPr>
        <p:spPr>
          <a:xfrm>
            <a:off x="6983723" y="1554937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u-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7DCFE123-E337-4A3B-B0C5-8718997747FF}"/>
              </a:ext>
            </a:extLst>
          </p:cNvPr>
          <p:cNvSpPr txBox="1">
            <a:spLocks/>
          </p:cNvSpPr>
          <p:nvPr/>
        </p:nvSpPr>
        <p:spPr>
          <a:xfrm>
            <a:off x="6983723" y="1976054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T-</a:t>
            </a:r>
          </a:p>
        </p:txBody>
      </p:sp>
      <p:sp>
        <p:nvSpPr>
          <p:cNvPr id="37" name="Text Placeholder 1">
            <a:extLst>
              <a:ext uri="{FF2B5EF4-FFF2-40B4-BE49-F238E27FC236}">
                <a16:creationId xmlns:a16="http://schemas.microsoft.com/office/drawing/2014/main" id="{C5E5780F-7D8E-4570-98CC-9036EE91383B}"/>
              </a:ext>
            </a:extLst>
          </p:cNvPr>
          <p:cNvSpPr txBox="1">
            <a:spLocks/>
          </p:cNvSpPr>
          <p:nvPr/>
        </p:nvSpPr>
        <p:spPr>
          <a:xfrm>
            <a:off x="6983723" y="2377123"/>
            <a:ext cx="4331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b-</a:t>
            </a:r>
          </a:p>
        </p:txBody>
      </p:sp>
      <p:sp>
        <p:nvSpPr>
          <p:cNvPr id="38" name="Text Placeholder 1">
            <a:extLst>
              <a:ext uri="{FF2B5EF4-FFF2-40B4-BE49-F238E27FC236}">
                <a16:creationId xmlns:a16="http://schemas.microsoft.com/office/drawing/2014/main" id="{86B6B442-AA0A-42D3-9235-7715FB53B32E}"/>
              </a:ext>
            </a:extLst>
          </p:cNvPr>
          <p:cNvSpPr txBox="1">
            <a:spLocks/>
          </p:cNvSpPr>
          <p:nvPr/>
        </p:nvSpPr>
        <p:spPr>
          <a:xfrm>
            <a:off x="6978516" y="2817168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m-</a:t>
            </a:r>
          </a:p>
        </p:txBody>
      </p:sp>
      <p:sp>
        <p:nvSpPr>
          <p:cNvPr id="39" name="Text Placeholder 1">
            <a:extLst>
              <a:ext uri="{FF2B5EF4-FFF2-40B4-BE49-F238E27FC236}">
                <a16:creationId xmlns:a16="http://schemas.microsoft.com/office/drawing/2014/main" id="{020A6571-5DF6-4935-8531-294CF512F53C}"/>
              </a:ext>
            </a:extLst>
          </p:cNvPr>
          <p:cNvSpPr txBox="1">
            <a:spLocks/>
          </p:cNvSpPr>
          <p:nvPr/>
        </p:nvSpPr>
        <p:spPr>
          <a:xfrm>
            <a:off x="310696" y="3323348"/>
            <a:ext cx="99156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website</a:t>
            </a:r>
          </a:p>
        </p:txBody>
      </p:sp>
      <p:sp>
        <p:nvSpPr>
          <p:cNvPr id="40" name="Text Placeholder 1">
            <a:extLst>
              <a:ext uri="{FF2B5EF4-FFF2-40B4-BE49-F238E27FC236}">
                <a16:creationId xmlns:a16="http://schemas.microsoft.com/office/drawing/2014/main" id="{9372A5B3-43AC-45AF-86DB-3C5E07C5720E}"/>
              </a:ext>
            </a:extLst>
          </p:cNvPr>
          <p:cNvSpPr txBox="1">
            <a:spLocks/>
          </p:cNvSpPr>
          <p:nvPr/>
        </p:nvSpPr>
        <p:spPr>
          <a:xfrm>
            <a:off x="310696" y="3744465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UK</a:t>
            </a:r>
          </a:p>
        </p:txBody>
      </p:sp>
      <p:sp>
        <p:nvSpPr>
          <p:cNvPr id="41" name="Text Placeholder 1">
            <a:extLst>
              <a:ext uri="{FF2B5EF4-FFF2-40B4-BE49-F238E27FC236}">
                <a16:creationId xmlns:a16="http://schemas.microsoft.com/office/drawing/2014/main" id="{74759AD3-DE81-4C7A-A721-D92407C5BB6C}"/>
              </a:ext>
            </a:extLst>
          </p:cNvPr>
          <p:cNvSpPr txBox="1">
            <a:spLocks/>
          </p:cNvSpPr>
          <p:nvPr/>
        </p:nvSpPr>
        <p:spPr>
          <a:xfrm>
            <a:off x="310694" y="4145534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google</a:t>
            </a:r>
          </a:p>
        </p:txBody>
      </p:sp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F572616C-3CE7-4BA4-9DF9-F0D4680403FF}"/>
              </a:ext>
            </a:extLst>
          </p:cNvPr>
          <p:cNvSpPr txBox="1">
            <a:spLocks/>
          </p:cNvSpPr>
          <p:nvPr/>
        </p:nvSpPr>
        <p:spPr>
          <a:xfrm>
            <a:off x="6995508" y="3265114"/>
            <a:ext cx="43811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r-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94DED43D-A758-49A3-9C6B-8AFD182D5D48}"/>
              </a:ext>
            </a:extLst>
          </p:cNvPr>
          <p:cNvSpPr txBox="1">
            <a:spLocks/>
          </p:cNvSpPr>
          <p:nvPr/>
        </p:nvSpPr>
        <p:spPr>
          <a:xfrm>
            <a:off x="7001767" y="3686592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e-</a:t>
            </a:r>
          </a:p>
        </p:txBody>
      </p:sp>
      <p:sp>
        <p:nvSpPr>
          <p:cNvPr id="44" name="Text Placeholder 1">
            <a:extLst>
              <a:ext uri="{FF2B5EF4-FFF2-40B4-BE49-F238E27FC236}">
                <a16:creationId xmlns:a16="http://schemas.microsoft.com/office/drawing/2014/main" id="{C3063F1D-3D9E-401D-9DE9-0BA45BA95355}"/>
              </a:ext>
            </a:extLst>
          </p:cNvPr>
          <p:cNvSpPr txBox="1">
            <a:spLocks/>
          </p:cNvSpPr>
          <p:nvPr/>
        </p:nvSpPr>
        <p:spPr>
          <a:xfrm>
            <a:off x="7001767" y="407616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o-</a:t>
            </a: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4362EC22-016F-4D19-93D9-ADE818D1B211}"/>
              </a:ext>
            </a:extLst>
          </p:cNvPr>
          <p:cNvSpPr txBox="1">
            <a:spLocks/>
          </p:cNvSpPr>
          <p:nvPr/>
        </p:nvSpPr>
        <p:spPr>
          <a:xfrm>
            <a:off x="7001765" y="4497279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ye-</a:t>
            </a:r>
          </a:p>
        </p:txBody>
      </p:sp>
      <p:sp>
        <p:nvSpPr>
          <p:cNvPr id="46" name="Text Placeholder 1">
            <a:extLst>
              <a:ext uri="{FF2B5EF4-FFF2-40B4-BE49-F238E27FC236}">
                <a16:creationId xmlns:a16="http://schemas.microsoft.com/office/drawing/2014/main" id="{97C8CEF3-7C62-490B-913C-5F8C18877007}"/>
              </a:ext>
            </a:extLst>
          </p:cNvPr>
          <p:cNvSpPr txBox="1">
            <a:spLocks/>
          </p:cNvSpPr>
          <p:nvPr/>
        </p:nvSpPr>
        <p:spPr>
          <a:xfrm>
            <a:off x="319338" y="4622683"/>
            <a:ext cx="121267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awesome</a:t>
            </a:r>
          </a:p>
        </p:txBody>
      </p:sp>
      <p:sp>
        <p:nvSpPr>
          <p:cNvPr id="47" name="Text Placeholder 1">
            <a:extLst>
              <a:ext uri="{FF2B5EF4-FFF2-40B4-BE49-F238E27FC236}">
                <a16:creationId xmlns:a16="http://schemas.microsoft.com/office/drawing/2014/main" id="{FB37E9B3-A7B6-4EF1-B798-548F1A78EC87}"/>
              </a:ext>
            </a:extLst>
          </p:cNvPr>
          <p:cNvSpPr txBox="1">
            <a:spLocks/>
          </p:cNvSpPr>
          <p:nvPr/>
        </p:nvSpPr>
        <p:spPr>
          <a:xfrm>
            <a:off x="3294689" y="3773320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XXFOREIGNWORD</a:t>
            </a:r>
          </a:p>
        </p:txBody>
      </p:sp>
      <p:sp>
        <p:nvSpPr>
          <p:cNvPr id="48" name="Text Placeholder 1">
            <a:extLst>
              <a:ext uri="{FF2B5EF4-FFF2-40B4-BE49-F238E27FC236}">
                <a16:creationId xmlns:a16="http://schemas.microsoft.com/office/drawing/2014/main" id="{7CFE0824-3EEE-4924-AF33-B6211DDDF865}"/>
              </a:ext>
            </a:extLst>
          </p:cNvPr>
          <p:cNvSpPr txBox="1">
            <a:spLocks/>
          </p:cNvSpPr>
          <p:nvPr/>
        </p:nvSpPr>
        <p:spPr>
          <a:xfrm>
            <a:off x="313079" y="5057864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twenty-four</a:t>
            </a:r>
          </a:p>
        </p:txBody>
      </p:sp>
      <p:sp>
        <p:nvSpPr>
          <p:cNvPr id="49" name="Text Placeholder 1">
            <a:extLst>
              <a:ext uri="{FF2B5EF4-FFF2-40B4-BE49-F238E27FC236}">
                <a16:creationId xmlns:a16="http://schemas.microsoft.com/office/drawing/2014/main" id="{BDFBB58E-2896-4FD2-B9D9-D478D1B6A73D}"/>
              </a:ext>
            </a:extLst>
          </p:cNvPr>
          <p:cNvSpPr txBox="1">
            <a:spLocks/>
          </p:cNvSpPr>
          <p:nvPr/>
        </p:nvSpPr>
        <p:spPr>
          <a:xfrm>
            <a:off x="7001767" y="5073193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ca-</a:t>
            </a:r>
          </a:p>
        </p:txBody>
      </p:sp>
      <p:sp>
        <p:nvSpPr>
          <p:cNvPr id="50" name="Text Placeholder 1">
            <a:extLst>
              <a:ext uri="{FF2B5EF4-FFF2-40B4-BE49-F238E27FC236}">
                <a16:creationId xmlns:a16="http://schemas.microsoft.com/office/drawing/2014/main" id="{02DA012C-E7BC-49E0-A568-160BBE85D7FC}"/>
              </a:ext>
            </a:extLst>
          </p:cNvPr>
          <p:cNvSpPr txBox="1">
            <a:spLocks/>
          </p:cNvSpPr>
          <p:nvPr/>
        </p:nvSpPr>
        <p:spPr>
          <a:xfrm>
            <a:off x="306918" y="5489576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uh-huh</a:t>
            </a:r>
          </a:p>
        </p:txBody>
      </p:sp>
      <p:sp>
        <p:nvSpPr>
          <p:cNvPr id="51" name="Text Placeholder 1">
            <a:extLst>
              <a:ext uri="{FF2B5EF4-FFF2-40B4-BE49-F238E27FC236}">
                <a16:creationId xmlns:a16="http://schemas.microsoft.com/office/drawing/2014/main" id="{8125DECC-EA92-4E5B-A260-7DB6F08198AB}"/>
              </a:ext>
            </a:extLst>
          </p:cNvPr>
          <p:cNvSpPr txBox="1">
            <a:spLocks/>
          </p:cNvSpPr>
          <p:nvPr/>
        </p:nvSpPr>
        <p:spPr>
          <a:xfrm>
            <a:off x="1650781" y="1560034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laptop</a:t>
            </a:r>
          </a:p>
        </p:txBody>
      </p:sp>
      <p:sp>
        <p:nvSpPr>
          <p:cNvPr id="52" name="Text Placeholder 1">
            <a:extLst>
              <a:ext uri="{FF2B5EF4-FFF2-40B4-BE49-F238E27FC236}">
                <a16:creationId xmlns:a16="http://schemas.microsoft.com/office/drawing/2014/main" id="{172E576A-E2A6-4CD8-8DC4-D03979826048}"/>
              </a:ext>
            </a:extLst>
          </p:cNvPr>
          <p:cNvSpPr txBox="1">
            <a:spLocks/>
          </p:cNvSpPr>
          <p:nvPr/>
        </p:nvSpPr>
        <p:spPr>
          <a:xfrm>
            <a:off x="1650782" y="1995215"/>
            <a:ext cx="85057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online</a:t>
            </a:r>
          </a:p>
        </p:txBody>
      </p:sp>
      <p:sp>
        <p:nvSpPr>
          <p:cNvPr id="53" name="Text Placeholder 1">
            <a:extLst>
              <a:ext uri="{FF2B5EF4-FFF2-40B4-BE49-F238E27FC236}">
                <a16:creationId xmlns:a16="http://schemas.microsoft.com/office/drawing/2014/main" id="{FB602B61-A07F-41D1-9D94-39782E1CEBA7}"/>
              </a:ext>
            </a:extLst>
          </p:cNvPr>
          <p:cNvSpPr txBox="1">
            <a:spLocks/>
          </p:cNvSpPr>
          <p:nvPr/>
        </p:nvSpPr>
        <p:spPr>
          <a:xfrm>
            <a:off x="7026533" y="5627141"/>
            <a:ext cx="52695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st-</a:t>
            </a:r>
          </a:p>
        </p:txBody>
      </p:sp>
      <p:sp>
        <p:nvSpPr>
          <p:cNvPr id="54" name="Text Placeholder 1">
            <a:extLst>
              <a:ext uri="{FF2B5EF4-FFF2-40B4-BE49-F238E27FC236}">
                <a16:creationId xmlns:a16="http://schemas.microsoft.com/office/drawing/2014/main" id="{9407A908-95EF-402A-9B56-9AC33CC8FE7D}"/>
              </a:ext>
            </a:extLst>
          </p:cNvPr>
          <p:cNvSpPr txBox="1">
            <a:spLocks/>
          </p:cNvSpPr>
          <p:nvPr/>
        </p:nvSpPr>
        <p:spPr>
          <a:xfrm>
            <a:off x="1694954" y="2437401"/>
            <a:ext cx="77100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woah</a:t>
            </a:r>
          </a:p>
        </p:txBody>
      </p:sp>
      <p:sp>
        <p:nvSpPr>
          <p:cNvPr id="55" name="Text Placeholder 1">
            <a:extLst>
              <a:ext uri="{FF2B5EF4-FFF2-40B4-BE49-F238E27FC236}">
                <a16:creationId xmlns:a16="http://schemas.microsoft.com/office/drawing/2014/main" id="{D9FA6E94-FF6B-40EA-9F0A-5364DFD778F0}"/>
              </a:ext>
            </a:extLst>
          </p:cNvPr>
          <p:cNvSpPr txBox="1">
            <a:spLocks/>
          </p:cNvSpPr>
          <p:nvPr/>
        </p:nvSpPr>
        <p:spPr>
          <a:xfrm>
            <a:off x="7747850" y="1554151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th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56" name="Text Placeholder 1">
            <a:extLst>
              <a:ext uri="{FF2B5EF4-FFF2-40B4-BE49-F238E27FC236}">
                <a16:creationId xmlns:a16="http://schemas.microsoft.com/office/drawing/2014/main" id="{AEDEC30C-31BD-48EC-A1D4-4A3D6C443635}"/>
              </a:ext>
            </a:extLst>
          </p:cNvPr>
          <p:cNvSpPr txBox="1">
            <a:spLocks/>
          </p:cNvSpPr>
          <p:nvPr/>
        </p:nvSpPr>
        <p:spPr>
          <a:xfrm>
            <a:off x="7760017" y="2051773"/>
            <a:ext cx="61459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ma-</a:t>
            </a:r>
          </a:p>
        </p:txBody>
      </p:sp>
      <p:sp>
        <p:nvSpPr>
          <p:cNvPr id="57" name="Text Placeholder 1">
            <a:extLst>
              <a:ext uri="{FF2B5EF4-FFF2-40B4-BE49-F238E27FC236}">
                <a16:creationId xmlns:a16="http://schemas.microsoft.com/office/drawing/2014/main" id="{DC6D7F9C-8822-4C61-B857-EE1541548726}"/>
              </a:ext>
            </a:extLst>
          </p:cNvPr>
          <p:cNvSpPr txBox="1">
            <a:spLocks/>
          </p:cNvSpPr>
          <p:nvPr/>
        </p:nvSpPr>
        <p:spPr>
          <a:xfrm>
            <a:off x="1650782" y="2918262"/>
            <a:ext cx="9220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emails</a:t>
            </a:r>
          </a:p>
        </p:txBody>
      </p:sp>
      <p:sp>
        <p:nvSpPr>
          <p:cNvPr id="58" name="Text Placeholder 1">
            <a:extLst>
              <a:ext uri="{FF2B5EF4-FFF2-40B4-BE49-F238E27FC236}">
                <a16:creationId xmlns:a16="http://schemas.microsoft.com/office/drawing/2014/main" id="{1071200A-A7DD-4212-B304-F0BAE0509656}"/>
              </a:ext>
            </a:extLst>
          </p:cNvPr>
          <p:cNvSpPr txBox="1">
            <a:spLocks/>
          </p:cNvSpPr>
          <p:nvPr/>
        </p:nvSpPr>
        <p:spPr>
          <a:xfrm>
            <a:off x="1660854" y="3314423"/>
            <a:ext cx="105183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youtube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59" name="Text Placeholder 1">
            <a:extLst>
              <a:ext uri="{FF2B5EF4-FFF2-40B4-BE49-F238E27FC236}">
                <a16:creationId xmlns:a16="http://schemas.microsoft.com/office/drawing/2014/main" id="{8F7AAF87-E48A-4A57-B537-6EA839FA7E11}"/>
              </a:ext>
            </a:extLst>
          </p:cNvPr>
          <p:cNvSpPr txBox="1">
            <a:spLocks/>
          </p:cNvSpPr>
          <p:nvPr/>
        </p:nvSpPr>
        <p:spPr>
          <a:xfrm>
            <a:off x="7740773" y="2565759"/>
            <a:ext cx="61459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thi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761A5188-9FEC-48D2-AC6E-81B6CB13F14C}"/>
              </a:ext>
            </a:extLst>
          </p:cNvPr>
          <p:cNvSpPr txBox="1">
            <a:spLocks/>
          </p:cNvSpPr>
          <p:nvPr/>
        </p:nvSpPr>
        <p:spPr>
          <a:xfrm>
            <a:off x="7740772" y="2986876"/>
            <a:ext cx="59316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ch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1" name="Text Placeholder 1">
            <a:extLst>
              <a:ext uri="{FF2B5EF4-FFF2-40B4-BE49-F238E27FC236}">
                <a16:creationId xmlns:a16="http://schemas.microsoft.com/office/drawing/2014/main" id="{03847A74-3ADC-4225-952C-B0B4F47FC8C9}"/>
              </a:ext>
            </a:extLst>
          </p:cNvPr>
          <p:cNvSpPr txBox="1">
            <a:spLocks/>
          </p:cNvSpPr>
          <p:nvPr/>
        </p:nvSpPr>
        <p:spPr>
          <a:xfrm>
            <a:off x="1693445" y="3733946"/>
            <a:ext cx="6867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ipad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62" name="Text Placeholder 1">
            <a:extLst>
              <a:ext uri="{FF2B5EF4-FFF2-40B4-BE49-F238E27FC236}">
                <a16:creationId xmlns:a16="http://schemas.microsoft.com/office/drawing/2014/main" id="{003EA71F-B0E1-40A6-801E-DE44519298A0}"/>
              </a:ext>
            </a:extLst>
          </p:cNvPr>
          <p:cNvSpPr txBox="1">
            <a:spLocks/>
          </p:cNvSpPr>
          <p:nvPr/>
        </p:nvSpPr>
        <p:spPr>
          <a:xfrm>
            <a:off x="3294689" y="4141947"/>
            <a:ext cx="288758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XXANONmiscPersonalInfo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F511AF4-E340-441C-AD4B-894F66CD748C}"/>
              </a:ext>
            </a:extLst>
          </p:cNvPr>
          <p:cNvCxnSpPr/>
          <p:nvPr/>
        </p:nvCxnSpPr>
        <p:spPr>
          <a:xfrm>
            <a:off x="3055023" y="1557973"/>
            <a:ext cx="21434" cy="4282897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652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48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3803"/>
            <a:ext cx="6336290" cy="621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Example: keywords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B696AD1-DDBC-480B-9A3C-B87E70235CDB}"/>
              </a:ext>
            </a:extLst>
          </p:cNvPr>
          <p:cNvSpPr txBox="1">
            <a:spLocks/>
          </p:cNvSpPr>
          <p:nvPr/>
        </p:nvSpPr>
        <p:spPr>
          <a:xfrm>
            <a:off x="3294689" y="1565742"/>
            <a:ext cx="211968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XXUNCLEARWORD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E464D94-C5D2-4FBB-9A03-E50192CE89C7}"/>
              </a:ext>
            </a:extLst>
          </p:cNvPr>
          <p:cNvSpPr txBox="1">
            <a:spLocks/>
          </p:cNvSpPr>
          <p:nvPr/>
        </p:nvSpPr>
        <p:spPr>
          <a:xfrm>
            <a:off x="3294689" y="2002917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XXANONnameM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F1735056-77AE-4636-BA88-25EF750CFB5B}"/>
              </a:ext>
            </a:extLst>
          </p:cNvPr>
          <p:cNvSpPr txBox="1">
            <a:spLocks/>
          </p:cNvSpPr>
          <p:nvPr/>
        </p:nvSpPr>
        <p:spPr>
          <a:xfrm>
            <a:off x="3294689" y="2440092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XXANONnameF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6C9FE2CD-A999-4F5C-AE1E-CEE9A059E596}"/>
              </a:ext>
            </a:extLst>
          </p:cNvPr>
          <p:cNvSpPr txBox="1">
            <a:spLocks/>
          </p:cNvSpPr>
          <p:nvPr/>
        </p:nvSpPr>
        <p:spPr>
          <a:xfrm>
            <a:off x="3300653" y="2877267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XXANONplace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DEDE27EA-E81A-4598-B3E4-3F3F53A96C1A}"/>
              </a:ext>
            </a:extLst>
          </p:cNvPr>
          <p:cNvSpPr txBox="1">
            <a:spLocks/>
          </p:cNvSpPr>
          <p:nvPr/>
        </p:nvSpPr>
        <p:spPr>
          <a:xfrm>
            <a:off x="3316548" y="4622682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s-</a:t>
            </a: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ACB0A603-5051-4C04-A1AD-97BD890ED21B}"/>
              </a:ext>
            </a:extLst>
          </p:cNvPr>
          <p:cNvSpPr txBox="1">
            <a:spLocks/>
          </p:cNvSpPr>
          <p:nvPr/>
        </p:nvSpPr>
        <p:spPr>
          <a:xfrm>
            <a:off x="3294689" y="3349528"/>
            <a:ext cx="184897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XXANONnameN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48F61DF6-E5BF-4339-82CB-B443F1EDDF74}"/>
              </a:ext>
            </a:extLst>
          </p:cNvPr>
          <p:cNvSpPr txBox="1">
            <a:spLocks/>
          </p:cNvSpPr>
          <p:nvPr/>
        </p:nvSpPr>
        <p:spPr>
          <a:xfrm>
            <a:off x="7718139" y="3322531"/>
            <a:ext cx="6598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uhu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73B184CA-FC6A-4D78-A9DA-9A51C859A40E}"/>
              </a:ext>
            </a:extLst>
          </p:cNvPr>
          <p:cNvSpPr txBox="1">
            <a:spLocks/>
          </p:cNvSpPr>
          <p:nvPr/>
        </p:nvSpPr>
        <p:spPr>
          <a:xfrm>
            <a:off x="3301139" y="5063914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y-</a:t>
            </a:r>
          </a:p>
        </p:txBody>
      </p:sp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DB935063-8998-42D0-8312-1894B028B7BB}"/>
              </a:ext>
            </a:extLst>
          </p:cNvPr>
          <p:cNvSpPr txBox="1">
            <a:spLocks/>
          </p:cNvSpPr>
          <p:nvPr/>
        </p:nvSpPr>
        <p:spPr>
          <a:xfrm>
            <a:off x="3301139" y="5522010"/>
            <a:ext cx="48940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w-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9D54C52E-19DD-4CF0-A2E6-785A6693F0EC}"/>
              </a:ext>
            </a:extLst>
          </p:cNvPr>
          <p:cNvSpPr txBox="1">
            <a:spLocks/>
          </p:cNvSpPr>
          <p:nvPr/>
        </p:nvSpPr>
        <p:spPr>
          <a:xfrm>
            <a:off x="6172533" y="1565742"/>
            <a:ext cx="45670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f-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2EFDA9F9-7D90-4E95-A860-18C74CCEDCCF}"/>
              </a:ext>
            </a:extLst>
          </p:cNvPr>
          <p:cNvSpPr txBox="1">
            <a:spLocks/>
          </p:cNvSpPr>
          <p:nvPr/>
        </p:nvSpPr>
        <p:spPr>
          <a:xfrm>
            <a:off x="6176006" y="1998580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l-</a:t>
            </a:r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3F2F48DC-02D5-4AB1-8B9C-649F6C1E8CA4}"/>
              </a:ext>
            </a:extLst>
          </p:cNvPr>
          <p:cNvSpPr txBox="1">
            <a:spLocks/>
          </p:cNvSpPr>
          <p:nvPr/>
        </p:nvSpPr>
        <p:spPr>
          <a:xfrm>
            <a:off x="6176006" y="2388150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c-</a:t>
            </a: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C8A5A344-538B-480D-B676-3F6177B53614}"/>
              </a:ext>
            </a:extLst>
          </p:cNvPr>
          <p:cNvSpPr txBox="1">
            <a:spLocks/>
          </p:cNvSpPr>
          <p:nvPr/>
        </p:nvSpPr>
        <p:spPr>
          <a:xfrm>
            <a:off x="6184314" y="279931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n-</a:t>
            </a:r>
          </a:p>
        </p:txBody>
      </p:sp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7D4D32CD-B142-430D-A410-6857E1F1F9E9}"/>
              </a:ext>
            </a:extLst>
          </p:cNvPr>
          <p:cNvSpPr txBox="1">
            <a:spLocks/>
          </p:cNvSpPr>
          <p:nvPr/>
        </p:nvSpPr>
        <p:spPr>
          <a:xfrm>
            <a:off x="6176538" y="324986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D-</a:t>
            </a:r>
          </a:p>
        </p:txBody>
      </p:sp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3160AD5D-7E62-48BE-9CB7-4F0BE6927830}"/>
              </a:ext>
            </a:extLst>
          </p:cNvPr>
          <p:cNvSpPr txBox="1">
            <a:spLocks/>
          </p:cNvSpPr>
          <p:nvPr/>
        </p:nvSpPr>
        <p:spPr>
          <a:xfrm>
            <a:off x="310696" y="1563365"/>
            <a:ext cx="77002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D9259DDC-5128-48C1-B460-0F75309958DF}"/>
              </a:ext>
            </a:extLst>
          </p:cNvPr>
          <p:cNvSpPr txBox="1">
            <a:spLocks/>
          </p:cNvSpPr>
          <p:nvPr/>
        </p:nvSpPr>
        <p:spPr>
          <a:xfrm>
            <a:off x="6169295" y="370754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g-</a:t>
            </a:r>
          </a:p>
        </p:txBody>
      </p:sp>
      <p:sp>
        <p:nvSpPr>
          <p:cNvPr id="29" name="Text Placeholder 1">
            <a:extLst>
              <a:ext uri="{FF2B5EF4-FFF2-40B4-BE49-F238E27FC236}">
                <a16:creationId xmlns:a16="http://schemas.microsoft.com/office/drawing/2014/main" id="{83B38893-BA10-48C8-A933-A6A9794ADBB9}"/>
              </a:ext>
            </a:extLst>
          </p:cNvPr>
          <p:cNvSpPr txBox="1">
            <a:spLocks/>
          </p:cNvSpPr>
          <p:nvPr/>
        </p:nvSpPr>
        <p:spPr>
          <a:xfrm>
            <a:off x="6168226" y="4158331"/>
            <a:ext cx="4331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I-</a:t>
            </a:r>
          </a:p>
        </p:txBody>
      </p:sp>
      <p:sp>
        <p:nvSpPr>
          <p:cNvPr id="30" name="Text Placeholder 1">
            <a:extLst>
              <a:ext uri="{FF2B5EF4-FFF2-40B4-BE49-F238E27FC236}">
                <a16:creationId xmlns:a16="http://schemas.microsoft.com/office/drawing/2014/main" id="{53684ABE-ADE0-497C-97A1-0CBDB98C0C20}"/>
              </a:ext>
            </a:extLst>
          </p:cNvPr>
          <p:cNvSpPr txBox="1">
            <a:spLocks/>
          </p:cNvSpPr>
          <p:nvPr/>
        </p:nvSpPr>
        <p:spPr>
          <a:xfrm>
            <a:off x="310696" y="1983660"/>
            <a:ext cx="11730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facebook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A9301D96-5C57-445B-B763-0844FD3F85FA}"/>
              </a:ext>
            </a:extLst>
          </p:cNvPr>
          <p:cNvSpPr txBox="1">
            <a:spLocks/>
          </p:cNvSpPr>
          <p:nvPr/>
        </p:nvSpPr>
        <p:spPr>
          <a:xfrm>
            <a:off x="6169295" y="4639067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h-</a:t>
            </a:r>
          </a:p>
        </p:txBody>
      </p:sp>
      <p:sp>
        <p:nvSpPr>
          <p:cNvPr id="32" name="Text Placeholder 1">
            <a:extLst>
              <a:ext uri="{FF2B5EF4-FFF2-40B4-BE49-F238E27FC236}">
                <a16:creationId xmlns:a16="http://schemas.microsoft.com/office/drawing/2014/main" id="{E4A5B4B6-5BB0-44EC-ADFA-1AA4BB2E4B80}"/>
              </a:ext>
            </a:extLst>
          </p:cNvPr>
          <p:cNvSpPr txBox="1">
            <a:spLocks/>
          </p:cNvSpPr>
          <p:nvPr/>
        </p:nvSpPr>
        <p:spPr>
          <a:xfrm>
            <a:off x="6163177" y="5116214"/>
            <a:ext cx="58954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ha-</a:t>
            </a:r>
          </a:p>
        </p:txBody>
      </p:sp>
      <p:sp>
        <p:nvSpPr>
          <p:cNvPr id="33" name="Text Placeholder 1">
            <a:extLst>
              <a:ext uri="{FF2B5EF4-FFF2-40B4-BE49-F238E27FC236}">
                <a16:creationId xmlns:a16="http://schemas.microsoft.com/office/drawing/2014/main" id="{7F2BB029-B516-41D2-AE84-B00C0FB195FE}"/>
              </a:ext>
            </a:extLst>
          </p:cNvPr>
          <p:cNvSpPr txBox="1">
            <a:spLocks/>
          </p:cNvSpPr>
          <p:nvPr/>
        </p:nvSpPr>
        <p:spPr>
          <a:xfrm>
            <a:off x="6159918" y="5538099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a-</a:t>
            </a:r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id="{36D67AA9-82B3-4B31-9E92-31133E050A44}"/>
              </a:ext>
            </a:extLst>
          </p:cNvPr>
          <p:cNvSpPr txBox="1">
            <a:spLocks/>
          </p:cNvSpPr>
          <p:nvPr/>
        </p:nvSpPr>
        <p:spPr>
          <a:xfrm>
            <a:off x="334256" y="2467610"/>
            <a:ext cx="10517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internet</a:t>
            </a:r>
          </a:p>
        </p:txBody>
      </p: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007F9E40-6E04-4490-BE65-7B66C723DEDF}"/>
              </a:ext>
            </a:extLst>
          </p:cNvPr>
          <p:cNvSpPr txBox="1">
            <a:spLocks/>
          </p:cNvSpPr>
          <p:nvPr/>
        </p:nvSpPr>
        <p:spPr>
          <a:xfrm>
            <a:off x="6983723" y="1554937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u-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7DCFE123-E337-4A3B-B0C5-8718997747FF}"/>
              </a:ext>
            </a:extLst>
          </p:cNvPr>
          <p:cNvSpPr txBox="1">
            <a:spLocks/>
          </p:cNvSpPr>
          <p:nvPr/>
        </p:nvSpPr>
        <p:spPr>
          <a:xfrm>
            <a:off x="6983723" y="1976054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T-</a:t>
            </a:r>
          </a:p>
        </p:txBody>
      </p:sp>
      <p:sp>
        <p:nvSpPr>
          <p:cNvPr id="37" name="Text Placeholder 1">
            <a:extLst>
              <a:ext uri="{FF2B5EF4-FFF2-40B4-BE49-F238E27FC236}">
                <a16:creationId xmlns:a16="http://schemas.microsoft.com/office/drawing/2014/main" id="{C5E5780F-7D8E-4570-98CC-9036EE91383B}"/>
              </a:ext>
            </a:extLst>
          </p:cNvPr>
          <p:cNvSpPr txBox="1">
            <a:spLocks/>
          </p:cNvSpPr>
          <p:nvPr/>
        </p:nvSpPr>
        <p:spPr>
          <a:xfrm>
            <a:off x="6983723" y="2377123"/>
            <a:ext cx="4331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b-</a:t>
            </a:r>
          </a:p>
        </p:txBody>
      </p:sp>
      <p:sp>
        <p:nvSpPr>
          <p:cNvPr id="38" name="Text Placeholder 1">
            <a:extLst>
              <a:ext uri="{FF2B5EF4-FFF2-40B4-BE49-F238E27FC236}">
                <a16:creationId xmlns:a16="http://schemas.microsoft.com/office/drawing/2014/main" id="{86B6B442-AA0A-42D3-9235-7715FB53B32E}"/>
              </a:ext>
            </a:extLst>
          </p:cNvPr>
          <p:cNvSpPr txBox="1">
            <a:spLocks/>
          </p:cNvSpPr>
          <p:nvPr/>
        </p:nvSpPr>
        <p:spPr>
          <a:xfrm>
            <a:off x="6978516" y="2817168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m-</a:t>
            </a:r>
          </a:p>
        </p:txBody>
      </p:sp>
      <p:sp>
        <p:nvSpPr>
          <p:cNvPr id="39" name="Text Placeholder 1">
            <a:extLst>
              <a:ext uri="{FF2B5EF4-FFF2-40B4-BE49-F238E27FC236}">
                <a16:creationId xmlns:a16="http://schemas.microsoft.com/office/drawing/2014/main" id="{020A6571-5DF6-4935-8531-294CF512F53C}"/>
              </a:ext>
            </a:extLst>
          </p:cNvPr>
          <p:cNvSpPr txBox="1">
            <a:spLocks/>
          </p:cNvSpPr>
          <p:nvPr/>
        </p:nvSpPr>
        <p:spPr>
          <a:xfrm>
            <a:off x="310696" y="2878582"/>
            <a:ext cx="99156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website</a:t>
            </a:r>
          </a:p>
        </p:txBody>
      </p:sp>
      <p:sp>
        <p:nvSpPr>
          <p:cNvPr id="40" name="Text Placeholder 1">
            <a:extLst>
              <a:ext uri="{FF2B5EF4-FFF2-40B4-BE49-F238E27FC236}">
                <a16:creationId xmlns:a16="http://schemas.microsoft.com/office/drawing/2014/main" id="{9372A5B3-43AC-45AF-86DB-3C5E07C5720E}"/>
              </a:ext>
            </a:extLst>
          </p:cNvPr>
          <p:cNvSpPr txBox="1">
            <a:spLocks/>
          </p:cNvSpPr>
          <p:nvPr/>
        </p:nvSpPr>
        <p:spPr>
          <a:xfrm>
            <a:off x="7740772" y="3708505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UK</a:t>
            </a:r>
          </a:p>
        </p:txBody>
      </p:sp>
      <p:sp>
        <p:nvSpPr>
          <p:cNvPr id="41" name="Text Placeholder 1">
            <a:extLst>
              <a:ext uri="{FF2B5EF4-FFF2-40B4-BE49-F238E27FC236}">
                <a16:creationId xmlns:a16="http://schemas.microsoft.com/office/drawing/2014/main" id="{74759AD3-DE81-4C7A-A721-D92407C5BB6C}"/>
              </a:ext>
            </a:extLst>
          </p:cNvPr>
          <p:cNvSpPr txBox="1">
            <a:spLocks/>
          </p:cNvSpPr>
          <p:nvPr/>
        </p:nvSpPr>
        <p:spPr>
          <a:xfrm>
            <a:off x="317013" y="3314423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google</a:t>
            </a:r>
          </a:p>
        </p:txBody>
      </p:sp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F572616C-3CE7-4BA4-9DF9-F0D4680403FF}"/>
              </a:ext>
            </a:extLst>
          </p:cNvPr>
          <p:cNvSpPr txBox="1">
            <a:spLocks/>
          </p:cNvSpPr>
          <p:nvPr/>
        </p:nvSpPr>
        <p:spPr>
          <a:xfrm>
            <a:off x="6995508" y="3265114"/>
            <a:ext cx="43811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r-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94DED43D-A758-49A3-9C6B-8AFD182D5D48}"/>
              </a:ext>
            </a:extLst>
          </p:cNvPr>
          <p:cNvSpPr txBox="1">
            <a:spLocks/>
          </p:cNvSpPr>
          <p:nvPr/>
        </p:nvSpPr>
        <p:spPr>
          <a:xfrm>
            <a:off x="7001767" y="3686592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e-</a:t>
            </a:r>
          </a:p>
        </p:txBody>
      </p:sp>
      <p:sp>
        <p:nvSpPr>
          <p:cNvPr id="44" name="Text Placeholder 1">
            <a:extLst>
              <a:ext uri="{FF2B5EF4-FFF2-40B4-BE49-F238E27FC236}">
                <a16:creationId xmlns:a16="http://schemas.microsoft.com/office/drawing/2014/main" id="{C3063F1D-3D9E-401D-9DE9-0BA45BA95355}"/>
              </a:ext>
            </a:extLst>
          </p:cNvPr>
          <p:cNvSpPr txBox="1">
            <a:spLocks/>
          </p:cNvSpPr>
          <p:nvPr/>
        </p:nvSpPr>
        <p:spPr>
          <a:xfrm>
            <a:off x="7001767" y="407616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o-</a:t>
            </a: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4362EC22-016F-4D19-93D9-ADE818D1B211}"/>
              </a:ext>
            </a:extLst>
          </p:cNvPr>
          <p:cNvSpPr txBox="1">
            <a:spLocks/>
          </p:cNvSpPr>
          <p:nvPr/>
        </p:nvSpPr>
        <p:spPr>
          <a:xfrm>
            <a:off x="7001765" y="4497279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ye-</a:t>
            </a:r>
          </a:p>
        </p:txBody>
      </p:sp>
      <p:sp>
        <p:nvSpPr>
          <p:cNvPr id="46" name="Text Placeholder 1">
            <a:extLst>
              <a:ext uri="{FF2B5EF4-FFF2-40B4-BE49-F238E27FC236}">
                <a16:creationId xmlns:a16="http://schemas.microsoft.com/office/drawing/2014/main" id="{97C8CEF3-7C62-490B-913C-5F8C18877007}"/>
              </a:ext>
            </a:extLst>
          </p:cNvPr>
          <p:cNvSpPr txBox="1">
            <a:spLocks/>
          </p:cNvSpPr>
          <p:nvPr/>
        </p:nvSpPr>
        <p:spPr>
          <a:xfrm>
            <a:off x="325657" y="3791572"/>
            <a:ext cx="121267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awesome</a:t>
            </a:r>
          </a:p>
        </p:txBody>
      </p:sp>
      <p:sp>
        <p:nvSpPr>
          <p:cNvPr id="47" name="Text Placeholder 1">
            <a:extLst>
              <a:ext uri="{FF2B5EF4-FFF2-40B4-BE49-F238E27FC236}">
                <a16:creationId xmlns:a16="http://schemas.microsoft.com/office/drawing/2014/main" id="{FB37E9B3-A7B6-4EF1-B798-548F1A78EC87}"/>
              </a:ext>
            </a:extLst>
          </p:cNvPr>
          <p:cNvSpPr txBox="1">
            <a:spLocks/>
          </p:cNvSpPr>
          <p:nvPr/>
        </p:nvSpPr>
        <p:spPr>
          <a:xfrm>
            <a:off x="3294689" y="3773320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XXFOREIGNWORD</a:t>
            </a:r>
          </a:p>
        </p:txBody>
      </p:sp>
      <p:sp>
        <p:nvSpPr>
          <p:cNvPr id="48" name="Text Placeholder 1">
            <a:extLst>
              <a:ext uri="{FF2B5EF4-FFF2-40B4-BE49-F238E27FC236}">
                <a16:creationId xmlns:a16="http://schemas.microsoft.com/office/drawing/2014/main" id="{7CFE0824-3EEE-4924-AF33-B6211DDDF865}"/>
              </a:ext>
            </a:extLst>
          </p:cNvPr>
          <p:cNvSpPr txBox="1">
            <a:spLocks/>
          </p:cNvSpPr>
          <p:nvPr/>
        </p:nvSpPr>
        <p:spPr>
          <a:xfrm>
            <a:off x="7704392" y="4139392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twenty-four</a:t>
            </a:r>
          </a:p>
        </p:txBody>
      </p:sp>
      <p:sp>
        <p:nvSpPr>
          <p:cNvPr id="49" name="Text Placeholder 1">
            <a:extLst>
              <a:ext uri="{FF2B5EF4-FFF2-40B4-BE49-F238E27FC236}">
                <a16:creationId xmlns:a16="http://schemas.microsoft.com/office/drawing/2014/main" id="{BDFBB58E-2896-4FD2-B9D9-D478D1B6A73D}"/>
              </a:ext>
            </a:extLst>
          </p:cNvPr>
          <p:cNvSpPr txBox="1">
            <a:spLocks/>
          </p:cNvSpPr>
          <p:nvPr/>
        </p:nvSpPr>
        <p:spPr>
          <a:xfrm>
            <a:off x="7001767" y="5073193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ca-</a:t>
            </a:r>
          </a:p>
        </p:txBody>
      </p:sp>
      <p:sp>
        <p:nvSpPr>
          <p:cNvPr id="50" name="Text Placeholder 1">
            <a:extLst>
              <a:ext uri="{FF2B5EF4-FFF2-40B4-BE49-F238E27FC236}">
                <a16:creationId xmlns:a16="http://schemas.microsoft.com/office/drawing/2014/main" id="{02DA012C-E7BC-49E0-A568-160BBE85D7FC}"/>
              </a:ext>
            </a:extLst>
          </p:cNvPr>
          <p:cNvSpPr txBox="1">
            <a:spLocks/>
          </p:cNvSpPr>
          <p:nvPr/>
        </p:nvSpPr>
        <p:spPr>
          <a:xfrm>
            <a:off x="7698231" y="4571104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uh-huh</a:t>
            </a:r>
          </a:p>
        </p:txBody>
      </p:sp>
      <p:sp>
        <p:nvSpPr>
          <p:cNvPr id="51" name="Text Placeholder 1">
            <a:extLst>
              <a:ext uri="{FF2B5EF4-FFF2-40B4-BE49-F238E27FC236}">
                <a16:creationId xmlns:a16="http://schemas.microsoft.com/office/drawing/2014/main" id="{8125DECC-EA92-4E5B-A260-7DB6F08198AB}"/>
              </a:ext>
            </a:extLst>
          </p:cNvPr>
          <p:cNvSpPr txBox="1">
            <a:spLocks/>
          </p:cNvSpPr>
          <p:nvPr/>
        </p:nvSpPr>
        <p:spPr>
          <a:xfrm>
            <a:off x="335255" y="4176583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laptop</a:t>
            </a:r>
          </a:p>
        </p:txBody>
      </p:sp>
      <p:sp>
        <p:nvSpPr>
          <p:cNvPr id="52" name="Text Placeholder 1">
            <a:extLst>
              <a:ext uri="{FF2B5EF4-FFF2-40B4-BE49-F238E27FC236}">
                <a16:creationId xmlns:a16="http://schemas.microsoft.com/office/drawing/2014/main" id="{172E576A-E2A6-4CD8-8DC4-D03979826048}"/>
              </a:ext>
            </a:extLst>
          </p:cNvPr>
          <p:cNvSpPr txBox="1">
            <a:spLocks/>
          </p:cNvSpPr>
          <p:nvPr/>
        </p:nvSpPr>
        <p:spPr>
          <a:xfrm>
            <a:off x="335256" y="4611764"/>
            <a:ext cx="85057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online</a:t>
            </a:r>
          </a:p>
        </p:txBody>
      </p:sp>
      <p:sp>
        <p:nvSpPr>
          <p:cNvPr id="53" name="Text Placeholder 1">
            <a:extLst>
              <a:ext uri="{FF2B5EF4-FFF2-40B4-BE49-F238E27FC236}">
                <a16:creationId xmlns:a16="http://schemas.microsoft.com/office/drawing/2014/main" id="{FB602B61-A07F-41D1-9D94-39782E1CEBA7}"/>
              </a:ext>
            </a:extLst>
          </p:cNvPr>
          <p:cNvSpPr txBox="1">
            <a:spLocks/>
          </p:cNvSpPr>
          <p:nvPr/>
        </p:nvSpPr>
        <p:spPr>
          <a:xfrm>
            <a:off x="7026533" y="5627141"/>
            <a:ext cx="52695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st-</a:t>
            </a:r>
          </a:p>
        </p:txBody>
      </p:sp>
      <p:sp>
        <p:nvSpPr>
          <p:cNvPr id="54" name="Text Placeholder 1">
            <a:extLst>
              <a:ext uri="{FF2B5EF4-FFF2-40B4-BE49-F238E27FC236}">
                <a16:creationId xmlns:a16="http://schemas.microsoft.com/office/drawing/2014/main" id="{9407A908-95EF-402A-9B56-9AC33CC8FE7D}"/>
              </a:ext>
            </a:extLst>
          </p:cNvPr>
          <p:cNvSpPr txBox="1">
            <a:spLocks/>
          </p:cNvSpPr>
          <p:nvPr/>
        </p:nvSpPr>
        <p:spPr>
          <a:xfrm>
            <a:off x="7760017" y="5079793"/>
            <a:ext cx="77100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woah</a:t>
            </a:r>
          </a:p>
        </p:txBody>
      </p:sp>
      <p:sp>
        <p:nvSpPr>
          <p:cNvPr id="55" name="Text Placeholder 1">
            <a:extLst>
              <a:ext uri="{FF2B5EF4-FFF2-40B4-BE49-F238E27FC236}">
                <a16:creationId xmlns:a16="http://schemas.microsoft.com/office/drawing/2014/main" id="{D9FA6E94-FF6B-40EA-9F0A-5364DFD778F0}"/>
              </a:ext>
            </a:extLst>
          </p:cNvPr>
          <p:cNvSpPr txBox="1">
            <a:spLocks/>
          </p:cNvSpPr>
          <p:nvPr/>
        </p:nvSpPr>
        <p:spPr>
          <a:xfrm>
            <a:off x="7747850" y="1554151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th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56" name="Text Placeholder 1">
            <a:extLst>
              <a:ext uri="{FF2B5EF4-FFF2-40B4-BE49-F238E27FC236}">
                <a16:creationId xmlns:a16="http://schemas.microsoft.com/office/drawing/2014/main" id="{AEDEC30C-31BD-48EC-A1D4-4A3D6C443635}"/>
              </a:ext>
            </a:extLst>
          </p:cNvPr>
          <p:cNvSpPr txBox="1">
            <a:spLocks/>
          </p:cNvSpPr>
          <p:nvPr/>
        </p:nvSpPr>
        <p:spPr>
          <a:xfrm>
            <a:off x="7760017" y="2051773"/>
            <a:ext cx="61459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ma-</a:t>
            </a:r>
          </a:p>
        </p:txBody>
      </p:sp>
      <p:sp>
        <p:nvSpPr>
          <p:cNvPr id="57" name="Text Placeholder 1">
            <a:extLst>
              <a:ext uri="{FF2B5EF4-FFF2-40B4-BE49-F238E27FC236}">
                <a16:creationId xmlns:a16="http://schemas.microsoft.com/office/drawing/2014/main" id="{DC6D7F9C-8822-4C61-B857-EE1541548726}"/>
              </a:ext>
            </a:extLst>
          </p:cNvPr>
          <p:cNvSpPr txBox="1">
            <a:spLocks/>
          </p:cNvSpPr>
          <p:nvPr/>
        </p:nvSpPr>
        <p:spPr>
          <a:xfrm>
            <a:off x="338447" y="4998605"/>
            <a:ext cx="9220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emails</a:t>
            </a:r>
          </a:p>
        </p:txBody>
      </p:sp>
      <p:sp>
        <p:nvSpPr>
          <p:cNvPr id="58" name="Text Placeholder 1">
            <a:extLst>
              <a:ext uri="{FF2B5EF4-FFF2-40B4-BE49-F238E27FC236}">
                <a16:creationId xmlns:a16="http://schemas.microsoft.com/office/drawing/2014/main" id="{1071200A-A7DD-4212-B304-F0BAE0509656}"/>
              </a:ext>
            </a:extLst>
          </p:cNvPr>
          <p:cNvSpPr txBox="1">
            <a:spLocks/>
          </p:cNvSpPr>
          <p:nvPr/>
        </p:nvSpPr>
        <p:spPr>
          <a:xfrm>
            <a:off x="348519" y="5394766"/>
            <a:ext cx="105183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youtube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59" name="Text Placeholder 1">
            <a:extLst>
              <a:ext uri="{FF2B5EF4-FFF2-40B4-BE49-F238E27FC236}">
                <a16:creationId xmlns:a16="http://schemas.microsoft.com/office/drawing/2014/main" id="{8F7AAF87-E48A-4A57-B537-6EA839FA7E11}"/>
              </a:ext>
            </a:extLst>
          </p:cNvPr>
          <p:cNvSpPr txBox="1">
            <a:spLocks/>
          </p:cNvSpPr>
          <p:nvPr/>
        </p:nvSpPr>
        <p:spPr>
          <a:xfrm>
            <a:off x="7740773" y="2565759"/>
            <a:ext cx="61459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thi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761A5188-9FEC-48D2-AC6E-81B6CB13F14C}"/>
              </a:ext>
            </a:extLst>
          </p:cNvPr>
          <p:cNvSpPr txBox="1">
            <a:spLocks/>
          </p:cNvSpPr>
          <p:nvPr/>
        </p:nvSpPr>
        <p:spPr>
          <a:xfrm>
            <a:off x="7740772" y="2986876"/>
            <a:ext cx="59316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ch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1" name="Text Placeholder 1">
            <a:extLst>
              <a:ext uri="{FF2B5EF4-FFF2-40B4-BE49-F238E27FC236}">
                <a16:creationId xmlns:a16="http://schemas.microsoft.com/office/drawing/2014/main" id="{03847A74-3ADC-4225-952C-B0B4F47FC8C9}"/>
              </a:ext>
            </a:extLst>
          </p:cNvPr>
          <p:cNvSpPr txBox="1">
            <a:spLocks/>
          </p:cNvSpPr>
          <p:nvPr/>
        </p:nvSpPr>
        <p:spPr>
          <a:xfrm>
            <a:off x="1645773" y="1569861"/>
            <a:ext cx="6867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ipad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62" name="Text Placeholder 1">
            <a:extLst>
              <a:ext uri="{FF2B5EF4-FFF2-40B4-BE49-F238E27FC236}">
                <a16:creationId xmlns:a16="http://schemas.microsoft.com/office/drawing/2014/main" id="{003EA71F-B0E1-40A6-801E-DE44519298A0}"/>
              </a:ext>
            </a:extLst>
          </p:cNvPr>
          <p:cNvSpPr txBox="1">
            <a:spLocks/>
          </p:cNvSpPr>
          <p:nvPr/>
        </p:nvSpPr>
        <p:spPr>
          <a:xfrm>
            <a:off x="3294689" y="4141947"/>
            <a:ext cx="288758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XXANONmiscPersonalInfo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F511AF4-E340-441C-AD4B-894F66CD748C}"/>
              </a:ext>
            </a:extLst>
          </p:cNvPr>
          <p:cNvCxnSpPr/>
          <p:nvPr/>
        </p:nvCxnSpPr>
        <p:spPr>
          <a:xfrm>
            <a:off x="3055023" y="1557973"/>
            <a:ext cx="21434" cy="4282897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532183A8-4174-4652-A22D-15F5836066C2}"/>
              </a:ext>
            </a:extLst>
          </p:cNvPr>
          <p:cNvSpPr/>
          <p:nvPr/>
        </p:nvSpPr>
        <p:spPr>
          <a:xfrm>
            <a:off x="237995" y="1509386"/>
            <a:ext cx="2543742" cy="4413724"/>
          </a:xfrm>
          <a:prstGeom prst="rect">
            <a:avLst/>
          </a:prstGeom>
          <a:noFill/>
          <a:ln w="76200">
            <a:solidFill>
              <a:srgbClr val="7030A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633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592672" cy="468312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BNC2014: a contribution to corpus linguistics and beyond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It is an incredibly exciting time to be involved in corpus linguistics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But, as CL grows, so should the responsibility of all to protect its integrity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Be honest, critical and realistic about representativeness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Maximize efficiency of corpus construction in view of practical constraints: especially time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There is no one ‘right’ way to do this – e.g. data collection, metadata, transcription, processing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Decisions made = justified &amp; transparent, including weaknesses e.g. imbalance, speaker identification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Language is always changing and we need to keep up for the benefit of learners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Ideal: (Spoken) BNC should be recollected more regularly – it’s getting easier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49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31328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50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Thank you – questions?</a:t>
            </a:r>
          </a:p>
        </p:txBody>
      </p:sp>
      <p:pic>
        <p:nvPicPr>
          <p:cNvPr id="9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9751329-83CE-418C-AB54-A2A935B57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3917"/>
            <a:ext cx="9144000" cy="423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0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>
          <a:xfrm>
            <a:off x="339725" y="2441575"/>
            <a:ext cx="8593260" cy="4003675"/>
          </a:xfrm>
        </p:spPr>
        <p:txBody>
          <a:bodyPr/>
          <a:lstStyle/>
          <a:p>
            <a:r>
              <a:rPr lang="en-GB" sz="3600" b="1" dirty="0">
                <a:ea typeface="Arial" charset="0"/>
                <a:cs typeface="Arial" charset="0"/>
              </a:rPr>
              <a:t>Using the Spoken BNC2014 with </a:t>
            </a:r>
            <a:r>
              <a:rPr lang="en-GB" sz="3600" b="1" dirty="0" err="1">
                <a:ea typeface="Arial" charset="0"/>
                <a:cs typeface="Arial" charset="0"/>
              </a:rPr>
              <a:t>CQPweb</a:t>
            </a:r>
            <a:endParaRPr lang="en-GB" sz="3600" b="1" dirty="0">
              <a:ea typeface="Arial" charset="0"/>
              <a:cs typeface="Arial" charset="0"/>
            </a:endParaRPr>
          </a:p>
          <a:p>
            <a:r>
              <a:rPr lang="en-GB" sz="2000" b="1" dirty="0">
                <a:solidFill>
                  <a:schemeClr val="bg1"/>
                </a:solidFill>
                <a:ea typeface="Arial" charset="0"/>
                <a:cs typeface="Arial" charset="0"/>
              </a:rPr>
              <a:t>Reflections on the Spoken BNC2014</a:t>
            </a:r>
          </a:p>
          <a:p>
            <a:endParaRPr lang="en-GB" sz="1600" b="1" dirty="0">
              <a:ea typeface="Arial" charset="0"/>
              <a:cs typeface="Arial" charset="0"/>
            </a:endParaRPr>
          </a:p>
          <a:p>
            <a:endParaRPr lang="en-GB" sz="1600" b="1" dirty="0">
              <a:ea typeface="Arial" charset="0"/>
              <a:cs typeface="Arial" charset="0"/>
            </a:endParaRPr>
          </a:p>
          <a:p>
            <a:r>
              <a:rPr lang="en-GB" sz="1600" b="1" dirty="0">
                <a:ea typeface="Arial" charset="0"/>
                <a:cs typeface="Arial" charset="0"/>
              </a:rPr>
              <a:t>Dr Robbie Love</a:t>
            </a:r>
          </a:p>
          <a:p>
            <a:pPr>
              <a:spcBef>
                <a:spcPts val="0"/>
              </a:spcBef>
            </a:pPr>
            <a:endParaRPr lang="en-GB" sz="1600" dirty="0"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Research Fellow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School of Education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University of Leeds</a:t>
            </a:r>
          </a:p>
          <a:p>
            <a:pPr>
              <a:spcBef>
                <a:spcPts val="0"/>
              </a:spcBef>
            </a:pPr>
            <a:endParaRPr lang="en-GB" sz="1600" dirty="0"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r.love@leeds.ac.uk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       lovermob</a:t>
            </a:r>
          </a:p>
          <a:p>
            <a:endParaRPr lang="en-GB" sz="1600" dirty="0">
              <a:ea typeface="Arial" charset="0"/>
              <a:cs typeface="Arial" charset="0"/>
            </a:endParaRPr>
          </a:p>
        </p:txBody>
      </p:sp>
      <p:pic>
        <p:nvPicPr>
          <p:cNvPr id="3" name="Picture 2" descr="C:\Users\loverm\Dropbox\University\03 CASS\Spoken BNC2014\Spoken BNC2014 Shared Folder (Lancaster-Cambridge)\PR Campaign\Logo\Print\Large\BNC - British National Corpus 2014 - colour - print - on white.png">
            <a:extLst>
              <a:ext uri="{FF2B5EF4-FFF2-40B4-BE49-F238E27FC236}">
                <a16:creationId xmlns:a16="http://schemas.microsoft.com/office/drawing/2014/main" id="{7C3D0D84-845C-4FA5-B622-13FACB2AC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235" y="4097581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loverm\Dropbox\University\03 CASS\Work\20150320 UCREL CRS Talk\Twitter_logo_blue.png">
            <a:extLst>
              <a:ext uri="{FF2B5EF4-FFF2-40B4-BE49-F238E27FC236}">
                <a16:creationId xmlns:a16="http://schemas.microsoft.com/office/drawing/2014/main" id="{AFEF66AF-4D83-41AC-8C68-A25423E32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24" y="5749432"/>
            <a:ext cx="250504" cy="20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BE130C-0B9F-4C71-8C63-C58AF394A64E}"/>
              </a:ext>
            </a:extLst>
          </p:cNvPr>
          <p:cNvSpPr txBox="1"/>
          <p:nvPr/>
        </p:nvSpPr>
        <p:spPr>
          <a:xfrm>
            <a:off x="469924" y="6260584"/>
            <a:ext cx="8463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Batumi VII International Summer School in Digital Humanities, 26 August 2018, 15.30</a:t>
            </a:r>
          </a:p>
        </p:txBody>
      </p:sp>
    </p:spTree>
    <p:extLst>
      <p:ext uri="{BB962C8B-B14F-4D97-AF65-F5344CB8AC3E}">
        <p14:creationId xmlns:p14="http://schemas.microsoft.com/office/powerpoint/2010/main" val="118777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592672" cy="4683125"/>
          </a:xfrm>
        </p:spPr>
        <p:txBody>
          <a:bodyPr/>
          <a:lstStyle/>
          <a:p>
            <a:pPr marL="109728"/>
            <a:r>
              <a:rPr lang="en-US" sz="2000" dirty="0"/>
              <a:t>Follow steps 1 and 2 on the handout</a:t>
            </a:r>
          </a:p>
          <a:p>
            <a:pPr marL="109728"/>
            <a:r>
              <a:rPr lang="en-US" sz="2000" dirty="0"/>
              <a:t>Sign up for an account with </a:t>
            </a:r>
            <a:r>
              <a:rPr lang="en-US" sz="2000" dirty="0" err="1"/>
              <a:t>CQPweb</a:t>
            </a:r>
            <a:endParaRPr lang="en-US" sz="2000" dirty="0"/>
          </a:p>
          <a:p>
            <a:pPr marL="109728"/>
            <a:r>
              <a:rPr lang="en-US" sz="2000" dirty="0"/>
              <a:t>Sign the user agreement for 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  <a:hlinkClick r:id="rId2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  <a:hlinkClick r:id="rId2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  <a:hlinkClick r:id="rId2"/>
              </a:rPr>
              <a:t>http://corpora.lancs.ac.uk/bnc2014</a:t>
            </a: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  <a:hlinkClick r:id="rId3"/>
              </a:rPr>
              <a:t>https://cqpweb.lancs.ac.uk/</a:t>
            </a:r>
            <a:endParaRPr lang="en-GB" sz="20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52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Logging in</a:t>
            </a:r>
          </a:p>
        </p:txBody>
      </p:sp>
    </p:spTree>
    <p:extLst>
      <p:ext uri="{BB962C8B-B14F-4D97-AF65-F5344CB8AC3E}">
        <p14:creationId xmlns:p14="http://schemas.microsoft.com/office/powerpoint/2010/main" val="241089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592672" cy="4683125"/>
          </a:xfrm>
        </p:spPr>
        <p:txBody>
          <a:bodyPr/>
          <a:lstStyle/>
          <a:p>
            <a:r>
              <a:rPr lang="en-GB" sz="2000" dirty="0"/>
              <a:t>Concordance analysis</a:t>
            </a:r>
          </a:p>
          <a:p>
            <a:r>
              <a:rPr lang="en-GB" sz="2000" dirty="0"/>
              <a:t>Raw &amp; relative frequency</a:t>
            </a:r>
          </a:p>
          <a:p>
            <a:r>
              <a:rPr lang="en-GB" sz="2000" dirty="0"/>
              <a:t>Keywords</a:t>
            </a:r>
          </a:p>
          <a:p>
            <a:r>
              <a:rPr lang="en-GB" sz="2000" dirty="0"/>
              <a:t>Collocation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Distribution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53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Practical activities</a:t>
            </a:r>
          </a:p>
        </p:txBody>
      </p:sp>
    </p:spTree>
    <p:extLst>
      <p:ext uri="{BB962C8B-B14F-4D97-AF65-F5344CB8AC3E}">
        <p14:creationId xmlns:p14="http://schemas.microsoft.com/office/powerpoint/2010/main" val="184991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54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Concordance lines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F24F323-DEFC-45D6-81DB-BA2AB969A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22" r="1190" b="16504"/>
          <a:stretch/>
        </p:blipFill>
        <p:spPr bwMode="auto">
          <a:xfrm>
            <a:off x="914400" y="1606523"/>
            <a:ext cx="7315200" cy="436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848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55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Concordance lines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6E1EB64-28E9-4979-82E5-2E35E8BF050C}"/>
              </a:ext>
            </a:extLst>
          </p:cNvPr>
          <p:cNvSpPr txBox="1">
            <a:spLocks/>
          </p:cNvSpPr>
          <p:nvPr/>
        </p:nvSpPr>
        <p:spPr>
          <a:xfrm>
            <a:off x="457200" y="1625226"/>
            <a:ext cx="8229600" cy="43251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2400" dirty="0"/>
              <a:t>A comprehensive index of the words used in a text or a corpus</a:t>
            </a:r>
          </a:p>
          <a:p>
            <a:r>
              <a:rPr lang="en-GB" altLang="en-US" sz="2400" dirty="0"/>
              <a:t>‘A set of concordance lines’ shows this index in its immediate context</a:t>
            </a:r>
          </a:p>
          <a:p>
            <a:r>
              <a:rPr lang="en-GB" altLang="en-US" sz="2400" dirty="0"/>
              <a:t>The most common concordance format is the KWIC concordance - </a:t>
            </a:r>
            <a:r>
              <a:rPr lang="en-GB" altLang="en-US" sz="2400" b="1" dirty="0"/>
              <a:t>K</a:t>
            </a:r>
            <a:r>
              <a:rPr lang="en-GB" altLang="en-US" sz="2400" dirty="0"/>
              <a:t>ey </a:t>
            </a:r>
            <a:r>
              <a:rPr lang="en-GB" altLang="en-US" sz="2400" b="1" dirty="0"/>
              <a:t>W</a:t>
            </a:r>
            <a:r>
              <a:rPr lang="en-GB" altLang="en-US" sz="2400" dirty="0"/>
              <a:t>ord </a:t>
            </a:r>
            <a:r>
              <a:rPr lang="en-GB" altLang="en-US" sz="2400" b="1" dirty="0"/>
              <a:t>i</a:t>
            </a:r>
            <a:r>
              <a:rPr lang="en-GB" altLang="en-US" sz="2400" dirty="0"/>
              <a:t>n </a:t>
            </a:r>
            <a:r>
              <a:rPr lang="en-GB" altLang="en-US" sz="2400" b="1" dirty="0"/>
              <a:t>C</a:t>
            </a:r>
            <a:r>
              <a:rPr lang="en-GB" altLang="en-US" sz="2400" dirty="0"/>
              <a:t>ontext</a:t>
            </a:r>
          </a:p>
          <a:p>
            <a:pPr lvl="1"/>
            <a:r>
              <a:rPr lang="en-GB" altLang="en-US" sz="2000" dirty="0"/>
              <a:t>In a KWIC concordance of your search word, i.e. the </a:t>
            </a:r>
            <a:r>
              <a:rPr lang="en-GB" altLang="en-US" sz="2000" b="1" dirty="0"/>
              <a:t>node</a:t>
            </a:r>
            <a:r>
              <a:rPr lang="en-GB" altLang="en-US" sz="2000" dirty="0"/>
              <a:t> </a:t>
            </a:r>
            <a:r>
              <a:rPr lang="en-GB" altLang="en-US" sz="2000" b="1" dirty="0"/>
              <a:t>word</a:t>
            </a:r>
            <a:r>
              <a:rPr lang="en-GB" altLang="en-US" sz="2000" dirty="0"/>
              <a:t>, is in a central position with all lines vertically aligned around the node</a:t>
            </a:r>
          </a:p>
          <a:p>
            <a:r>
              <a:rPr lang="en-GB" altLang="en-US" sz="2400" dirty="0"/>
              <a:t>Can be sorted to reveal patterns of usage</a:t>
            </a:r>
          </a:p>
          <a:p>
            <a:pPr lvl="1"/>
            <a:r>
              <a:rPr lang="en-GB" altLang="en-US" sz="2000" dirty="0"/>
              <a:t>E.g. to the left or right at various intervals</a:t>
            </a:r>
            <a:endParaRPr lang="en-US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238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56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Concordance lines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58842B-33B3-4FD6-9FC7-C4D6878DA6F6}"/>
              </a:ext>
            </a:extLst>
          </p:cNvPr>
          <p:cNvSpPr txBox="1">
            <a:spLocks/>
          </p:cNvSpPr>
          <p:nvPr/>
        </p:nvSpPr>
        <p:spPr>
          <a:xfrm>
            <a:off x="457200" y="1655305"/>
            <a:ext cx="8229600" cy="43251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/>
              <a:t>Annotate concordance lines, for instance:</a:t>
            </a:r>
          </a:p>
          <a:p>
            <a:pPr lvl="1"/>
            <a:r>
              <a:rPr lang="en-GB" altLang="en-US"/>
              <a:t>When disambiguating senses of a word</a:t>
            </a:r>
          </a:p>
          <a:p>
            <a:pPr lvl="1"/>
            <a:r>
              <a:rPr lang="en-GB" altLang="en-US"/>
              <a:t>To categorise complex results</a:t>
            </a:r>
          </a:p>
          <a:p>
            <a:pPr lvl="1"/>
            <a:r>
              <a:rPr lang="en-GB" altLang="en-US"/>
              <a:t>To investigate patterns in meaning</a:t>
            </a:r>
          </a:p>
          <a:p>
            <a:r>
              <a:rPr lang="en-GB" altLang="en-US"/>
              <a:t>This can be done two ways:</a:t>
            </a:r>
          </a:p>
          <a:p>
            <a:pPr lvl="1"/>
            <a:r>
              <a:rPr lang="en-GB" altLang="en-US"/>
              <a:t>Automatically, using CQPweb’s ‘categorise’ function</a:t>
            </a:r>
          </a:p>
          <a:p>
            <a:pPr lvl="1"/>
            <a:r>
              <a:rPr lang="en-GB" altLang="en-US"/>
              <a:t>Manually, using an Excel spreadsheet (or database manager of your choice)</a:t>
            </a:r>
          </a:p>
          <a:p>
            <a:pPr lvl="2"/>
            <a:r>
              <a:rPr lang="en-GB" altLang="en-US"/>
              <a:t>(but use Excel, it’s easier)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1331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57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Concordance lines: task (3)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58842B-33B3-4FD6-9FC7-C4D6878DA6F6}"/>
              </a:ext>
            </a:extLst>
          </p:cNvPr>
          <p:cNvSpPr txBox="1">
            <a:spLocks/>
          </p:cNvSpPr>
          <p:nvPr/>
        </p:nvSpPr>
        <p:spPr>
          <a:xfrm>
            <a:off x="457200" y="1655305"/>
            <a:ext cx="8229600" cy="43251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Search for the word “big” in the Spoken BNC2014</a:t>
            </a:r>
          </a:p>
          <a:p>
            <a:r>
              <a:rPr lang="en-US" dirty="0"/>
              <a:t>Click “show in random order”</a:t>
            </a:r>
          </a:p>
          <a:p>
            <a:r>
              <a:rPr lang="en-US" dirty="0"/>
              <a:t>Glance over first page of concordance lines – what sorts of things are coming up?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Open a new tab &amp; repeat for the word “massive”</a:t>
            </a:r>
          </a:p>
          <a:p>
            <a:r>
              <a:rPr lang="en-US" dirty="0"/>
              <a:t>Can you notice any differences between these words?</a:t>
            </a:r>
          </a:p>
        </p:txBody>
      </p:sp>
    </p:spTree>
    <p:extLst>
      <p:ext uri="{BB962C8B-B14F-4D97-AF65-F5344CB8AC3E}">
        <p14:creationId xmlns:p14="http://schemas.microsoft.com/office/powerpoint/2010/main" val="412227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58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Raw frequency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58842B-33B3-4FD6-9FC7-C4D6878DA6F6}"/>
              </a:ext>
            </a:extLst>
          </p:cNvPr>
          <p:cNvSpPr txBox="1">
            <a:spLocks/>
          </p:cNvSpPr>
          <p:nvPr/>
        </p:nvSpPr>
        <p:spPr>
          <a:xfrm>
            <a:off x="457200" y="1655305"/>
            <a:ext cx="8229600" cy="43251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arithmetic count of the number of a word (or phrase, etc.)</a:t>
            </a:r>
          </a:p>
          <a:p>
            <a:r>
              <a:rPr lang="en-US" dirty="0"/>
              <a:t>The most direct quantitative data provided by a corpus</a:t>
            </a:r>
          </a:p>
          <a:p>
            <a:r>
              <a:rPr lang="en-US" dirty="0"/>
              <a:t>Frequency itself does NOT tell you much in terms of the validity of a hypothesis</a:t>
            </a:r>
          </a:p>
          <a:p>
            <a:pPr lvl="1"/>
            <a:r>
              <a:rPr lang="en-US" dirty="0"/>
              <a:t>There are 250 instances of ‘hi’ in a spoken corpus…so what?</a:t>
            </a:r>
          </a:p>
          <a:p>
            <a:pPr lvl="2"/>
            <a:r>
              <a:rPr lang="en-US" dirty="0"/>
              <a:t>Does this mean that people say ‘hi’ frequently – or infrequently – when they speak?</a:t>
            </a:r>
          </a:p>
        </p:txBody>
      </p:sp>
    </p:spTree>
    <p:extLst>
      <p:ext uri="{BB962C8B-B14F-4D97-AF65-F5344CB8AC3E}">
        <p14:creationId xmlns:p14="http://schemas.microsoft.com/office/powerpoint/2010/main" val="306331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59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Relative frequency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6A509D-EDF7-495B-91C1-77663C14ABEF}"/>
              </a:ext>
            </a:extLst>
          </p:cNvPr>
          <p:cNvSpPr txBox="1">
            <a:spLocks/>
          </p:cNvSpPr>
          <p:nvPr/>
        </p:nvSpPr>
        <p:spPr>
          <a:xfrm>
            <a:off x="457200" y="1445760"/>
            <a:ext cx="4776788" cy="2403539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…in relation to what?</a:t>
            </a:r>
          </a:p>
          <a:p>
            <a:r>
              <a:rPr lang="en-US" dirty="0"/>
              <a:t>Corpus analysis is inherently comparative</a:t>
            </a:r>
          </a:p>
          <a:p>
            <a:r>
              <a:rPr lang="en-US" dirty="0"/>
              <a:t>There are 250 instances of ‘hi’ in the Spoken corpus and 500 instances in the Written corpus</a:t>
            </a:r>
          </a:p>
          <a:p>
            <a:r>
              <a:rPr lang="en-US" dirty="0"/>
              <a:t>Do people say hi twice as often in writing as in speech?</a:t>
            </a:r>
          </a:p>
          <a:p>
            <a:r>
              <a:rPr lang="en-US" dirty="0"/>
              <a:t>The written corpus is 9 times as large as the spoken</a:t>
            </a:r>
          </a:p>
          <a:p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95CCB7-6E55-43FE-9823-D93AB1E940F3}"/>
              </a:ext>
            </a:extLst>
          </p:cNvPr>
          <p:cNvSpPr/>
          <p:nvPr/>
        </p:nvSpPr>
        <p:spPr>
          <a:xfrm>
            <a:off x="1908175" y="5857644"/>
            <a:ext cx="863600" cy="1365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3C3786-B95D-4474-8B5A-D6D640BDC227}"/>
              </a:ext>
            </a:extLst>
          </p:cNvPr>
          <p:cNvSpPr/>
          <p:nvPr/>
        </p:nvSpPr>
        <p:spPr>
          <a:xfrm>
            <a:off x="1908175" y="5027382"/>
            <a:ext cx="863600" cy="793750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142992-8E24-494F-972C-C5376ECECE6C}"/>
              </a:ext>
            </a:extLst>
          </p:cNvPr>
          <p:cNvSpPr/>
          <p:nvPr/>
        </p:nvSpPr>
        <p:spPr>
          <a:xfrm>
            <a:off x="6121400" y="1630279"/>
            <a:ext cx="863600" cy="40867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8DA455-A9D4-4369-B49C-63B209777753}"/>
              </a:ext>
            </a:extLst>
          </p:cNvPr>
          <p:cNvSpPr/>
          <p:nvPr/>
        </p:nvSpPr>
        <p:spPr>
          <a:xfrm>
            <a:off x="6121400" y="5763030"/>
            <a:ext cx="863600" cy="2349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83C23B67-22A8-4601-8425-C9D85C537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50" y="5756044"/>
            <a:ext cx="568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>
                <a:solidFill>
                  <a:srgbClr val="FF0000"/>
                </a:solidFill>
              </a:rPr>
              <a:t>250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37D61330-996B-498C-9B0F-FD1F8E561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3988" y="5719918"/>
            <a:ext cx="5699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dirty="0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505DC3D9-C07B-448C-9F36-408BC0CC9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50" y="4163782"/>
            <a:ext cx="2838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dirty="0"/>
              <a:t>Spoken (10 million words)</a:t>
            </a: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FAA0EC4F-7A45-4FD9-9278-665E5191E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2775" y="3912005"/>
            <a:ext cx="19923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/>
              <a:t>Written </a:t>
            </a:r>
          </a:p>
          <a:p>
            <a:pPr algn="ctr" eaLnBrk="1" hangingPunct="1"/>
            <a:r>
              <a:rPr lang="en-GB" altLang="en-US"/>
              <a:t>(90 million words)</a:t>
            </a:r>
          </a:p>
        </p:txBody>
      </p:sp>
    </p:spTree>
    <p:extLst>
      <p:ext uri="{BB962C8B-B14F-4D97-AF65-F5344CB8AC3E}">
        <p14:creationId xmlns:p14="http://schemas.microsoft.com/office/powerpoint/2010/main" val="75119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60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Relative frequency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58842B-33B3-4FD6-9FC7-C4D6878DA6F6}"/>
              </a:ext>
            </a:extLst>
          </p:cNvPr>
          <p:cNvSpPr txBox="1">
            <a:spLocks/>
          </p:cNvSpPr>
          <p:nvPr/>
        </p:nvSpPr>
        <p:spPr>
          <a:xfrm>
            <a:off x="457200" y="1655305"/>
            <a:ext cx="8229600" cy="43251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GB" altLang="en-US" sz="2400" dirty="0"/>
              <a:t>When comparing corpora of different sizes, we need to normalize the frequencies to a common base (e.g. per million tokens)</a:t>
            </a:r>
          </a:p>
          <a:p>
            <a:pPr lvl="1">
              <a:lnSpc>
                <a:spcPct val="80000"/>
              </a:lnSpc>
              <a:defRPr/>
            </a:pPr>
            <a:r>
              <a:rPr lang="en-GB" altLang="en-US" sz="2000" dirty="0"/>
              <a:t>Relative </a:t>
            </a:r>
            <a:r>
              <a:rPr lang="en-GB" altLang="en-US" sz="2000" dirty="0" err="1"/>
              <a:t>freq</a:t>
            </a:r>
            <a:r>
              <a:rPr lang="en-GB" altLang="en-US" sz="2000" dirty="0"/>
              <a:t> = (raw </a:t>
            </a:r>
            <a:r>
              <a:rPr lang="en-GB" altLang="en-US" sz="2000" dirty="0" err="1"/>
              <a:t>freq</a:t>
            </a:r>
            <a:r>
              <a:rPr lang="en-GB" altLang="en-US" sz="2000" dirty="0"/>
              <a:t> / token number) * common base</a:t>
            </a:r>
          </a:p>
          <a:p>
            <a:pPr lvl="2">
              <a:lnSpc>
                <a:spcPct val="80000"/>
              </a:lnSpc>
              <a:defRPr/>
            </a:pPr>
            <a:r>
              <a:rPr lang="en-GB" altLang="en-US" sz="1800" dirty="0"/>
              <a:t>‘Hi’ in spoken corpus</a:t>
            </a:r>
          </a:p>
          <a:p>
            <a:pPr marL="914400" lvl="2" indent="0">
              <a:lnSpc>
                <a:spcPct val="80000"/>
              </a:lnSpc>
              <a:buNone/>
              <a:defRPr/>
            </a:pPr>
            <a:r>
              <a:rPr lang="en-GB" altLang="en-US" sz="1800" dirty="0"/>
              <a:t>= (250 / 10,000,000) * 1,000,000 = 25 per million tokens</a:t>
            </a:r>
          </a:p>
          <a:p>
            <a:pPr lvl="2">
              <a:lnSpc>
                <a:spcPct val="80000"/>
              </a:lnSpc>
              <a:defRPr/>
            </a:pPr>
            <a:r>
              <a:rPr lang="en-GB" altLang="en-US" sz="1800" dirty="0"/>
              <a:t>‘Hi’ in written corpus</a:t>
            </a:r>
          </a:p>
          <a:p>
            <a:pPr marL="914400" lvl="2" indent="0">
              <a:lnSpc>
                <a:spcPct val="80000"/>
              </a:lnSpc>
              <a:buNone/>
              <a:defRPr/>
            </a:pPr>
            <a:r>
              <a:rPr lang="en-GB" altLang="en-US" sz="1800" dirty="0"/>
              <a:t>= (500 / 90,000,000) * 1,000,000 = 6 per million tokens</a:t>
            </a:r>
          </a:p>
          <a:p>
            <a:pPr marL="914400" lvl="2" indent="0">
              <a:lnSpc>
                <a:spcPct val="80000"/>
              </a:lnSpc>
              <a:buNone/>
              <a:defRPr/>
            </a:pPr>
            <a:endParaRPr lang="en-GB" altLang="en-US" sz="1800" dirty="0"/>
          </a:p>
          <a:p>
            <a:pPr lvl="1">
              <a:lnSpc>
                <a:spcPct val="80000"/>
              </a:lnSpc>
              <a:defRPr/>
            </a:pPr>
            <a:r>
              <a:rPr lang="en-GB" altLang="en-US" sz="2200" dirty="0"/>
              <a:t>Therefore: </a:t>
            </a:r>
            <a:r>
              <a:rPr lang="en-GB" altLang="en-US" sz="2200" dirty="0">
                <a:solidFill>
                  <a:srgbClr val="FF0000"/>
                </a:solidFill>
              </a:rPr>
              <a:t>4 times more frequent in the Spoken corpus relative to the Written corpus</a:t>
            </a:r>
          </a:p>
        </p:txBody>
      </p:sp>
    </p:spTree>
    <p:extLst>
      <p:ext uri="{BB962C8B-B14F-4D97-AF65-F5344CB8AC3E}">
        <p14:creationId xmlns:p14="http://schemas.microsoft.com/office/powerpoint/2010/main" val="223751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61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Relative frequency: task (4)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58842B-33B3-4FD6-9FC7-C4D6878DA6F6}"/>
              </a:ext>
            </a:extLst>
          </p:cNvPr>
          <p:cNvSpPr txBox="1">
            <a:spLocks/>
          </p:cNvSpPr>
          <p:nvPr/>
        </p:nvSpPr>
        <p:spPr>
          <a:xfrm>
            <a:off x="457200" y="1655305"/>
            <a:ext cx="8229600" cy="43251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Return to your concordance lines for “big” and “massive”</a:t>
            </a:r>
          </a:p>
          <a:p>
            <a:endParaRPr lang="en-US" sz="2400" dirty="0"/>
          </a:p>
          <a:p>
            <a:r>
              <a:rPr lang="en-US" sz="2400" dirty="0"/>
              <a:t>What is the raw frequency of “big” and “massive”?</a:t>
            </a:r>
          </a:p>
          <a:p>
            <a:r>
              <a:rPr lang="en-US" sz="2400" dirty="0"/>
              <a:t>What is the relative frequency of “big” and “massive”?</a:t>
            </a:r>
          </a:p>
          <a:p>
            <a:endParaRPr lang="en-US" sz="2400" dirty="0"/>
          </a:p>
          <a:p>
            <a:r>
              <a:rPr lang="en-US" sz="2400" dirty="0"/>
              <a:t>Which is more common in present day British English speech?</a:t>
            </a:r>
          </a:p>
        </p:txBody>
      </p:sp>
    </p:spTree>
    <p:extLst>
      <p:ext uri="{BB962C8B-B14F-4D97-AF65-F5344CB8AC3E}">
        <p14:creationId xmlns:p14="http://schemas.microsoft.com/office/powerpoint/2010/main" val="161226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62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Keyword analysis: task (5)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58842B-33B3-4FD6-9FC7-C4D6878DA6F6}"/>
              </a:ext>
            </a:extLst>
          </p:cNvPr>
          <p:cNvSpPr txBox="1">
            <a:spLocks/>
          </p:cNvSpPr>
          <p:nvPr/>
        </p:nvSpPr>
        <p:spPr>
          <a:xfrm>
            <a:off x="457200" y="1655305"/>
            <a:ext cx="8229600" cy="43251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Using the instructions on the handout, generate a list of keywords, comparing young and old speakers</a:t>
            </a:r>
          </a:p>
          <a:p>
            <a:endParaRPr lang="en-GB" dirty="0"/>
          </a:p>
          <a:p>
            <a:r>
              <a:rPr lang="en-GB" dirty="0"/>
              <a:t>Look at the list</a:t>
            </a:r>
          </a:p>
          <a:p>
            <a:endParaRPr lang="en-GB" dirty="0"/>
          </a:p>
          <a:p>
            <a:r>
              <a:rPr lang="en-GB" dirty="0"/>
              <a:t>Can you categorise any of the words? What do they tell you about language and age differences?</a:t>
            </a:r>
          </a:p>
        </p:txBody>
      </p:sp>
    </p:spTree>
    <p:extLst>
      <p:ext uri="{BB962C8B-B14F-4D97-AF65-F5344CB8AC3E}">
        <p14:creationId xmlns:p14="http://schemas.microsoft.com/office/powerpoint/2010/main" val="347727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63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Collocation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58842B-33B3-4FD6-9FC7-C4D6878DA6F6}"/>
              </a:ext>
            </a:extLst>
          </p:cNvPr>
          <p:cNvSpPr txBox="1">
            <a:spLocks/>
          </p:cNvSpPr>
          <p:nvPr/>
        </p:nvSpPr>
        <p:spPr>
          <a:xfrm>
            <a:off x="457200" y="1655305"/>
            <a:ext cx="8229600" cy="43251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Words that co-occur unusually frequently</a:t>
            </a:r>
          </a:p>
          <a:p>
            <a:pPr lvl="1"/>
            <a:r>
              <a:rPr lang="en-US" dirty="0"/>
              <a:t>e.g. the collocates of ‘home’ may include </a:t>
            </a:r>
            <a:r>
              <a:rPr lang="en-US" i="1" dirty="0"/>
              <a:t>office, go, from, nursing, your, back, abroad, residential </a:t>
            </a:r>
            <a:r>
              <a:rPr lang="en-US" dirty="0"/>
              <a:t>etc.</a:t>
            </a:r>
          </a:p>
          <a:p>
            <a:pPr lvl="1"/>
            <a:r>
              <a:rPr lang="en-US" dirty="0"/>
              <a:t>Collocates co-occur with the search term more so than other words, relatively speaking</a:t>
            </a:r>
          </a:p>
          <a:p>
            <a:r>
              <a:rPr lang="en-US" dirty="0"/>
              <a:t>Very useful in corpus linguistics to </a:t>
            </a:r>
            <a:r>
              <a:rPr lang="en-US" dirty="0" err="1"/>
              <a:t>analyse</a:t>
            </a:r>
            <a:r>
              <a:rPr lang="en-US" dirty="0"/>
              <a:t> the use of a word and, therefore, its meaning</a:t>
            </a:r>
          </a:p>
          <a:p>
            <a:pPr lvl="1"/>
            <a:r>
              <a:rPr lang="en-US" dirty="0"/>
              <a:t>how the use of a word changes over time (compare collocates over time periods)</a:t>
            </a:r>
          </a:p>
          <a:p>
            <a:pPr lvl="1"/>
            <a:r>
              <a:rPr lang="en-US" dirty="0"/>
              <a:t>how the meanings of similar words actually differ</a:t>
            </a:r>
          </a:p>
        </p:txBody>
      </p:sp>
    </p:spTree>
    <p:extLst>
      <p:ext uri="{BB962C8B-B14F-4D97-AF65-F5344CB8AC3E}">
        <p14:creationId xmlns:p14="http://schemas.microsoft.com/office/powerpoint/2010/main" val="318047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64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Collocation: task (6)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58842B-33B3-4FD6-9FC7-C4D6878DA6F6}"/>
              </a:ext>
            </a:extLst>
          </p:cNvPr>
          <p:cNvSpPr txBox="1">
            <a:spLocks/>
          </p:cNvSpPr>
          <p:nvPr/>
        </p:nvSpPr>
        <p:spPr>
          <a:xfrm>
            <a:off x="457200" y="1655305"/>
            <a:ext cx="8229600" cy="432511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Search for the word “big” in the Spoken BNC2014</a:t>
            </a:r>
          </a:p>
          <a:p>
            <a:r>
              <a:rPr lang="en-US" dirty="0"/>
              <a:t>Click “Collocations” in the top right drop down menu, and click “Go!”</a:t>
            </a:r>
          </a:p>
          <a:p>
            <a:r>
              <a:rPr lang="en-US" dirty="0"/>
              <a:t>Click “Create collocation database”</a:t>
            </a:r>
          </a:p>
          <a:p>
            <a:r>
              <a:rPr lang="en-US" dirty="0"/>
              <a:t>Change the statistic at the top right to “Log Ratio”, and click “Go!”</a:t>
            </a:r>
          </a:p>
          <a:p>
            <a:r>
              <a:rPr lang="en-US" dirty="0"/>
              <a:t>What do the collocates tell you about “big”?</a:t>
            </a:r>
          </a:p>
          <a:p>
            <a:endParaRPr lang="en-US" dirty="0"/>
          </a:p>
          <a:p>
            <a:r>
              <a:rPr lang="en-US" b="1" dirty="0"/>
              <a:t>Open a new tab &amp; repeat for the word “massive”</a:t>
            </a:r>
          </a:p>
          <a:p>
            <a:r>
              <a:rPr lang="en-US" dirty="0"/>
              <a:t>What are the differences between the collocates?</a:t>
            </a:r>
          </a:p>
          <a:p>
            <a:r>
              <a:rPr lang="en-US" dirty="0"/>
              <a:t>What new info did you learn which the concordance lines couldn’t show you?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7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65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Distribution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58842B-33B3-4FD6-9FC7-C4D6878DA6F6}"/>
              </a:ext>
            </a:extLst>
          </p:cNvPr>
          <p:cNvSpPr txBox="1">
            <a:spLocks/>
          </p:cNvSpPr>
          <p:nvPr/>
        </p:nvSpPr>
        <p:spPr>
          <a:xfrm>
            <a:off x="457200" y="1655305"/>
            <a:ext cx="8229600" cy="43251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How are words distributed across social categories like age, gender and socio-economic status?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771BDE-ADA6-4D86-8414-1163112A67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7" t="7774" r="1052" b="31233"/>
          <a:stretch/>
        </p:blipFill>
        <p:spPr>
          <a:xfrm>
            <a:off x="48126" y="2689058"/>
            <a:ext cx="8999621" cy="305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6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66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Challenge: task (7)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58842B-33B3-4FD6-9FC7-C4D6878DA6F6}"/>
              </a:ext>
            </a:extLst>
          </p:cNvPr>
          <p:cNvSpPr txBox="1">
            <a:spLocks/>
          </p:cNvSpPr>
          <p:nvPr/>
        </p:nvSpPr>
        <p:spPr>
          <a:xfrm>
            <a:off x="457200" y="1655305"/>
            <a:ext cx="8229600" cy="432511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Search for the following pairs of words</a:t>
            </a:r>
          </a:p>
          <a:p>
            <a:pPr lvl="1"/>
            <a:r>
              <a:rPr lang="en-US" i="1" dirty="0"/>
              <a:t>hello</a:t>
            </a:r>
            <a:r>
              <a:rPr lang="en-US" dirty="0"/>
              <a:t> and </a:t>
            </a:r>
            <a:r>
              <a:rPr lang="en-US" i="1" dirty="0"/>
              <a:t>hi</a:t>
            </a:r>
          </a:p>
          <a:p>
            <a:pPr lvl="1"/>
            <a:r>
              <a:rPr lang="en-US" i="1" dirty="0"/>
              <a:t>literally</a:t>
            </a:r>
            <a:r>
              <a:rPr lang="en-US" dirty="0"/>
              <a:t> and </a:t>
            </a:r>
            <a:r>
              <a:rPr lang="en-US" i="1" dirty="0"/>
              <a:t>really</a:t>
            </a:r>
          </a:p>
          <a:p>
            <a:pPr lvl="1"/>
            <a:r>
              <a:rPr lang="en-US" i="1" dirty="0"/>
              <a:t>beautiful </a:t>
            </a:r>
            <a:r>
              <a:rPr lang="en-US" dirty="0"/>
              <a:t>and </a:t>
            </a:r>
            <a:r>
              <a:rPr lang="en-US" i="1" dirty="0"/>
              <a:t>stunning</a:t>
            </a:r>
          </a:p>
          <a:p>
            <a:pPr lvl="1"/>
            <a:r>
              <a:rPr lang="en-US" i="1" dirty="0"/>
              <a:t>pounds</a:t>
            </a:r>
            <a:r>
              <a:rPr lang="en-US" dirty="0"/>
              <a:t> and </a:t>
            </a:r>
            <a:r>
              <a:rPr lang="en-US" i="1" dirty="0"/>
              <a:t>quid</a:t>
            </a:r>
          </a:p>
          <a:p>
            <a:pPr lvl="1"/>
            <a:r>
              <a:rPr lang="en-US" i="1" dirty="0"/>
              <a:t>toilet</a:t>
            </a:r>
            <a:r>
              <a:rPr lang="en-US" dirty="0"/>
              <a:t> and </a:t>
            </a:r>
            <a:r>
              <a:rPr lang="en-US" i="1" dirty="0"/>
              <a:t>loo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Using the ‘distribution’ function, explore how they are distributed across </a:t>
            </a:r>
            <a:r>
              <a:rPr lang="en-US" b="1" dirty="0"/>
              <a:t>age</a:t>
            </a:r>
            <a:r>
              <a:rPr lang="en-US" dirty="0"/>
              <a:t>, </a:t>
            </a:r>
            <a:r>
              <a:rPr lang="en-US" b="1" dirty="0"/>
              <a:t>gender</a:t>
            </a:r>
            <a:r>
              <a:rPr lang="en-US" dirty="0"/>
              <a:t> and </a:t>
            </a:r>
            <a:r>
              <a:rPr lang="en-US" b="1" dirty="0"/>
              <a:t>socio-economic status</a:t>
            </a:r>
          </a:p>
          <a:p>
            <a:endParaRPr lang="en-US" dirty="0"/>
          </a:p>
          <a:p>
            <a:r>
              <a:rPr lang="en-US" dirty="0"/>
              <a:t>What can you observe?</a:t>
            </a:r>
          </a:p>
          <a:p>
            <a:r>
              <a:rPr lang="en-US" dirty="0"/>
              <a:t>What limitations exist with this approach?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91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67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Thank you!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58842B-33B3-4FD6-9FC7-C4D6878DA6F6}"/>
              </a:ext>
            </a:extLst>
          </p:cNvPr>
          <p:cNvSpPr txBox="1">
            <a:spLocks/>
          </p:cNvSpPr>
          <p:nvPr/>
        </p:nvSpPr>
        <p:spPr>
          <a:xfrm>
            <a:off x="457200" y="1655305"/>
            <a:ext cx="8229600" cy="43251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@</a:t>
            </a:r>
            <a:r>
              <a:rPr lang="en-US" dirty="0" err="1"/>
              <a:t>lovermob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@</a:t>
            </a:r>
            <a:r>
              <a:rPr lang="en-US" dirty="0" err="1"/>
              <a:t>education_leeds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@BNC_2014</a:t>
            </a:r>
          </a:p>
        </p:txBody>
      </p:sp>
    </p:spTree>
    <p:extLst>
      <p:ext uri="{BB962C8B-B14F-4D97-AF65-F5344CB8AC3E}">
        <p14:creationId xmlns:p14="http://schemas.microsoft.com/office/powerpoint/2010/main" val="288505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353553"/>
            <a:ext cx="7559675" cy="4924783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200" dirty="0" err="1">
                <a:ea typeface="Arial" charset="0"/>
                <a:cs typeface="Arial" charset="0"/>
              </a:rPr>
              <a:t>Biber</a:t>
            </a:r>
            <a:r>
              <a:rPr lang="en-GB" sz="1200" dirty="0">
                <a:ea typeface="Arial" charset="0"/>
                <a:cs typeface="Arial" charset="0"/>
              </a:rPr>
              <a:t>, D. (1993). Representativeness in corpus design. </a:t>
            </a:r>
            <a:r>
              <a:rPr lang="en-GB" sz="1200" i="1" dirty="0">
                <a:ea typeface="Arial" charset="0"/>
                <a:cs typeface="Arial" charset="0"/>
              </a:rPr>
              <a:t>Literary and Linguistic Computing, 8</a:t>
            </a:r>
            <a:r>
              <a:rPr lang="en-GB" sz="1200" dirty="0">
                <a:ea typeface="Arial" charset="0"/>
                <a:cs typeface="Arial" charset="0"/>
              </a:rPr>
              <a:t>(4), 243-257.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ea typeface="Arial" charset="0"/>
                <a:cs typeface="Arial" charset="0"/>
              </a:rPr>
              <a:t>Crowdy, S. (1995). The BNC spoken corpus. In G. Leech, G. Myers, &amp; J. Thomas (Eds.), </a:t>
            </a:r>
            <a:r>
              <a:rPr lang="en-GB" sz="1200" i="1" dirty="0">
                <a:ea typeface="Arial" charset="0"/>
                <a:cs typeface="Arial" charset="0"/>
              </a:rPr>
              <a:t>Spoken English on Computer: Transcription, Mark-Up and Annotation</a:t>
            </a:r>
            <a:r>
              <a:rPr lang="en-GB" sz="1200" dirty="0">
                <a:ea typeface="Arial" charset="0"/>
                <a:cs typeface="Arial" charset="0"/>
              </a:rPr>
              <a:t> (pp. 224-234). Harlow: Longman.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ea typeface="Arial" charset="0"/>
                <a:cs typeface="Arial" charset="0"/>
              </a:rPr>
              <a:t>Knight, D., Neale, S., Watkins, G., </a:t>
            </a:r>
            <a:r>
              <a:rPr lang="en-GB" sz="1200" dirty="0" err="1">
                <a:ea typeface="Arial" charset="0"/>
                <a:cs typeface="Arial" charset="0"/>
              </a:rPr>
              <a:t>Spasić</a:t>
            </a:r>
            <a:r>
              <a:rPr lang="en-GB" sz="1200" dirty="0">
                <a:ea typeface="Arial" charset="0"/>
                <a:cs typeface="Arial" charset="0"/>
              </a:rPr>
              <a:t>, I., Morris, S., &amp; Fitzpatrick, T. (2016, June). </a:t>
            </a:r>
            <a:r>
              <a:rPr lang="en-GB" sz="1200" i="1" dirty="0">
                <a:ea typeface="Arial" charset="0"/>
                <a:cs typeface="Arial" charset="0"/>
              </a:rPr>
              <a:t>Crowdsourcing corpus construction: contextualizing plans for CorCenCC (</a:t>
            </a:r>
            <a:r>
              <a:rPr lang="en-GB" sz="1200" i="1" dirty="0" err="1">
                <a:ea typeface="Arial" charset="0"/>
                <a:cs typeface="Arial" charset="0"/>
              </a:rPr>
              <a:t>Corpws</a:t>
            </a:r>
            <a:r>
              <a:rPr lang="en-GB" sz="1200" i="1" dirty="0">
                <a:ea typeface="Arial" charset="0"/>
                <a:cs typeface="Arial" charset="0"/>
              </a:rPr>
              <a:t> </a:t>
            </a:r>
            <a:r>
              <a:rPr lang="en-GB" sz="1200" i="1" dirty="0" err="1">
                <a:ea typeface="Arial" charset="0"/>
                <a:cs typeface="Arial" charset="0"/>
              </a:rPr>
              <a:t>Cenedlaethol</a:t>
            </a:r>
            <a:r>
              <a:rPr lang="en-GB" sz="1200" i="1" dirty="0">
                <a:ea typeface="Arial" charset="0"/>
                <a:cs typeface="Arial" charset="0"/>
              </a:rPr>
              <a:t> </a:t>
            </a:r>
            <a:r>
              <a:rPr lang="en-GB" sz="1200" i="1" dirty="0" err="1">
                <a:ea typeface="Arial" charset="0"/>
                <a:cs typeface="Arial" charset="0"/>
              </a:rPr>
              <a:t>Cymraeg</a:t>
            </a:r>
            <a:r>
              <a:rPr lang="en-GB" sz="1200" i="1" dirty="0">
                <a:ea typeface="Arial" charset="0"/>
                <a:cs typeface="Arial" charset="0"/>
              </a:rPr>
              <a:t> </a:t>
            </a:r>
            <a:r>
              <a:rPr lang="en-GB" sz="1200" i="1" dirty="0" err="1">
                <a:ea typeface="Arial" charset="0"/>
                <a:cs typeface="Arial" charset="0"/>
              </a:rPr>
              <a:t>Cyfoes</a:t>
            </a:r>
            <a:r>
              <a:rPr lang="en-GB" sz="1200" i="1" dirty="0">
                <a:ea typeface="Arial" charset="0"/>
                <a:cs typeface="Arial" charset="0"/>
              </a:rPr>
              <a:t> – The National Corpus of Contemporary Welsh). </a:t>
            </a:r>
            <a:r>
              <a:rPr lang="en-GB" sz="1200" dirty="0">
                <a:ea typeface="Arial" charset="0"/>
                <a:cs typeface="Arial" charset="0"/>
              </a:rPr>
              <a:t>Paper presented at the IVACS 2016 conference, Bath Spa University, UK.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ea typeface="Arial" charset="0"/>
                <a:cs typeface="Arial" charset="0"/>
              </a:rPr>
              <a:t>Leech, G. (2007). New resources, or just better old ones? The Holy Grail of representativeness. In: </a:t>
            </a:r>
            <a:r>
              <a:rPr lang="en-GB" sz="1200" i="1" dirty="0">
                <a:ea typeface="Arial" charset="0"/>
                <a:cs typeface="Arial" charset="0"/>
              </a:rPr>
              <a:t>Corpus Linguistics and the Web</a:t>
            </a:r>
            <a:r>
              <a:rPr lang="en-GB" sz="1200" dirty="0">
                <a:ea typeface="Arial" charset="0"/>
                <a:cs typeface="Arial" charset="0"/>
              </a:rPr>
              <a:t>. </a:t>
            </a:r>
            <a:r>
              <a:rPr lang="en-GB" sz="1200" dirty="0" err="1">
                <a:ea typeface="Arial" charset="0"/>
                <a:cs typeface="Arial" charset="0"/>
              </a:rPr>
              <a:t>Rodopi</a:t>
            </a:r>
            <a:r>
              <a:rPr lang="en-GB" sz="1200" dirty="0">
                <a:ea typeface="Arial" charset="0"/>
                <a:cs typeface="Arial" charset="0"/>
              </a:rPr>
              <a:t>, Amsterdam, pp. 133-149.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ea typeface="Arial" charset="0"/>
                <a:cs typeface="Arial" charset="0"/>
              </a:rPr>
              <a:t>Love, R. (forth). </a:t>
            </a:r>
            <a:r>
              <a:rPr lang="en-GB" sz="1200" i="1" dirty="0"/>
              <a:t>Overcoming Challenges in Corpus Construction: The Spoken British National Corpus 2014</a:t>
            </a:r>
            <a:r>
              <a:rPr lang="en-GB" sz="1200" dirty="0"/>
              <a:t>. New York: Routledge.</a:t>
            </a:r>
            <a:endParaRPr lang="en-GB" sz="12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ea typeface="Arial" charset="0"/>
                <a:cs typeface="Arial" charset="0"/>
              </a:rPr>
              <a:t>Love, R., Dembry, C., Hardie, A., Brezina, V., &amp; McEnery, T. (2017). The Spoken BNC2014: Designing and building a spoken corpus of everyday conversations. </a:t>
            </a:r>
            <a:r>
              <a:rPr lang="en-GB" sz="1200" i="1" dirty="0">
                <a:ea typeface="Arial" charset="0"/>
                <a:cs typeface="Arial" charset="0"/>
              </a:rPr>
              <a:t>International Journal of Corpus Linguistics, 22</a:t>
            </a:r>
            <a:r>
              <a:rPr lang="en-GB" sz="1200" dirty="0">
                <a:ea typeface="Arial" charset="0"/>
                <a:cs typeface="Arial" charset="0"/>
              </a:rPr>
              <a:t>(3), 319-344. 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ea typeface="Arial" charset="0"/>
                <a:cs typeface="Arial" charset="0"/>
              </a:rPr>
              <a:t>Römer, U. (2013). </a:t>
            </a:r>
            <a:r>
              <a:rPr lang="en-GB" sz="1200" i="1" dirty="0">
                <a:ea typeface="Arial" charset="0"/>
                <a:cs typeface="Arial" charset="0"/>
              </a:rPr>
              <a:t>No corpus linguist is an island: Collaborative and cross-disciplinary work in researching phraseology</a:t>
            </a:r>
            <a:r>
              <a:rPr lang="en-GB" sz="1200" dirty="0">
                <a:ea typeface="Arial" charset="0"/>
                <a:cs typeface="Arial" charset="0"/>
              </a:rPr>
              <a:t>. Invited plenary at the International Corpus Linguistics Conference 2013. Lancaster University, UK.</a:t>
            </a:r>
            <a:endParaRPr lang="en-GB" sz="1200" i="1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ea typeface="Arial" charset="0"/>
                <a:cs typeface="Arial" charset="0"/>
              </a:rPr>
              <a:t>Schmidt, T. (2016). Good practices in the compilation of FOLK, the Research and Teaching Corpus of Spoken German. </a:t>
            </a:r>
            <a:r>
              <a:rPr lang="en-GB" sz="1200" i="1" dirty="0">
                <a:ea typeface="Arial" charset="0"/>
                <a:cs typeface="Arial" charset="0"/>
              </a:rPr>
              <a:t>International Journal of Corpus Linguistics, 21</a:t>
            </a:r>
            <a:r>
              <a:rPr lang="en-GB" sz="1200" dirty="0">
                <a:ea typeface="Arial" charset="0"/>
                <a:cs typeface="Arial" charset="0"/>
              </a:rPr>
              <a:t>(3), 396-418.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200" dirty="0">
              <a:latin typeface="Arial" charset="0"/>
              <a:ea typeface="Arial" charset="0"/>
              <a:cs typeface="Arial" charset="0"/>
            </a:endParaRPr>
          </a:p>
          <a:p>
            <a:endParaRPr lang="en-US" sz="8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68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65076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3363</TotalTime>
  <Words>4051</Words>
  <Application>Microsoft Office PowerPoint</Application>
  <PresentationFormat>On-screen Show (4:3)</PresentationFormat>
  <Paragraphs>1192</Paragraphs>
  <Slides>68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4" baseType="lpstr">
      <vt:lpstr>Arial</vt:lpstr>
      <vt:lpstr>Calibri</vt:lpstr>
      <vt:lpstr>FontAwesome</vt:lpstr>
      <vt:lpstr>Helvetica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Smith</dc:creator>
  <cp:lastModifiedBy>Robbie Love</cp:lastModifiedBy>
  <cp:revision>451</cp:revision>
  <cp:lastPrinted>2018-05-31T15:20:03Z</cp:lastPrinted>
  <dcterms:created xsi:type="dcterms:W3CDTF">2016-04-21T11:06:06Z</dcterms:created>
  <dcterms:modified xsi:type="dcterms:W3CDTF">2018-08-26T07:28:48Z</dcterms:modified>
</cp:coreProperties>
</file>