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82" r:id="rId2"/>
    <p:sldId id="283" r:id="rId3"/>
    <p:sldId id="344" r:id="rId4"/>
    <p:sldId id="302" r:id="rId5"/>
    <p:sldId id="346" r:id="rId6"/>
    <p:sldId id="347" r:id="rId7"/>
    <p:sldId id="348" r:id="rId8"/>
    <p:sldId id="285" r:id="rId9"/>
    <p:sldId id="335" r:id="rId10"/>
    <p:sldId id="305" r:id="rId11"/>
    <p:sldId id="316" r:id="rId12"/>
    <p:sldId id="358" r:id="rId13"/>
    <p:sldId id="357" r:id="rId14"/>
    <p:sldId id="360" r:id="rId15"/>
    <p:sldId id="359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53" r:id="rId25"/>
    <p:sldId id="372" r:id="rId26"/>
    <p:sldId id="354" r:id="rId27"/>
    <p:sldId id="317" r:id="rId28"/>
    <p:sldId id="349" r:id="rId29"/>
    <p:sldId id="318" r:id="rId30"/>
    <p:sldId id="294" r:id="rId31"/>
    <p:sldId id="304" r:id="rId32"/>
    <p:sldId id="328" r:id="rId33"/>
    <p:sldId id="306" r:id="rId34"/>
    <p:sldId id="320" r:id="rId35"/>
    <p:sldId id="321" r:id="rId36"/>
    <p:sldId id="322" r:id="rId37"/>
    <p:sldId id="336" r:id="rId38"/>
    <p:sldId id="343" r:id="rId39"/>
    <p:sldId id="329" r:id="rId40"/>
    <p:sldId id="300" r:id="rId41"/>
    <p:sldId id="331" r:id="rId42"/>
    <p:sldId id="340" r:id="rId43"/>
    <p:sldId id="341" r:id="rId44"/>
    <p:sldId id="342" r:id="rId45"/>
    <p:sldId id="332" r:id="rId46"/>
    <p:sldId id="334" r:id="rId47"/>
    <p:sldId id="301" r:id="rId4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FF"/>
    <a:srgbClr val="E8A7FF"/>
    <a:srgbClr val="B3FFB3"/>
    <a:srgbClr val="93E3FF"/>
    <a:srgbClr val="F5FE82"/>
    <a:srgbClr val="FF9797"/>
    <a:srgbClr val="FF6969"/>
    <a:srgbClr val="FFCC81"/>
    <a:srgbClr val="FF9FFF"/>
    <a:srgbClr val="EAF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4" autoAdjust="0"/>
    <p:restoredTop sz="97449" autoAdjust="0"/>
  </p:normalViewPr>
  <p:slideViewPr>
    <p:cSldViewPr snapToGrid="0" snapToObjects="1">
      <p:cViewPr varScale="1">
        <p:scale>
          <a:sx n="61" d="100"/>
          <a:sy n="61" d="100"/>
        </p:scale>
        <p:origin x="1522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FBF-49E1-866C-FB519F536AE8}"/>
              </c:ext>
            </c:extLst>
          </c:dPt>
          <c:cat>
            <c:strRef>
              <c:f>gender!$E$22:$E$23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gender!$G$22:$G$23</c:f>
              <c:numCache>
                <c:formatCode>General</c:formatCode>
                <c:ptCount val="2"/>
                <c:pt idx="0">
                  <c:v>4348986</c:v>
                </c:pt>
                <c:pt idx="1">
                  <c:v>7072250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F-49E1-866C-FB519F536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522664"/>
        <c:axId val="290523048"/>
      </c:barChart>
      <c:catAx>
        <c:axId val="290522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523048"/>
        <c:crosses val="autoZero"/>
        <c:auto val="1"/>
        <c:lblAlgn val="ctr"/>
        <c:lblOffset val="100"/>
        <c:noMultiLvlLbl val="0"/>
      </c:catAx>
      <c:valAx>
        <c:axId val="290523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522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SES!$E$15:$E$21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SES!$G$15:$G$21</c:f>
              <c:numCache>
                <c:formatCode>General</c:formatCode>
                <c:ptCount val="7"/>
                <c:pt idx="0">
                  <c:v>1939593</c:v>
                </c:pt>
                <c:pt idx="1">
                  <c:v>2919178</c:v>
                </c:pt>
                <c:pt idx="2">
                  <c:v>1510369</c:v>
                </c:pt>
                <c:pt idx="3">
                  <c:v>176686</c:v>
                </c:pt>
                <c:pt idx="4">
                  <c:v>634555</c:v>
                </c:pt>
                <c:pt idx="5">
                  <c:v>3855334</c:v>
                </c:pt>
                <c:pt idx="6">
                  <c:v>386896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B-4B89-88FE-8D36E3C23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526640"/>
        <c:axId val="290478264"/>
      </c:barChart>
      <c:catAx>
        <c:axId val="29052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478264"/>
        <c:crosses val="autoZero"/>
        <c:auto val="1"/>
        <c:lblAlgn val="ctr"/>
        <c:lblOffset val="100"/>
        <c:noMultiLvlLbl val="0"/>
      </c:catAx>
      <c:valAx>
        <c:axId val="290478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526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dialect!$D$16:$D$18</c:f>
              <c:strCache>
                <c:ptCount val="3"/>
                <c:pt idx="0">
                  <c:v>north</c:v>
                </c:pt>
                <c:pt idx="1">
                  <c:v>midlands</c:v>
                </c:pt>
                <c:pt idx="2">
                  <c:v>south</c:v>
                </c:pt>
              </c:strCache>
            </c:strRef>
          </c:cat>
          <c:val>
            <c:numRef>
              <c:f>dialect!$F$16:$F$18</c:f>
              <c:numCache>
                <c:formatCode>General</c:formatCode>
                <c:ptCount val="3"/>
                <c:pt idx="0">
                  <c:v>2208481</c:v>
                </c:pt>
                <c:pt idx="1">
                  <c:v>1025304</c:v>
                </c:pt>
                <c:pt idx="2">
                  <c:v>4982758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A-4682-8462-32ACF94A6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9832904"/>
        <c:axId val="290231760"/>
      </c:barChart>
      <c:catAx>
        <c:axId val="289832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231760"/>
        <c:crosses val="autoZero"/>
        <c:auto val="1"/>
        <c:lblAlgn val="ctr"/>
        <c:lblOffset val="100"/>
        <c:noMultiLvlLbl val="0"/>
      </c:catAx>
      <c:valAx>
        <c:axId val="290231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9832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age!$E$59:$E$66</c:f>
              <c:strCache>
                <c:ptCount val="8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60+</c:v>
                </c:pt>
                <c:pt idx="7">
                  <c:v>Unknown</c:v>
                </c:pt>
              </c:strCache>
            </c:strRef>
          </c:cat>
          <c:val>
            <c:numRef>
              <c:f>age!$F$59:$F$66</c:f>
              <c:numCache>
                <c:formatCode>General</c:formatCode>
                <c:ptCount val="8"/>
                <c:pt idx="0">
                  <c:v>144274</c:v>
                </c:pt>
                <c:pt idx="1">
                  <c:v>696919</c:v>
                </c:pt>
                <c:pt idx="2">
                  <c:v>4192329</c:v>
                </c:pt>
                <c:pt idx="3">
                  <c:v>1661116</c:v>
                </c:pt>
                <c:pt idx="4">
                  <c:v>1630520</c:v>
                </c:pt>
                <c:pt idx="5">
                  <c:v>1166898</c:v>
                </c:pt>
                <c:pt idx="6">
                  <c:v>1845577</c:v>
                </c:pt>
                <c:pt idx="7">
                  <c:v>84978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D-47BE-9870-B6A189EB0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281416"/>
        <c:axId val="288918960"/>
      </c:barChart>
      <c:catAx>
        <c:axId val="290281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8918960"/>
        <c:crosses val="autoZero"/>
        <c:auto val="1"/>
        <c:lblAlgn val="ctr"/>
        <c:lblOffset val="100"/>
        <c:noMultiLvlLbl val="0"/>
      </c:catAx>
      <c:valAx>
        <c:axId val="28891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281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dialect!$D$7:$D$11</c:f>
              <c:strCache>
                <c:ptCount val="5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n_ireland</c:v>
                </c:pt>
                <c:pt idx="4">
                  <c:v>r_ireland</c:v>
                </c:pt>
              </c:strCache>
            </c:strRef>
          </c:cat>
          <c:val>
            <c:numRef>
              <c:f>dialect!$F$7:$F$11</c:f>
              <c:numCache>
                <c:formatCode>General</c:formatCode>
                <c:ptCount val="5"/>
                <c:pt idx="0">
                  <c:v>9587394</c:v>
                </c:pt>
                <c:pt idx="1">
                  <c:v>33101</c:v>
                </c:pt>
                <c:pt idx="2">
                  <c:v>201257</c:v>
                </c:pt>
                <c:pt idx="3">
                  <c:v>861</c:v>
                </c:pt>
                <c:pt idx="4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A-44DD-A65C-18DC50B82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327944"/>
        <c:axId val="290328336"/>
      </c:barChart>
      <c:catAx>
        <c:axId val="290327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328336"/>
        <c:crosses val="autoZero"/>
        <c:auto val="1"/>
        <c:lblAlgn val="ctr"/>
        <c:lblOffset val="100"/>
        <c:noMultiLvlLbl val="0"/>
      </c:catAx>
      <c:valAx>
        <c:axId val="290328336"/>
        <c:scaling>
          <c:orientation val="minMax"/>
          <c:max val="1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327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dialect!$D$8:$D$11</c:f>
              <c:strCache>
                <c:ptCount val="4"/>
                <c:pt idx="0">
                  <c:v>scotland</c:v>
                </c:pt>
                <c:pt idx="1">
                  <c:v>wales</c:v>
                </c:pt>
                <c:pt idx="2">
                  <c:v>n_ireland</c:v>
                </c:pt>
                <c:pt idx="3">
                  <c:v>r_ireland</c:v>
                </c:pt>
              </c:strCache>
            </c:strRef>
          </c:cat>
          <c:val>
            <c:numRef>
              <c:f>dialect!$F$8:$F$11</c:f>
              <c:numCache>
                <c:formatCode>General</c:formatCode>
                <c:ptCount val="4"/>
                <c:pt idx="0">
                  <c:v>33101</c:v>
                </c:pt>
                <c:pt idx="1">
                  <c:v>201257</c:v>
                </c:pt>
                <c:pt idx="2">
                  <c:v>861</c:v>
                </c:pt>
                <c:pt idx="3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9-49EE-874B-E4B53DCEF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0329120"/>
        <c:axId val="290329512"/>
      </c:barChart>
      <c:catAx>
        <c:axId val="290329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0329512"/>
        <c:crosses val="autoZero"/>
        <c:auto val="1"/>
        <c:lblAlgn val="ctr"/>
        <c:lblOffset val="100"/>
        <c:noMultiLvlLbl val="0"/>
      </c:catAx>
      <c:valAx>
        <c:axId val="290329512"/>
        <c:scaling>
          <c:orientation val="minMax"/>
          <c:max val="21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0329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F40F-A16E-4969-947F-F28364EE821E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F09-E20D-477B-8DAA-F8093E4EC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47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8F8E2-9B2B-45B1-9806-867F6AA3D3F8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9B0A-1973-47BD-871E-DD8246482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Grey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  <a:p>
            <a:endParaRPr lang="en-GB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8D3A-3265-48C5-87A0-95D77F0545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0EA94-5252-42F1-9BE7-D5D162F9A8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18BC-F1AD-4117-9523-1859D5451F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937513-57A8-4EEB-88AA-C51B8C320E5C}"/>
              </a:ext>
            </a:extLst>
          </p:cNvPr>
          <p:cNvSpPr/>
          <p:nvPr userDrawn="1"/>
        </p:nvSpPr>
        <p:spPr>
          <a:xfrm>
            <a:off x="0" y="6356350"/>
            <a:ext cx="9144000" cy="519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>
                <a:latin typeface="+mn-lt"/>
              </a:defRPr>
            </a:lvl1pPr>
            <a:lvl2pPr marL="0" indent="0">
              <a:buNone/>
              <a:defRPr sz="1800" baseline="0"/>
            </a:lvl2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0" lvl="1"/>
            <a:r>
              <a:rPr lang="en-GB" altLang="en-US" dirty="0"/>
              <a:t>For maximum impact, avoid overcrowding slides - limit your points to a maximum of 6 per page</a:t>
            </a:r>
          </a:p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A0EEA-9E9C-4091-9CD1-376789CF3AB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7CCE-AF18-471A-883C-9F4462CC93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6445250"/>
            <a:ext cx="30861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D203-5E7B-4280-9CF7-5ED18F852D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579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48DCE1-DBF7-49B4-9D39-839E1A1678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1F5373-D461-4593-8F58-4C60BDF2CA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2517644" y="6464171"/>
            <a:ext cx="965463" cy="317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C10183-6BCA-4EAA-B479-6CD02D350F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23" y="6484924"/>
            <a:ext cx="1238754" cy="2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>
                <a:latin typeface="+mn-lt"/>
              </a:defRPr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8FF10-E6CA-4445-8B8A-997FC58898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C1F8-E41A-41A9-82F4-CDD7037E9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44778-9DA9-4089-83E5-75568932F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3F6FE-EC8E-44F4-9419-AE12939988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0E66D-D5EB-4FE9-B127-B21384B3B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C52D9-1A69-4330-9DF1-05FFAD57F3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739-1F0F-4565-A9A0-F0E3A27AD3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9E9C1-2849-423E-ADAE-AC93D03702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2AF13-9C23-40D0-92F8-B681BB8F8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/>
          </p:cNvSpPr>
          <p:nvPr userDrawn="1"/>
        </p:nvSpPr>
        <p:spPr bwMode="auto">
          <a:xfrm>
            <a:off x="4583584" y="1750873"/>
            <a:ext cx="1907689" cy="1907689"/>
          </a:xfrm>
          <a:custGeom>
            <a:avLst/>
            <a:gdLst>
              <a:gd name="T0" fmla="*/ 1428677 w 19679"/>
              <a:gd name="T1" fmla="*/ 1568220 h 19679"/>
              <a:gd name="T2" fmla="*/ 1428677 w 19679"/>
              <a:gd name="T3" fmla="*/ 1568220 h 19679"/>
              <a:gd name="T4" fmla="*/ 1428677 w 19679"/>
              <a:gd name="T5" fmla="*/ 1568220 h 19679"/>
              <a:gd name="T6" fmla="*/ 1428677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24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FontAwesome" pitchFamily="50" charset="0"/>
            </a:endParaRPr>
          </a:p>
        </p:txBody>
      </p:sp>
      <p:sp>
        <p:nvSpPr>
          <p:cNvPr id="3" name="AutoShape 9"/>
          <p:cNvSpPr>
            <a:spLocks/>
          </p:cNvSpPr>
          <p:nvPr userDrawn="1"/>
        </p:nvSpPr>
        <p:spPr bwMode="auto">
          <a:xfrm>
            <a:off x="5704828" y="3165373"/>
            <a:ext cx="1906629" cy="1907689"/>
          </a:xfrm>
          <a:custGeom>
            <a:avLst/>
            <a:gdLst>
              <a:gd name="T0" fmla="*/ 1427884 w 19679"/>
              <a:gd name="T1" fmla="*/ 1568220 h 19679"/>
              <a:gd name="T2" fmla="*/ 1427884 w 19679"/>
              <a:gd name="T3" fmla="*/ 1568220 h 19679"/>
              <a:gd name="T4" fmla="*/ 1427884 w 19679"/>
              <a:gd name="T5" fmla="*/ 1568220 h 19679"/>
              <a:gd name="T6" fmla="*/ 1427884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50000"/>
              <a:alpha val="81000"/>
            </a:schemeClr>
          </a:solidFill>
          <a:ln>
            <a:noFill/>
          </a:ln>
          <a:extLst/>
        </p:spPr>
        <p:txBody>
          <a:bodyPr lIns="50800" tIns="50800" rIns="50800" bIns="5080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AutoShape 10"/>
          <p:cNvSpPr>
            <a:spLocks/>
          </p:cNvSpPr>
          <p:nvPr userDrawn="1"/>
        </p:nvSpPr>
        <p:spPr bwMode="auto">
          <a:xfrm>
            <a:off x="6825787" y="4597082"/>
            <a:ext cx="1907689" cy="1906629"/>
          </a:xfrm>
          <a:custGeom>
            <a:avLst/>
            <a:gdLst>
              <a:gd name="T0" fmla="*/ 1428677 w 19679"/>
              <a:gd name="T1" fmla="*/ 1567349 h 19679"/>
              <a:gd name="T2" fmla="*/ 1428677 w 19679"/>
              <a:gd name="T3" fmla="*/ 1567349 h 19679"/>
              <a:gd name="T4" fmla="*/ 1428677 w 19679"/>
              <a:gd name="T5" fmla="*/ 1567349 h 19679"/>
              <a:gd name="T6" fmla="*/ 1428677 w 19679"/>
              <a:gd name="T7" fmla="*/ 1567349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90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8A1ED-0D54-4028-97C9-F44915AA7B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45CB14-82FE-4810-9D2B-6F9F46A3F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949C99-24A1-49DF-9DC9-DE3C283641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06B2-2201-43EA-8729-23F91335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47D5-50A2-4150-9B4A-90B8A1C9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335D-0D95-46BC-9D82-E9AFB82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837EE-1CF4-4335-ABF9-B908698C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B9DED-8EB4-4C4A-B832-A2E5BF6F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EE4B-2913-4C88-A8BB-C8D236ED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54D0-DC8F-410B-9990-D1E9E327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9A98E-5C90-4B9D-BA3A-41D1286F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77D18-DC5A-41EA-B418-C665C11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11B2-B9B7-4E97-933B-8B116C3B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5F16-472E-4DEF-A999-0DE25362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B28D-B535-40DF-AD5C-044799D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94AB-2158-4C0F-92ED-E28632D3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C62D4-8E08-4664-8B97-E46A91F9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5F6BB-6E58-4648-8377-069C00E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0C8C-39E6-42A7-8303-71317E79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11B42-C6EC-4DBC-BED7-77C62CB6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F6-8E7E-4364-8886-F31FA256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F90D-03F5-4789-B24D-713D782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7BF-6BFB-42E1-9DB0-FDDCA05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1E0B-992E-4374-B8CD-BCA51280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835D6-E309-4B3E-B024-89A55282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B9C8A-CA33-4E56-94F9-1262D9E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AFB0-899C-4549-960F-D4553E7A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E8272-D2A1-4E97-A6E3-0373D6D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F1C80-7711-41DE-B575-D4A4637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20656-11E0-4BF7-8E40-34C71B91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37886-C840-452C-943C-DB638AD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B3E1E-4C6A-41DA-B4C2-722EB948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6FA9E-34F4-4E12-8D9E-58DC2D25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2" r:id="rId3"/>
    <p:sldLayoutId id="2147483661" r:id="rId4"/>
    <p:sldLayoutId id="2147483662" r:id="rId5"/>
    <p:sldLayoutId id="2147483673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3.jpe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2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r>
              <a:rPr lang="en-GB" sz="3600" b="1" dirty="0">
                <a:ea typeface="Arial" charset="0"/>
                <a:cs typeface="Arial" charset="0"/>
              </a:rPr>
              <a:t>Designing and building the Spoken BNC2014</a:t>
            </a:r>
          </a:p>
          <a:p>
            <a:r>
              <a:rPr lang="en-GB" sz="2000" b="1" dirty="0">
                <a:solidFill>
                  <a:schemeClr val="bg1"/>
                </a:solidFill>
                <a:ea typeface="Arial" charset="0"/>
                <a:cs typeface="Arial" charset="0"/>
              </a:rPr>
              <a:t>Reflections on the Spoken BNC2014</a:t>
            </a: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r>
              <a:rPr lang="en-GB" sz="1600" b="1" dirty="0">
                <a:ea typeface="Arial" charset="0"/>
                <a:cs typeface="Arial" charset="0"/>
              </a:rPr>
              <a:t>Dr Robbie Love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Research Fellow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School of Education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University of Leeds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r.love@leeds.ac.uk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       lovermob</a:t>
            </a: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3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C3D0D84-845C-4FA5-B622-13FACB2A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35" y="4097581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AFEF66AF-4D83-41AC-8C68-A25423E3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4" y="5749432"/>
            <a:ext cx="250504" cy="20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Background – the original British National Corpus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The BNC2014 project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Building the spoken BNC2014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Evaluating the Spoken BNC2014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Some challenges and reflections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Plan of action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British National Corpus (1994)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i="1" dirty="0"/>
              <a:t>“a corpus of 100 million words of written texts and spoken transcriptions of modern British English, to be stored on the computer in machine-readable form”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1993: 9)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9B95C30D-87BF-4939-82CC-A891C113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3670081"/>
            <a:ext cx="2797462" cy="181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The BNC2014 project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974585FD-A4F3-47B2-8C7E-74C481B0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66" y="2083216"/>
            <a:ext cx="2220655" cy="26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687339B3-BE11-4D4A-B073-EB98999D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32" y="2224297"/>
            <a:ext cx="3271602" cy="2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3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1024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-0.4842 0.021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Aims of the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Broadly comparable to the BNC1994, compiled two decades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A new resource for research &amp; teaching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100 million words of written British English, variety of registers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 million words of spoken British English, one register = casual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ea typeface="Arial" charset="0"/>
              <a:cs typeface="Arial" charset="0"/>
            </a:endParaRPr>
          </a:p>
          <a:p>
            <a:r>
              <a:rPr lang="en-US" sz="2000" dirty="0">
                <a:ea typeface="Arial" charset="0"/>
                <a:cs typeface="Arial" charset="0"/>
              </a:rPr>
              <a:t>Phase 1 (2014-2017) = Spoken BNC2014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 + Cambridge University Press 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Phase 2 (2015-present) = Written BNC2014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7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Why?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Nothing since the Spoken BNC1994: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orthographically transcribed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large size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general coverage of spoken British English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(low or no cost) public access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Language has very likely changed during this time – lexical innovations, perhaps grammatical change etc.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Two decade comparison (1990s-2010s) never been done before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Build towards a set of sampling points for diachronic analysis of spoken British English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0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English language teaching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we teach vs. what we do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Focus less on structures we produce less frequently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are we talking about?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Inspiration for current/realistic conversational topics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Speaking and ELT teaching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Teaching speaking is tough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ea typeface="Arial" charset="0"/>
                <a:cs typeface="Arial" charset="0"/>
              </a:rPr>
              <a:t>More on the ELT perspective tomorrow!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40CE72-1E92-4800-A7AD-A5BB57C998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41" y="5262789"/>
            <a:ext cx="3152118" cy="6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BNC2014 team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7EE1BD65-CFC9-48C0-9D7F-2949F78E0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46" y="1424354"/>
            <a:ext cx="852307" cy="103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E8FBEF-9E0E-43D1-BFCC-2E650D5FF00D}"/>
              </a:ext>
            </a:extLst>
          </p:cNvPr>
          <p:cNvSpPr txBox="1"/>
          <p:nvPr/>
        </p:nvSpPr>
        <p:spPr>
          <a:xfrm>
            <a:off x="1427604" y="1617711"/>
            <a:ext cx="2173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1 (2013-2017):</a:t>
            </a:r>
          </a:p>
          <a:p>
            <a:pPr algn="ctr"/>
            <a:r>
              <a:rPr lang="en-GB" dirty="0"/>
              <a:t>Spoken BNC2014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F4A5F-5BBA-425F-880F-0EE7AFD80544}"/>
              </a:ext>
            </a:extLst>
          </p:cNvPr>
          <p:cNvSpPr txBox="1"/>
          <p:nvPr/>
        </p:nvSpPr>
        <p:spPr>
          <a:xfrm>
            <a:off x="5714575" y="1599673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2 (2014-):</a:t>
            </a:r>
          </a:p>
          <a:p>
            <a:pPr algn="ctr"/>
            <a:r>
              <a:rPr lang="en-GB" dirty="0"/>
              <a:t>Written BNC2014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5EA2BB-5C92-45C4-AE87-21EA383A3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73" y="2294378"/>
            <a:ext cx="1238754" cy="2626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C72D22-8AB4-41A7-8BAA-8C7095457A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1278941" y="2250159"/>
            <a:ext cx="1060932" cy="3488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035423-9EFA-419E-9D2D-CD76D3FC66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082231" y="2250159"/>
            <a:ext cx="1060932" cy="3488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138160-77C4-4B01-95FC-58477F15479C}"/>
              </a:ext>
            </a:extLst>
          </p:cNvPr>
          <p:cNvSpPr txBox="1"/>
          <p:nvPr/>
        </p:nvSpPr>
        <p:spPr>
          <a:xfrm>
            <a:off x="2033121" y="3869976"/>
            <a:ext cx="654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Robbie </a:t>
            </a:r>
          </a:p>
          <a:p>
            <a:pPr algn="ctr"/>
            <a:r>
              <a:rPr lang="en-GB" sz="1200" dirty="0"/>
              <a:t>Love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A0FC15-BED7-4FE7-A125-4DB79520CEFB}"/>
              </a:ext>
            </a:extLst>
          </p:cNvPr>
          <p:cNvSpPr txBox="1"/>
          <p:nvPr/>
        </p:nvSpPr>
        <p:spPr>
          <a:xfrm>
            <a:off x="808767" y="5577639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Claire </a:t>
            </a:r>
          </a:p>
          <a:p>
            <a:pPr algn="ctr"/>
            <a:r>
              <a:rPr lang="en-GB" sz="1200" dirty="0"/>
              <a:t>Dembry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B88747-E69C-4D25-A9EB-FA2EB60272BA}"/>
              </a:ext>
            </a:extLst>
          </p:cNvPr>
          <p:cNvSpPr txBox="1"/>
          <p:nvPr/>
        </p:nvSpPr>
        <p:spPr>
          <a:xfrm>
            <a:off x="2063302" y="5569281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Olivia </a:t>
            </a:r>
          </a:p>
          <a:p>
            <a:pPr algn="ctr"/>
            <a:r>
              <a:rPr lang="en-GB" sz="1200" dirty="0"/>
              <a:t>Goodman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31F0D4-8A3E-4F20-8A80-9D241D5C0037}"/>
              </a:ext>
            </a:extLst>
          </p:cNvPr>
          <p:cNvSpPr txBox="1"/>
          <p:nvPr/>
        </p:nvSpPr>
        <p:spPr>
          <a:xfrm>
            <a:off x="6651818" y="5594739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Carmen</a:t>
            </a:r>
          </a:p>
          <a:p>
            <a:pPr algn="ctr"/>
            <a:r>
              <a:rPr lang="en-GB" sz="1200" dirty="0"/>
              <a:t>Dayrell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E4D7E6-4E32-477F-AFD4-8C667388F69A}"/>
              </a:ext>
            </a:extLst>
          </p:cNvPr>
          <p:cNvSpPr txBox="1"/>
          <p:nvPr/>
        </p:nvSpPr>
        <p:spPr>
          <a:xfrm>
            <a:off x="5666340" y="5579545"/>
            <a:ext cx="741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Mathew </a:t>
            </a:r>
          </a:p>
          <a:p>
            <a:pPr algn="ctr"/>
            <a:r>
              <a:rPr lang="en-GB" sz="1200" dirty="0"/>
              <a:t>Gillings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E7C074-2759-45DC-B518-3D3801687FE6}"/>
              </a:ext>
            </a:extLst>
          </p:cNvPr>
          <p:cNvSpPr txBox="1"/>
          <p:nvPr/>
        </p:nvSpPr>
        <p:spPr>
          <a:xfrm>
            <a:off x="6696315" y="3884941"/>
            <a:ext cx="63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Abi</a:t>
            </a:r>
          </a:p>
          <a:p>
            <a:pPr algn="ctr"/>
            <a:r>
              <a:rPr lang="en-GB" sz="1200" dirty="0"/>
              <a:t>Hawtin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D9A3EB-2993-4024-8E4D-FE2F63C60733}"/>
              </a:ext>
            </a:extLst>
          </p:cNvPr>
          <p:cNvSpPr txBox="1"/>
          <p:nvPr/>
        </p:nvSpPr>
        <p:spPr>
          <a:xfrm>
            <a:off x="7639891" y="5574051"/>
            <a:ext cx="808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Matt</a:t>
            </a:r>
          </a:p>
          <a:p>
            <a:pPr algn="ctr"/>
            <a:r>
              <a:rPr lang="en-GB" sz="1200" dirty="0"/>
              <a:t>Timperley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DBDE05-F1D0-4B11-B460-FA3FCD452E29}"/>
              </a:ext>
            </a:extLst>
          </p:cNvPr>
          <p:cNvSpPr txBox="1"/>
          <p:nvPr/>
        </p:nvSpPr>
        <p:spPr>
          <a:xfrm>
            <a:off x="3713488" y="3674382"/>
            <a:ext cx="73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Tony </a:t>
            </a:r>
          </a:p>
          <a:p>
            <a:pPr algn="ctr"/>
            <a:r>
              <a:rPr lang="en-GB" sz="1200" dirty="0"/>
              <a:t>McEnery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D6FD42-F7A6-410E-BA63-CA6096282B37}"/>
              </a:ext>
            </a:extLst>
          </p:cNvPr>
          <p:cNvSpPr txBox="1"/>
          <p:nvPr/>
        </p:nvSpPr>
        <p:spPr>
          <a:xfrm>
            <a:off x="4202400" y="5163956"/>
            <a:ext cx="707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Andrew </a:t>
            </a:r>
          </a:p>
          <a:p>
            <a:pPr algn="ctr"/>
            <a:r>
              <a:rPr lang="en-GB" sz="1200" dirty="0"/>
              <a:t>Hardie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1900FF-A150-4159-8EA7-C92573057729}"/>
              </a:ext>
            </a:extLst>
          </p:cNvPr>
          <p:cNvSpPr txBox="1"/>
          <p:nvPr/>
        </p:nvSpPr>
        <p:spPr>
          <a:xfrm>
            <a:off x="4764787" y="3693116"/>
            <a:ext cx="644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Vaclav </a:t>
            </a:r>
          </a:p>
          <a:p>
            <a:pPr algn="ctr"/>
            <a:r>
              <a:rPr lang="en-GB" sz="1200" dirty="0"/>
              <a:t>Brezina</a:t>
            </a:r>
          </a:p>
        </p:txBody>
      </p:sp>
      <p:pic>
        <p:nvPicPr>
          <p:cNvPr id="41" name="Picture 40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BBC176E4-ED95-46AC-982E-EB127E95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2" y="4676044"/>
            <a:ext cx="901595" cy="901595"/>
          </a:xfrm>
          <a:prstGeom prst="rect">
            <a:avLst/>
          </a:prstGeom>
        </p:spPr>
      </p:pic>
      <p:pic>
        <p:nvPicPr>
          <p:cNvPr id="43" name="Picture 42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13ED8B49-7C01-4A33-88A0-5CEB7ACB3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2697" y="4635270"/>
            <a:ext cx="758362" cy="951400"/>
          </a:xfrm>
          <a:prstGeom prst="rect">
            <a:avLst/>
          </a:prstGeom>
        </p:spPr>
      </p:pic>
      <p:pic>
        <p:nvPicPr>
          <p:cNvPr id="45" name="Picture 44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82F041EE-4D5D-4E28-945F-82C8BB906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766" y="4635271"/>
            <a:ext cx="758362" cy="951399"/>
          </a:xfrm>
          <a:prstGeom prst="rect">
            <a:avLst/>
          </a:prstGeom>
        </p:spPr>
      </p:pic>
      <p:pic>
        <p:nvPicPr>
          <p:cNvPr id="47" name="Picture 46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857EE2CE-2CF4-4FE8-85BC-C644BEBB6A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8628" y="4643339"/>
            <a:ext cx="951400" cy="951400"/>
          </a:xfrm>
          <a:prstGeom prst="rect">
            <a:avLst/>
          </a:prstGeom>
        </p:spPr>
      </p:pic>
      <p:pic>
        <p:nvPicPr>
          <p:cNvPr id="49" name="Picture 4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E62FBB21-9372-402A-8FCB-2F06704442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6246" y="4672455"/>
            <a:ext cx="901596" cy="901596"/>
          </a:xfrm>
          <a:prstGeom prst="rect">
            <a:avLst/>
          </a:prstGeom>
        </p:spPr>
      </p:pic>
      <p:pic>
        <p:nvPicPr>
          <p:cNvPr id="51" name="Picture 50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61FD24D9-2B52-4EA8-94CC-CA3527C498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4753"/>
          <a:stretch/>
        </p:blipFill>
        <p:spPr>
          <a:xfrm>
            <a:off x="1971323" y="2849751"/>
            <a:ext cx="778003" cy="912647"/>
          </a:xfrm>
          <a:prstGeom prst="rect">
            <a:avLst/>
          </a:prstGeom>
        </p:spPr>
      </p:pic>
      <p:pic>
        <p:nvPicPr>
          <p:cNvPr id="53" name="Picture 5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C3E703E0-EC90-42C4-9F12-555E4D9051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8166" y="2750478"/>
            <a:ext cx="636998" cy="799144"/>
          </a:xfrm>
          <a:prstGeom prst="rect">
            <a:avLst/>
          </a:prstGeom>
        </p:spPr>
      </p:pic>
      <p:pic>
        <p:nvPicPr>
          <p:cNvPr id="55" name="Picture 5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A3981B1C-C6B0-47EB-A7E8-8483DF881A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2400" y="4154781"/>
            <a:ext cx="718663" cy="901596"/>
          </a:xfrm>
          <a:prstGeom prst="rect">
            <a:avLst/>
          </a:prstGeom>
        </p:spPr>
      </p:pic>
      <p:pic>
        <p:nvPicPr>
          <p:cNvPr id="57" name="Picture 56" descr="A person wearing a hat and glasses&#10;&#10;Description generated with very high confidence">
            <a:extLst>
              <a:ext uri="{FF2B5EF4-FFF2-40B4-BE49-F238E27FC236}">
                <a16:creationId xmlns:a16="http://schemas.microsoft.com/office/drawing/2014/main" id="{2FF0A501-D14C-4506-A0EB-2147FC861FD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3600" b="19980"/>
          <a:stretch/>
        </p:blipFill>
        <p:spPr>
          <a:xfrm>
            <a:off x="6579695" y="2849751"/>
            <a:ext cx="834243" cy="985085"/>
          </a:xfrm>
          <a:prstGeom prst="rect">
            <a:avLst/>
          </a:prstGeom>
        </p:spPr>
      </p:pic>
      <p:pic>
        <p:nvPicPr>
          <p:cNvPr id="59" name="Picture 5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4CC503DB-F43A-481D-91DD-8D0B8A1809F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1201" y="2750478"/>
            <a:ext cx="636999" cy="799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F51739-1079-4905-8C2A-41DE080437C1}"/>
              </a:ext>
            </a:extLst>
          </p:cNvPr>
          <p:cNvSpPr txBox="1"/>
          <p:nvPr/>
        </p:nvSpPr>
        <p:spPr>
          <a:xfrm rot="19512112">
            <a:off x="-32760" y="1679411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10 million words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25A959-FA68-4DBF-A24E-0FA4F0221159}"/>
              </a:ext>
            </a:extLst>
          </p:cNvPr>
          <p:cNvSpPr txBox="1"/>
          <p:nvPr/>
        </p:nvSpPr>
        <p:spPr>
          <a:xfrm rot="2040470">
            <a:off x="7265366" y="1754505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90 million words</a:t>
            </a:r>
          </a:p>
        </p:txBody>
      </p:sp>
    </p:spTree>
    <p:extLst>
      <p:ext uri="{BB962C8B-B14F-4D97-AF65-F5344CB8AC3E}">
        <p14:creationId xmlns:p14="http://schemas.microsoft.com/office/powerpoint/2010/main" val="19630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161B29B7-755F-4059-86C2-CFBAE017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16" y="1533780"/>
            <a:ext cx="1208720" cy="138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B3F2BCE-D6BC-4E8C-9C95-4169F318445A}"/>
              </a:ext>
            </a:extLst>
          </p:cNvPr>
          <p:cNvSpPr txBox="1"/>
          <p:nvPr/>
        </p:nvSpPr>
        <p:spPr>
          <a:xfrm>
            <a:off x="155643" y="582064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5180E-1423-478F-BE6D-B6B74A2138AC}"/>
              </a:ext>
            </a:extLst>
          </p:cNvPr>
          <p:cNvSpPr txBox="1"/>
          <p:nvPr/>
        </p:nvSpPr>
        <p:spPr>
          <a:xfrm>
            <a:off x="152452" y="5426658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5DD46D-B6E6-4B76-B4AC-9FDD495170A0}"/>
              </a:ext>
            </a:extLst>
          </p:cNvPr>
          <p:cNvSpPr txBox="1"/>
          <p:nvPr/>
        </p:nvSpPr>
        <p:spPr>
          <a:xfrm>
            <a:off x="152452" y="5018035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DF7A37-4189-4759-9E0F-76EF101F57C6}"/>
              </a:ext>
            </a:extLst>
          </p:cNvPr>
          <p:cNvSpPr txBox="1"/>
          <p:nvPr/>
        </p:nvSpPr>
        <p:spPr>
          <a:xfrm>
            <a:off x="152452" y="4609412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9C15A8-D404-4E1C-88DA-0304D78FB775}"/>
              </a:ext>
            </a:extLst>
          </p:cNvPr>
          <p:cNvSpPr txBox="1"/>
          <p:nvPr/>
        </p:nvSpPr>
        <p:spPr>
          <a:xfrm>
            <a:off x="152452" y="4222357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861EBF-52D5-499F-B8A9-0E0A2CAE908E}"/>
              </a:ext>
            </a:extLst>
          </p:cNvPr>
          <p:cNvSpPr txBox="1"/>
          <p:nvPr/>
        </p:nvSpPr>
        <p:spPr>
          <a:xfrm>
            <a:off x="149261" y="3828370"/>
            <a:ext cx="1464160" cy="408623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44E275-E0A5-4FD2-83F8-2702BBD248DF}"/>
              </a:ext>
            </a:extLst>
          </p:cNvPr>
          <p:cNvSpPr txBox="1"/>
          <p:nvPr/>
        </p:nvSpPr>
        <p:spPr>
          <a:xfrm>
            <a:off x="149261" y="3419747"/>
            <a:ext cx="1464160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57FE7A-9831-4A54-ADEC-596F3230D3A4}"/>
              </a:ext>
            </a:extLst>
          </p:cNvPr>
          <p:cNvSpPr txBox="1"/>
          <p:nvPr/>
        </p:nvSpPr>
        <p:spPr>
          <a:xfrm>
            <a:off x="149261" y="3011124"/>
            <a:ext cx="1464160" cy="408623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Building 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A54DF-B338-444C-9634-5D3A9EDC87D8}"/>
              </a:ext>
            </a:extLst>
          </p:cNvPr>
          <p:cNvSpPr txBox="1"/>
          <p:nvPr/>
        </p:nvSpPr>
        <p:spPr>
          <a:xfrm>
            <a:off x="6891720" y="1370382"/>
            <a:ext cx="1464163" cy="715089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Existing corpora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283927-DE30-4DEE-A17D-5CAFDDC2B27A}"/>
              </a:ext>
            </a:extLst>
          </p:cNvPr>
          <p:cNvSpPr txBox="1"/>
          <p:nvPr/>
        </p:nvSpPr>
        <p:spPr>
          <a:xfrm>
            <a:off x="2801345" y="2481404"/>
            <a:ext cx="279326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Who is it for?</a:t>
            </a:r>
          </a:p>
          <a:p>
            <a:endParaRPr lang="en-GB" sz="2000" dirty="0"/>
          </a:p>
          <a:p>
            <a:r>
              <a:rPr lang="en-GB" sz="2000" dirty="0"/>
              <a:t>What do people want?</a:t>
            </a:r>
          </a:p>
          <a:p>
            <a:endParaRPr lang="en-GB" sz="2000" dirty="0"/>
          </a:p>
          <a:p>
            <a:r>
              <a:rPr lang="en-GB" sz="2000" dirty="0"/>
              <a:t>What have people done?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491008-A4B5-4FD9-B8E0-FD98C779C9CA}"/>
              </a:ext>
            </a:extLst>
          </p:cNvPr>
          <p:cNvSpPr txBox="1"/>
          <p:nvPr/>
        </p:nvSpPr>
        <p:spPr>
          <a:xfrm>
            <a:off x="6891721" y="2227701"/>
            <a:ext cx="1464162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Design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62A3FA-0E9E-4D3A-9875-945E0595A66A}"/>
              </a:ext>
            </a:extLst>
          </p:cNvPr>
          <p:cNvSpPr txBox="1"/>
          <p:nvPr/>
        </p:nvSpPr>
        <p:spPr>
          <a:xfrm>
            <a:off x="6891720" y="2777349"/>
            <a:ext cx="1464161" cy="715089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Data collection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0CF88A-C149-4A47-954A-D6FDA5ADEE5F}"/>
              </a:ext>
            </a:extLst>
          </p:cNvPr>
          <p:cNvSpPr txBox="1"/>
          <p:nvPr/>
        </p:nvSpPr>
        <p:spPr>
          <a:xfrm>
            <a:off x="6891721" y="3632960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Transcription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328A33-F337-4D6A-B804-A5752486F834}"/>
              </a:ext>
            </a:extLst>
          </p:cNvPr>
          <p:cNvSpPr txBox="1"/>
          <p:nvPr/>
        </p:nvSpPr>
        <p:spPr>
          <a:xfrm>
            <a:off x="6891723" y="4182105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Processing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0C08FD-FD4D-48DF-B34A-BF91F522A696}"/>
              </a:ext>
            </a:extLst>
          </p:cNvPr>
          <p:cNvSpPr txBox="1"/>
          <p:nvPr/>
        </p:nvSpPr>
        <p:spPr>
          <a:xfrm>
            <a:off x="6891723" y="4728060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Review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24A21E-14FB-4C11-A03B-F95415C02E2F}"/>
              </a:ext>
            </a:extLst>
          </p:cNvPr>
          <p:cNvSpPr txBox="1"/>
          <p:nvPr/>
        </p:nvSpPr>
        <p:spPr>
          <a:xfrm>
            <a:off x="6891726" y="581760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Release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9A65EC-6C81-43BB-AD33-21B1D6B7E19E}"/>
              </a:ext>
            </a:extLst>
          </p:cNvPr>
          <p:cNvSpPr txBox="1"/>
          <p:nvPr/>
        </p:nvSpPr>
        <p:spPr>
          <a:xfrm>
            <a:off x="6891726" y="5268460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Document</a:t>
            </a:r>
          </a:p>
        </p:txBody>
      </p:sp>
      <p:pic>
        <p:nvPicPr>
          <p:cNvPr id="19" name="Picture 1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68D3EAA-1E05-4FA2-9A1C-F816A842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540" y="2061547"/>
            <a:ext cx="1047180" cy="7409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2E73BA9-097E-4BE0-B4D5-7B7766D88E44}"/>
              </a:ext>
            </a:extLst>
          </p:cNvPr>
          <p:cNvSpPr txBox="1"/>
          <p:nvPr/>
        </p:nvSpPr>
        <p:spPr>
          <a:xfrm>
            <a:off x="2801345" y="2463359"/>
            <a:ext cx="279326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Target population</a:t>
            </a:r>
          </a:p>
          <a:p>
            <a:endParaRPr lang="en-GB" sz="2000" dirty="0"/>
          </a:p>
          <a:p>
            <a:r>
              <a:rPr lang="en-GB" sz="2000" dirty="0"/>
              <a:t>Sampling goals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708EED-6427-40A9-8345-70081EEB7593}"/>
              </a:ext>
            </a:extLst>
          </p:cNvPr>
          <p:cNvSpPr txBox="1"/>
          <p:nvPr/>
        </p:nvSpPr>
        <p:spPr>
          <a:xfrm>
            <a:off x="2806918" y="2481404"/>
            <a:ext cx="242598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Finding participants</a:t>
            </a:r>
          </a:p>
          <a:p>
            <a:endParaRPr lang="en-GB" sz="2000" dirty="0"/>
          </a:p>
          <a:p>
            <a:r>
              <a:rPr lang="en-GB" sz="2000" dirty="0"/>
              <a:t>Recording equipment</a:t>
            </a:r>
          </a:p>
          <a:p>
            <a:endParaRPr lang="en-GB" sz="2000" dirty="0"/>
          </a:p>
          <a:p>
            <a:r>
              <a:rPr lang="en-GB" sz="2000" dirty="0"/>
              <a:t>Metadata collection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30BE03-E356-4E63-A48F-1A441FD3E74B}"/>
              </a:ext>
            </a:extLst>
          </p:cNvPr>
          <p:cNvSpPr txBox="1"/>
          <p:nvPr/>
        </p:nvSpPr>
        <p:spPr>
          <a:xfrm>
            <a:off x="2806918" y="2481449"/>
            <a:ext cx="2450094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Automated? Manual?</a:t>
            </a:r>
          </a:p>
          <a:p>
            <a:endParaRPr lang="en-GB" sz="2000" dirty="0"/>
          </a:p>
          <a:p>
            <a:r>
              <a:rPr lang="en-GB" sz="2000" dirty="0"/>
              <a:t>Conventions</a:t>
            </a:r>
          </a:p>
          <a:p>
            <a:endParaRPr lang="en-GB" sz="2000" dirty="0"/>
          </a:p>
          <a:p>
            <a:r>
              <a:rPr lang="en-GB" sz="2000" dirty="0"/>
              <a:t>Accuracy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55DD63-4B96-45DB-B226-48C67B266ED0}"/>
              </a:ext>
            </a:extLst>
          </p:cNvPr>
          <p:cNvSpPr txBox="1"/>
          <p:nvPr/>
        </p:nvSpPr>
        <p:spPr>
          <a:xfrm>
            <a:off x="2806918" y="2550889"/>
            <a:ext cx="24259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XML conversion</a:t>
            </a:r>
          </a:p>
          <a:p>
            <a:endParaRPr lang="en-GB" sz="2000" dirty="0"/>
          </a:p>
          <a:p>
            <a:r>
              <a:rPr lang="en-GB" sz="2000" dirty="0"/>
              <a:t>Annotation</a:t>
            </a:r>
          </a:p>
          <a:p>
            <a:endParaRPr lang="en-GB" sz="2000" dirty="0"/>
          </a:p>
          <a:p>
            <a:r>
              <a:rPr lang="en-GB" sz="2000" dirty="0"/>
              <a:t>Tool development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6F00AC-4EBE-4D6E-96E1-A99553D2AA43}"/>
              </a:ext>
            </a:extLst>
          </p:cNvPr>
          <p:cNvSpPr txBox="1"/>
          <p:nvPr/>
        </p:nvSpPr>
        <p:spPr>
          <a:xfrm>
            <a:off x="2782808" y="2578814"/>
            <a:ext cx="2215030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What have we got?</a:t>
            </a:r>
          </a:p>
          <a:p>
            <a:endParaRPr lang="en-GB" sz="2000" dirty="0"/>
          </a:p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Pilot research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919C95-BF07-4485-9D43-07132017EABA}"/>
              </a:ext>
            </a:extLst>
          </p:cNvPr>
          <p:cNvSpPr txBox="1"/>
          <p:nvPr/>
        </p:nvSpPr>
        <p:spPr>
          <a:xfrm>
            <a:off x="2758698" y="2578814"/>
            <a:ext cx="223914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User guide</a:t>
            </a:r>
          </a:p>
          <a:p>
            <a:endParaRPr lang="en-GB" sz="2000" dirty="0"/>
          </a:p>
          <a:p>
            <a:r>
              <a:rPr lang="en-GB" sz="2000" dirty="0"/>
              <a:t>Website</a:t>
            </a:r>
          </a:p>
          <a:p>
            <a:endParaRPr lang="en-GB" sz="2000" dirty="0"/>
          </a:p>
          <a:p>
            <a:r>
              <a:rPr lang="en-GB" sz="2000" dirty="0"/>
              <a:t>Publications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5F11209-95B5-4F8C-A7C3-2B44C4B63D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13" t="16476" r="40083" b="8400"/>
          <a:stretch/>
        </p:blipFill>
        <p:spPr>
          <a:xfrm>
            <a:off x="2706332" y="1471803"/>
            <a:ext cx="3086100" cy="4576502"/>
          </a:xfrm>
          <a:prstGeom prst="rect">
            <a:avLst/>
          </a:prstGeom>
        </p:spPr>
      </p:pic>
      <p:pic>
        <p:nvPicPr>
          <p:cNvPr id="1032" name="Picture 8" descr="Image result for audio clipart">
            <a:extLst>
              <a:ext uri="{FF2B5EF4-FFF2-40B4-BE49-F238E27FC236}">
                <a16:creationId xmlns:a16="http://schemas.microsoft.com/office/drawing/2014/main" id="{B218AD45-7FA9-4C5F-909A-936759C4F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96" y="3508608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smartphone clipart">
            <a:extLst>
              <a:ext uri="{FF2B5EF4-FFF2-40B4-BE49-F238E27FC236}">
                <a16:creationId xmlns:a16="http://schemas.microsoft.com/office/drawing/2014/main" id="{2C5BB0FE-3E52-40F9-9280-FC074063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71" y="2808375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papers clipart">
            <a:extLst>
              <a:ext uri="{FF2B5EF4-FFF2-40B4-BE49-F238E27FC236}">
                <a16:creationId xmlns:a16="http://schemas.microsoft.com/office/drawing/2014/main" id="{110045AF-539C-4B4D-8D20-22488CEB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47" y="1370382"/>
            <a:ext cx="681966" cy="67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computer clipart">
            <a:extLst>
              <a:ext uri="{FF2B5EF4-FFF2-40B4-BE49-F238E27FC236}">
                <a16:creationId xmlns:a16="http://schemas.microsoft.com/office/drawing/2014/main" id="{21FF14F9-7BA6-4E4C-8A80-07686578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69" y="4117560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document clipart">
            <a:extLst>
              <a:ext uri="{FF2B5EF4-FFF2-40B4-BE49-F238E27FC236}">
                <a16:creationId xmlns:a16="http://schemas.microsoft.com/office/drawing/2014/main" id="{EE6FD1E7-353D-4429-AE23-6DCE66B77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212" y="5166139"/>
            <a:ext cx="524710" cy="52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magnifying glass clip art">
            <a:extLst>
              <a:ext uri="{FF2B5EF4-FFF2-40B4-BE49-F238E27FC236}">
                <a16:creationId xmlns:a16="http://schemas.microsoft.com/office/drawing/2014/main" id="{44E57682-F7E2-421D-9DA4-AC7E393B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7" y="4730780"/>
            <a:ext cx="418222" cy="41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34510D-331E-442B-9FE3-311DBD5213FE}"/>
              </a:ext>
            </a:extLst>
          </p:cNvPr>
          <p:cNvSpPr txBox="1"/>
          <p:nvPr/>
        </p:nvSpPr>
        <p:spPr>
          <a:xfrm>
            <a:off x="293355" y="137038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</a:rPr>
              <a:t>SPOKEN</a:t>
            </a:r>
          </a:p>
        </p:txBody>
      </p:sp>
      <p:pic>
        <p:nvPicPr>
          <p:cNvPr id="10" name="Picture 9" descr="A flock of birds flying in the sky&#10;&#10;Description generated with very high confidence">
            <a:extLst>
              <a:ext uri="{FF2B5EF4-FFF2-40B4-BE49-F238E27FC236}">
                <a16:creationId xmlns:a16="http://schemas.microsoft.com/office/drawing/2014/main" id="{9A7ADBEF-D3DB-4182-BC59-321EF20C51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4792" y="5724454"/>
            <a:ext cx="594924" cy="5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74115 -0.220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49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73646 -0.1754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877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73785 -0.132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92" y="-662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0.73559 -0.08241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71" y="-412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0.7375 -0.0615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30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73681 -0.04305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0" y="-215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7375 -0.02129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106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73646 -0.00162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9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9" grpId="0" animBg="1"/>
      <p:bldP spid="4" grpId="0" animBg="1"/>
      <p:bldP spid="4" grpId="1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8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“The design of a representative corpus is not truly finalized until the corpus is completed, and analyses of the parameters of variation are required throughout the process of corpus development </a:t>
            </a:r>
            <a:r>
              <a:rPr lang="en-GB" sz="2000" b="1" i="1" dirty="0">
                <a:ea typeface="Arial" charset="0"/>
                <a:cs typeface="Arial" charset="0"/>
              </a:rPr>
              <a:t>in order to fine-tune the representativeness of the resulting collection of texts</a:t>
            </a:r>
            <a:r>
              <a:rPr lang="en-GB" sz="2000" i="1" dirty="0">
                <a:ea typeface="Arial" charset="0"/>
                <a:cs typeface="Arial" charset="0"/>
              </a:rPr>
              <a:t>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</a:t>
            </a:r>
            <a:r>
              <a:rPr lang="en-GB" sz="2000" dirty="0" err="1">
                <a:ea typeface="Arial" charset="0"/>
                <a:cs typeface="Arial" charset="0"/>
              </a:rPr>
              <a:t>Biber</a:t>
            </a:r>
            <a:r>
              <a:rPr lang="en-GB" sz="2000" dirty="0">
                <a:ea typeface="Arial" charset="0"/>
                <a:cs typeface="Arial" charset="0"/>
              </a:rPr>
              <a:t> 1993)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i="1" dirty="0">
              <a:ea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“A seminal article by </a:t>
            </a:r>
            <a:r>
              <a:rPr lang="en-GB" sz="2000" i="1" dirty="0" err="1">
                <a:ea typeface="Arial" charset="0"/>
                <a:cs typeface="Arial" charset="0"/>
              </a:rPr>
              <a:t>Biber</a:t>
            </a:r>
            <a:r>
              <a:rPr lang="en-GB" sz="2000" i="1" dirty="0">
                <a:ea typeface="Arial" charset="0"/>
                <a:cs typeface="Arial" charset="0"/>
              </a:rPr>
              <a:t> (1993) has frequently been cited, </a:t>
            </a:r>
            <a:r>
              <a:rPr lang="en-GB" sz="2000" b="1" i="1" dirty="0">
                <a:ea typeface="Arial" charset="0"/>
                <a:cs typeface="Arial" charset="0"/>
              </a:rPr>
              <a:t>but no attempt (to my knowledge) has been made to implement </a:t>
            </a:r>
            <a:r>
              <a:rPr lang="en-GB" sz="2000" b="1" i="1" dirty="0" err="1">
                <a:ea typeface="Arial" charset="0"/>
                <a:cs typeface="Arial" charset="0"/>
              </a:rPr>
              <a:t>Biber’s</a:t>
            </a:r>
            <a:r>
              <a:rPr lang="en-GB" sz="2000" b="1" i="1" dirty="0">
                <a:ea typeface="Arial" charset="0"/>
                <a:cs typeface="Arial" charset="0"/>
              </a:rPr>
              <a:t> plan for building a representative corpus. </a:t>
            </a:r>
            <a:r>
              <a:rPr lang="en-GB" sz="2000" i="1" dirty="0">
                <a:ea typeface="Arial" charset="0"/>
                <a:cs typeface="Arial" charset="0"/>
              </a:rPr>
              <a:t>[…] Without representativeness, whatever is found to be true of a corpus, is simply true of that corpus – and cannot be extended to anything else.”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2006)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D420344-664D-407A-B4F9-8D30B1F4B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11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2</a:t>
            </a:r>
            <a:r>
              <a:rPr lang="en-GB" sz="2000" baseline="30000" dirty="0">
                <a:ea typeface="Arial" charset="0"/>
                <a:cs typeface="Arial" charset="0"/>
              </a:rPr>
              <a:t>nd</a:t>
            </a:r>
            <a:r>
              <a:rPr lang="en-GB" sz="2000" dirty="0">
                <a:ea typeface="Arial" charset="0"/>
                <a:cs typeface="Arial" charset="0"/>
              </a:rPr>
              <a:t> version of the BNC – promise and expectation of comparability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 terms of spoken data, needs had changed – just informal conversation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Goals: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priority = England; aim for rest of UK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spread of age, gender, region, socio-economic status etc.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but: no pre-determined category sizes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broadly comparable to the Spoken BNC1994DS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Describe representativeness upon completion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We </a:t>
            </a:r>
            <a:r>
              <a:rPr lang="en-GB" sz="2000" b="1" u="sng" dirty="0">
                <a:ea typeface="Arial" charset="0"/>
                <a:cs typeface="Arial" charset="0"/>
              </a:rPr>
              <a:t>had</a:t>
            </a:r>
            <a:r>
              <a:rPr lang="en-GB" sz="2000" dirty="0">
                <a:ea typeface="Arial" charset="0"/>
                <a:cs typeface="Arial" charset="0"/>
              </a:rPr>
              <a:t> to facilitate comment on some wider population, otherwise what is the point?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1079AAA-4405-4CEB-89F9-9C14263D3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5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12</a:t>
            </a:fld>
            <a:endParaRPr lang="en-GB"/>
          </a:p>
        </p:txBody>
      </p:sp>
      <p:graphicFrame>
        <p:nvGraphicFramePr>
          <p:cNvPr id="10" name="Table 1">
            <a:extLst>
              <a:ext uri="{FF2B5EF4-FFF2-40B4-BE49-F238E27FC236}">
                <a16:creationId xmlns:a16="http://schemas.microsoft.com/office/drawing/2014/main" id="{51A2B5D7-AA51-4A42-A70A-8A478FE07B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229848"/>
              </p:ext>
            </p:extLst>
          </p:nvPr>
        </p:nvGraphicFramePr>
        <p:xfrm>
          <a:off x="456828" y="1412331"/>
          <a:ext cx="8228880" cy="4392935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121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(40%);</a:t>
                      </a:r>
                      <a:endParaRPr sz="1600" dirty="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Context-governed (60%)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(100%)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“Carefully sampled individuals” (Leech 1993:6)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Open call for participation;</a:t>
                      </a:r>
                      <a:endParaRPr sz="160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Some targeting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90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Tape recorders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Smartphone MP3 recordings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All interactions in a given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Conversations; some task-based interactions.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Continuously over a 2-7 day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strike="noStrike">
                          <a:latin typeface="+mn-lt"/>
                        </a:rPr>
                        <a:t>As determined by participant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Over 1000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700 unique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0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~10m words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11+m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7C7E20F2-018B-4E8E-94B1-3003D136C1E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312AA07-C18D-4B5E-9644-A083E937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1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D8508742-C0D8-44E2-9220-B25A1E075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5995239"/>
              </p:ext>
            </p:extLst>
          </p:nvPr>
        </p:nvGraphicFramePr>
        <p:xfrm>
          <a:off x="689262" y="1580234"/>
          <a:ext cx="7492212" cy="4365608"/>
        </p:xfrm>
        <a:graphic>
          <a:graphicData uri="http://schemas.openxmlformats.org/drawingml/2006/table">
            <a:tbl>
              <a:tblPr/>
              <a:tblGrid>
                <a:gridCol w="116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6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248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BNC1994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BNC2014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50">
                <a:tc>
                  <a:txBody>
                    <a:bodyPr/>
                    <a:lstStyle/>
                    <a:p>
                      <a:r>
                        <a:rPr lang="en-GB" sz="1400" strike="noStrike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Speaker</a:t>
                      </a:r>
                      <a:endParaRPr sz="140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Socio-economic category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Birthplace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Linguistic origin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Where do you currently live?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How long have you lived there?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Nationality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Do you speak other languages?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13"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Recording</a:t>
                      </a:r>
                      <a:endParaRPr sz="14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File name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length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Speaker relationship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Topics covered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AAEACA8-7CF9-4EA8-A82B-D9F6E3565689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FFE7EF9-9DA5-40D3-8B6E-93AB5AC50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7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14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How can we recruit &amp; motivate participants?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Money!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recordings?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metadata?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Condition of payment; careful data management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021619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Data collection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mockuphone.com/static/images/devices/apple-iphone6plus-spacegrey-portrait.png">
            <a:extLst>
              <a:ext uri="{FF2B5EF4-FFF2-40B4-BE49-F238E27FC236}">
                <a16:creationId xmlns:a16="http://schemas.microsoft.com/office/drawing/2014/main" id="{A6EE9915-D94B-4A6B-A21A-ED4BA8CD5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0" t="4971" r="26944" b="4769"/>
          <a:stretch/>
        </p:blipFill>
        <p:spPr bwMode="auto">
          <a:xfrm>
            <a:off x="5724128" y="1412777"/>
            <a:ext cx="268828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9E7EB49-C5CA-47F2-A329-89F8C7A20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4"/>
          <a:stretch/>
        </p:blipFill>
        <p:spPr bwMode="auto">
          <a:xfrm>
            <a:off x="6006033" y="2149996"/>
            <a:ext cx="2167576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57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15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Accent/dialect -&gt; region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essentialtravelguide.com/wp-content/uploads/2011/02/UK-Regional-Map.jpg">
            <a:extLst>
              <a:ext uri="{FF2B5EF4-FFF2-40B4-BE49-F238E27FC236}">
                <a16:creationId xmlns:a16="http://schemas.microsoft.com/office/drawing/2014/main" id="{9106217B-93D9-4E05-BB66-99ACC835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94" y="2231855"/>
            <a:ext cx="3459857" cy="34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16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Region</a:t>
            </a:r>
          </a:p>
          <a:p>
            <a:endParaRPr lang="en-GB" sz="2000" dirty="0"/>
          </a:p>
          <a:p>
            <a:r>
              <a:rPr lang="en-GB" sz="2000" dirty="0"/>
              <a:t>What is </a:t>
            </a:r>
            <a:r>
              <a:rPr lang="en-GB" sz="2000" u="sng" dirty="0"/>
              <a:t>region</a:t>
            </a:r>
            <a:r>
              <a:rPr lang="en-GB" sz="2000" dirty="0"/>
              <a:t> anyway? What are we trying to represent here?</a:t>
            </a:r>
          </a:p>
          <a:p>
            <a:endParaRPr lang="en-GB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Birthplace?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Recording location?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Location of current residence?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Location during acquisition?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89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17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Region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Purely objective metadata seems insufficient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Subjective metadata offers an imperfect solution: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Self-reported dialect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British Library’s Evolving English </a:t>
            </a:r>
            <a:r>
              <a:rPr lang="en-GB" sz="2000" dirty="0" err="1"/>
              <a:t>WordBank</a:t>
            </a:r>
            <a:r>
              <a:rPr lang="en-GB" sz="2000" dirty="0"/>
              <a:t> (2011)</a:t>
            </a:r>
          </a:p>
          <a:p>
            <a:r>
              <a:rPr lang="en-GB" sz="2000" dirty="0"/>
              <a:t>	E.g. “Geordie” = north east England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8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18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Self-reported dialect categorisation</a:t>
            </a:r>
          </a:p>
          <a:p>
            <a:endParaRPr lang="en-GB" sz="2000" dirty="0"/>
          </a:p>
          <a:p>
            <a:r>
              <a:rPr lang="en-GB" sz="2000" dirty="0"/>
              <a:t>central midlands, north-east midlands, midlands, south midlands, north-west midlands…</a:t>
            </a:r>
          </a:p>
          <a:p>
            <a:endParaRPr lang="en-GB" sz="2000" dirty="0"/>
          </a:p>
          <a:p>
            <a:r>
              <a:rPr lang="en-GB" sz="2000" i="1" dirty="0"/>
              <a:t>“southern”</a:t>
            </a:r>
          </a:p>
          <a:p>
            <a:r>
              <a:rPr lang="en-GB" sz="2000" i="1" dirty="0"/>
              <a:t>“normal with a </a:t>
            </a:r>
            <a:r>
              <a:rPr lang="en-GB" sz="2000" i="1" dirty="0" err="1"/>
              <a:t>brummy</a:t>
            </a:r>
            <a:r>
              <a:rPr lang="en-GB" sz="2000" i="1" dirty="0"/>
              <a:t> twang”</a:t>
            </a:r>
          </a:p>
          <a:p>
            <a:r>
              <a:rPr lang="en-GB" sz="2000" i="1" dirty="0"/>
              <a:t>“mixed northern/</a:t>
            </a:r>
            <a:r>
              <a:rPr lang="en-GB" sz="2000" i="1" dirty="0" err="1"/>
              <a:t>somerset</a:t>
            </a:r>
            <a:r>
              <a:rPr lang="en-GB" sz="2000" i="1" dirty="0"/>
              <a:t>/</a:t>
            </a:r>
            <a:r>
              <a:rPr lang="en-GB" sz="2000" i="1" dirty="0" err="1"/>
              <a:t>rp</a:t>
            </a:r>
            <a:r>
              <a:rPr lang="en-GB" sz="2000" i="1" dirty="0"/>
              <a:t>”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56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Dialect categorisation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Office for National Statistics’ scheme:</a:t>
            </a:r>
          </a:p>
          <a:p>
            <a:r>
              <a:rPr lang="en-GB" sz="2000" i="1" dirty="0"/>
              <a:t>	Nomenclature of Territorial Units for Statistics (NUTS)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Used in the census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34289EF-B82E-489B-960B-E750DDF0FEC7}"/>
              </a:ext>
            </a:extLst>
          </p:cNvPr>
          <p:cNvSpPr txBox="1">
            <a:spLocks/>
          </p:cNvSpPr>
          <p:nvPr/>
        </p:nvSpPr>
        <p:spPr>
          <a:xfrm>
            <a:off x="801743" y="3861048"/>
            <a:ext cx="2880320" cy="207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North 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 North West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(3) Merseyside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(4) Yorkshire &amp; Humberside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(5) East Midlands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(6) West Midlands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(7) Eastern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BDBCFFC-B0EC-4D7E-8174-EA24D458A920}"/>
              </a:ext>
            </a:extLst>
          </p:cNvPr>
          <p:cNvSpPr txBox="1">
            <a:spLocks/>
          </p:cNvSpPr>
          <p:nvPr/>
        </p:nvSpPr>
        <p:spPr>
          <a:xfrm>
            <a:off x="3995936" y="3861048"/>
            <a:ext cx="2880320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(8) London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(9) South 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(10) South West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(11) Wales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(12) Scotland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(13) Northern Ireland  </a:t>
            </a:r>
          </a:p>
        </p:txBody>
      </p:sp>
    </p:spTree>
    <p:extLst>
      <p:ext uri="{BB962C8B-B14F-4D97-AF65-F5344CB8AC3E}">
        <p14:creationId xmlns:p14="http://schemas.microsoft.com/office/powerpoint/2010/main" val="232545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20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77C0B905-E4CB-4430-A702-9975829EA8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632108"/>
              </p:ext>
            </p:extLst>
          </p:nvPr>
        </p:nvGraphicFramePr>
        <p:xfrm>
          <a:off x="739771" y="1768070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Comparable with the Spoken BNC1994 too!</a:t>
            </a:r>
          </a:p>
        </p:txBody>
      </p:sp>
    </p:spTree>
    <p:extLst>
      <p:ext uri="{BB962C8B-B14F-4D97-AF65-F5344CB8AC3E}">
        <p14:creationId xmlns:p14="http://schemas.microsoft.com/office/powerpoint/2010/main" val="37716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21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sysClr val="windowText" lastClr="000000"/>
                </a:solidFill>
              </a:rPr>
              <a:t>“Geordie”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DE253CD-BF35-49D6-B74E-F267EAD44F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04855"/>
              </p:ext>
            </p:extLst>
          </p:nvPr>
        </p:nvGraphicFramePr>
        <p:xfrm>
          <a:off x="781050" y="1668462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59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22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sysClr val="windowText" lastClr="000000"/>
                </a:solidFill>
              </a:rPr>
              <a:t>“Southern”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8" name="Content Placeholder 9">
            <a:extLst>
              <a:ext uri="{FF2B5EF4-FFF2-40B4-BE49-F238E27FC236}">
                <a16:creationId xmlns:a16="http://schemas.microsoft.com/office/drawing/2014/main" id="{BD2732EF-FF3E-4298-9737-28207EBD48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619697"/>
              </p:ext>
            </p:extLst>
          </p:nvPr>
        </p:nvGraphicFramePr>
        <p:xfrm>
          <a:off x="739771" y="1668462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16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23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Montgomery (2012) – we aren’t very good at judging dialect boundaries reliably – perceptual dialectology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One speaker’s “southern” might be another speaker’s “midlands”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Requires some inference – i.e. a subjective metadata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Contradictions in speaker reports</a:t>
            </a:r>
          </a:p>
          <a:p>
            <a:endParaRPr lang="en-GB" sz="2000" b="1" dirty="0"/>
          </a:p>
          <a:p>
            <a:r>
              <a:rPr lang="en-GB" sz="2000" b="1" dirty="0"/>
              <a:t>But…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More reliable method than BNC1994 – speak for yourself!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best we can get for a top-down scheme</a:t>
            </a:r>
          </a:p>
          <a:p>
            <a:endParaRPr lang="en-GB" sz="20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2173393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Evaluation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24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&amp; signed consent forms received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Metadata recorded from consent forms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assigned to transcriber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Transcript produced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#1: Audio checking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#2: Proofreading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Proofread word doc sent to Lancaster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25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Why not use exactly the same transcription scheme as the original?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r>
              <a:rPr lang="en-GB" sz="1800" dirty="0"/>
              <a:t>EXAMPLE</a:t>
            </a:r>
          </a:p>
          <a:p>
            <a:r>
              <a:rPr lang="en-GB" sz="1800" dirty="0"/>
              <a:t>using full stops and commas to “approximate to use in written text”, but also indicating pauses with ellipses</a:t>
            </a:r>
          </a:p>
          <a:p>
            <a:endParaRPr lang="en-GB" sz="1800" dirty="0"/>
          </a:p>
          <a:p>
            <a:r>
              <a:rPr lang="en-GB" sz="1800" dirty="0"/>
              <a:t>&lt;2&gt; I think it’s always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deceptive on days like this because its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overcast and [</a:t>
            </a:r>
            <a:r>
              <a:rPr lang="en-GB" sz="1800" dirty="0" err="1"/>
              <a:t>er</a:t>
            </a:r>
            <a:r>
              <a:rPr lang="en-GB" sz="1800" dirty="0"/>
              <a:t>]</a:t>
            </a:r>
          </a:p>
          <a:p>
            <a:r>
              <a:rPr lang="en-GB" sz="1800" dirty="0"/>
              <a:t>[…]</a:t>
            </a:r>
          </a:p>
          <a:p>
            <a:r>
              <a:rPr lang="en-GB" sz="1800" dirty="0"/>
              <a:t>&lt;2&gt; But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but </a:t>
            </a:r>
            <a:r>
              <a:rPr lang="en-GB" sz="1800" dirty="0" err="1"/>
              <a:t>er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he’s</a:t>
            </a:r>
            <a:r>
              <a:rPr lang="en-GB" sz="1800" dirty="0">
                <a:solidFill>
                  <a:srgbClr val="00B050"/>
                </a:solidFill>
              </a:rPr>
              <a:t>…</a:t>
            </a:r>
            <a:r>
              <a:rPr lang="en-GB" sz="1800" dirty="0"/>
              <a:t>just broken away from his girlfriend and [&lt;unclear&gt;]</a:t>
            </a:r>
          </a:p>
          <a:p>
            <a:r>
              <a:rPr lang="en-GB" sz="1800" dirty="0"/>
              <a:t>&lt;1&gt; [Oh has] he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oh</a:t>
            </a:r>
            <a:r>
              <a:rPr lang="en-GB" sz="1800" dirty="0">
                <a:solidFill>
                  <a:srgbClr val="00B0F0"/>
                </a:solidFill>
              </a:rPr>
              <a:t>. </a:t>
            </a:r>
            <a:r>
              <a:rPr lang="en-GB" sz="1800" dirty="0"/>
              <a:t>Well he seemed happy enough when he called.</a:t>
            </a:r>
          </a:p>
          <a:p>
            <a:pPr algn="r"/>
            <a:r>
              <a:rPr lang="en-GB" sz="1800" dirty="0"/>
              <a:t>Crowdy (1994: 28)</a:t>
            </a:r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EB1F4F-6012-41B3-9F4D-D696D3ED49B3}"/>
              </a:ext>
            </a:extLst>
          </p:cNvPr>
          <p:cNvSpPr/>
          <p:nvPr/>
        </p:nvSpPr>
        <p:spPr>
          <a:xfrm>
            <a:off x="228600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26898-1AD5-4BD7-8346-77DCFE789874}"/>
              </a:ext>
            </a:extLst>
          </p:cNvPr>
          <p:cNvSpPr/>
          <p:nvPr/>
        </p:nvSpPr>
        <p:spPr>
          <a:xfrm>
            <a:off x="589915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D834C3-DA4B-4F67-B7ED-A6ABD4BB393E}"/>
              </a:ext>
            </a:extLst>
          </p:cNvPr>
          <p:cNvSpPr/>
          <p:nvPr/>
        </p:nvSpPr>
        <p:spPr>
          <a:xfrm>
            <a:off x="1021326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85D731-7329-4D5D-9C7F-54126667CC00}"/>
              </a:ext>
            </a:extLst>
          </p:cNvPr>
          <p:cNvSpPr/>
          <p:nvPr/>
        </p:nvSpPr>
        <p:spPr>
          <a:xfrm>
            <a:off x="1676400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A94593-3F49-4902-B7C2-AD2270B98E4B}"/>
              </a:ext>
            </a:extLst>
          </p:cNvPr>
          <p:cNvSpPr/>
          <p:nvPr/>
        </p:nvSpPr>
        <p:spPr>
          <a:xfrm>
            <a:off x="2286000" y="4362450"/>
            <a:ext cx="558800" cy="50165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A47A9C-B056-42DE-8CFC-3AAAB4E23081}"/>
              </a:ext>
            </a:extLst>
          </p:cNvPr>
          <p:cNvSpPr/>
          <p:nvPr/>
        </p:nvSpPr>
        <p:spPr>
          <a:xfrm>
            <a:off x="1727200" y="48831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145C0D-1B4B-49FC-B014-3598A00828DD}"/>
              </a:ext>
            </a:extLst>
          </p:cNvPr>
          <p:cNvSpPr/>
          <p:nvPr/>
        </p:nvSpPr>
        <p:spPr>
          <a:xfrm>
            <a:off x="2235200" y="4864100"/>
            <a:ext cx="558800" cy="50165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8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26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Word docs -&gt; text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Text -&gt; XML, automatic conversion scripts to (a) translate transcripts into XML, (b) check &amp; correct transcription convention errors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Used “modest” XML (Hardie 2014), a simpler derivative of TEI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Tagged for POS and lemma, CLAWS (Garside &amp; Smith 1997)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Lancaster University’s </a:t>
            </a:r>
            <a:r>
              <a:rPr lang="en-GB" sz="2400" dirty="0" err="1">
                <a:ea typeface="Arial" charset="0"/>
                <a:cs typeface="Arial" charset="0"/>
              </a:rPr>
              <a:t>CQPweb</a:t>
            </a:r>
            <a:r>
              <a:rPr lang="en-GB" sz="2400" dirty="0">
                <a:ea typeface="Arial" charset="0"/>
                <a:cs typeface="Arial" charset="0"/>
              </a:rPr>
              <a:t> server (Hardie 2012)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215503" cy="604367"/>
          </a:xfrm>
          <a:prstGeom prst="roundRect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Processing</a:t>
            </a:r>
          </a:p>
        </p:txBody>
      </p:sp>
      <p:pic>
        <p:nvPicPr>
          <p:cNvPr id="10" name="Picture 20" descr="Image result for computer clipart">
            <a:extLst>
              <a:ext uri="{FF2B5EF4-FFF2-40B4-BE49-F238E27FC236}">
                <a16:creationId xmlns:a16="http://schemas.microsoft.com/office/drawing/2014/main" id="{93B3E1F2-D508-49C4-AF77-340CF8EB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1" y="502945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9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27</a:t>
            </a:fld>
            <a:endParaRPr lang="en-GB"/>
          </a:p>
        </p:txBody>
      </p:sp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242F9-5901-455F-8844-AFA6B3C7412E}"/>
              </a:ext>
            </a:extLst>
          </p:cNvPr>
          <p:cNvSpPr txBox="1"/>
          <p:nvPr/>
        </p:nvSpPr>
        <p:spPr>
          <a:xfrm>
            <a:off x="524711" y="2013228"/>
            <a:ext cx="4541180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Conversational, L1 British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2012-2016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672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1,251 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11,422,617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Freely available to the public:</a:t>
            </a:r>
          </a:p>
          <a:p>
            <a:pPr lvl="2"/>
            <a:r>
              <a:rPr lang="en-GB" sz="2000" dirty="0">
                <a:cs typeface="Arial" panose="020B0604020202020204" pitchFamily="34" charset="0"/>
              </a:rPr>
              <a:t>(1) on Lancaster’s </a:t>
            </a:r>
            <a:r>
              <a:rPr lang="en-GB" sz="2000" dirty="0" err="1">
                <a:cs typeface="Arial" panose="020B0604020202020204" pitchFamily="34" charset="0"/>
              </a:rPr>
              <a:t>CQPweb</a:t>
            </a:r>
            <a:r>
              <a:rPr lang="en-GB" sz="2000" dirty="0">
                <a:cs typeface="Arial" panose="020B0604020202020204" pitchFamily="34" charset="0"/>
              </a:rPr>
              <a:t>, then </a:t>
            </a:r>
          </a:p>
          <a:p>
            <a:pPr lvl="2"/>
            <a:r>
              <a:rPr lang="en-GB" sz="2000" dirty="0">
                <a:cs typeface="Arial" panose="020B0604020202020204" pitchFamily="34" charset="0"/>
              </a:rPr>
              <a:t>(2) file download</a:t>
            </a:r>
          </a:p>
          <a:p>
            <a:endParaRPr lang="en-GB" dirty="0"/>
          </a:p>
        </p:txBody>
      </p:sp>
      <p:pic>
        <p:nvPicPr>
          <p:cNvPr id="10" name="Picture 9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C3A87593-32ED-43E7-A724-42D2996C0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850469"/>
            <a:ext cx="2749597" cy="31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28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6E62B4A-9A01-4645-BFAE-5F7BD8A8EA5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1333872"/>
          <a:ext cx="4248472" cy="221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773C6FD-46D5-45D7-A14C-593CC2A3CB0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3628920"/>
          <a:ext cx="42484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852C6DE-05CB-4110-AFCD-F7B0498196E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55976" y="3700928"/>
          <a:ext cx="45454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312A582-4415-485D-9A28-C2E258CA22B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427984" y="1333872"/>
          <a:ext cx="4392488" cy="25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29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E089C59-B106-4BE2-B9BA-46A12A01D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08794"/>
              </p:ext>
            </p:extLst>
          </p:nvPr>
        </p:nvGraphicFramePr>
        <p:xfrm>
          <a:off x="107504" y="1196752"/>
          <a:ext cx="309634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9240F3F-D1B1-4395-9310-366D65E72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604132"/>
              </p:ext>
            </p:extLst>
          </p:nvPr>
        </p:nvGraphicFramePr>
        <p:xfrm>
          <a:off x="3131840" y="1268760"/>
          <a:ext cx="5436096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4B77A1CB-FC6B-4C9F-8D63-8A9E0CF7533B}"/>
              </a:ext>
            </a:extLst>
          </p:cNvPr>
          <p:cNvSpPr/>
          <p:nvPr/>
        </p:nvSpPr>
        <p:spPr>
          <a:xfrm>
            <a:off x="1187624" y="2204864"/>
            <a:ext cx="1868438" cy="10816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30" descr="Image result for magnifying glass clip art">
            <a:extLst>
              <a:ext uri="{FF2B5EF4-FFF2-40B4-BE49-F238E27FC236}">
                <a16:creationId xmlns:a16="http://schemas.microsoft.com/office/drawing/2014/main" id="{0CD22061-15AE-4C66-84DE-2EBF0014D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99FCAC58-F97D-4A65-A7DC-F8805D9D0A96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07695"/>
            <a:ext cx="8303915" cy="4870641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large corpus of informal spoken British English, as spoken mostly in England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Within England, it represents a spread of demographics including gender, age, socio-economic status and region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Comparable in terms of register to the Spoken BNC1994DS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resource for the study of: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lexical/grammatical variation &amp; change in England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English is spoken in England (2012-2016)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functional variation according to situational context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writing &amp; online comm.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other spoken registers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(critical) discourse analysis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much more…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So…what the Spoken BNC2014 </a:t>
            </a:r>
            <a:r>
              <a:rPr lang="en-US" sz="3200" b="1" dirty="0">
                <a:ea typeface="Arial" charset="0"/>
                <a:cs typeface="Arial" charset="0"/>
              </a:rPr>
              <a:t>is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8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Perfect!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of a range of spoken registers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Comparable in terms of register with the whole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built in exactly the same way as the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designed with phonetics in mind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that represents the whole of the UK – more to come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7367920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What the Spoken BNC2014 </a:t>
            </a:r>
            <a:r>
              <a:rPr lang="en-US" sz="3200" b="1" dirty="0">
                <a:ea typeface="Arial" charset="0"/>
                <a:cs typeface="Arial" charset="0"/>
              </a:rPr>
              <a:t>isn’t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452FA6-B318-4DD5-B91F-AFF040CC03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" t="9233" r="987"/>
          <a:stretch/>
        </p:blipFill>
        <p:spPr>
          <a:xfrm>
            <a:off x="524257" y="1496835"/>
            <a:ext cx="7991093" cy="4376618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3826963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Engaging with the media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Increasing mobility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growth of corpus linguistics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‘Blind faith’ in corpus linguistics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6019766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Some challenges</a:t>
            </a: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0.38976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7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485880"/>
            <a:ext cx="4772646" cy="60436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Engaging with the media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572000" y="1535709"/>
            <a:ext cx="4460596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Finding and recruiting participants for the Spoken BNC2014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media as an advertising tool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Working with university press office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Researchers and journalists…a love/hate relationship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truth of the matter is that the principles we hold dear (thoroughness, accuracy, taking your time to get it 100% right) are not conducive to getting headlines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Often, my work was watered down, censored and simplified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675BE2-E6BD-4A80-B996-E5346A17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14899" r="7549" b="4737"/>
          <a:stretch/>
        </p:blipFill>
        <p:spPr bwMode="auto">
          <a:xfrm>
            <a:off x="1562152" y="1430266"/>
            <a:ext cx="6242504" cy="467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38298 0.0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34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the pussy cat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503A8A-7D13-4E07-9928-C7F483BF07E4}"/>
              </a:ext>
            </a:extLst>
          </p:cNvPr>
          <p:cNvSpPr/>
          <p:nvPr/>
        </p:nvSpPr>
        <p:spPr>
          <a:xfrm>
            <a:off x="5225236" y="2426211"/>
            <a:ext cx="296593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Early 1990s		Early 2010s</a:t>
            </a:r>
          </a:p>
          <a:p>
            <a:r>
              <a:rPr lang="en-GB" sz="1400" dirty="0"/>
              <a:t>fortnight		</a:t>
            </a:r>
            <a:r>
              <a:rPr lang="en-GB" sz="1400" dirty="0" err="1"/>
              <a:t>facebook</a:t>
            </a:r>
            <a:endParaRPr lang="en-GB" sz="1400" dirty="0"/>
          </a:p>
          <a:p>
            <a:r>
              <a:rPr lang="en-GB" sz="1400" dirty="0"/>
              <a:t>marvellous		internet</a:t>
            </a:r>
          </a:p>
          <a:p>
            <a:r>
              <a:rPr lang="en-GB" sz="1400" dirty="0"/>
              <a:t>fetch		website</a:t>
            </a:r>
          </a:p>
          <a:p>
            <a:r>
              <a:rPr lang="en-GB" sz="1400" dirty="0" err="1"/>
              <a:t>walkman</a:t>
            </a:r>
            <a:r>
              <a:rPr lang="en-GB" sz="1400" dirty="0"/>
              <a:t>		awesome</a:t>
            </a:r>
          </a:p>
          <a:p>
            <a:r>
              <a:rPr lang="en-GB" sz="1400" dirty="0"/>
              <a:t>poll		email</a:t>
            </a:r>
          </a:p>
          <a:p>
            <a:r>
              <a:rPr lang="en-GB" sz="1400" dirty="0"/>
              <a:t>catalogue		google</a:t>
            </a:r>
          </a:p>
          <a:p>
            <a:r>
              <a:rPr lang="en-GB" sz="1400" dirty="0">
                <a:highlight>
                  <a:srgbClr val="FFFF00"/>
                </a:highlight>
              </a:rPr>
              <a:t>pussy cat</a:t>
            </a:r>
            <a:r>
              <a:rPr lang="en-GB" sz="1400" dirty="0"/>
              <a:t>		smartphone</a:t>
            </a:r>
          </a:p>
          <a:p>
            <a:r>
              <a:rPr lang="en-GB" sz="1400" dirty="0"/>
              <a:t>marmalade		</a:t>
            </a:r>
            <a:r>
              <a:rPr lang="en-GB" sz="1400" dirty="0" err="1"/>
              <a:t>iphone</a:t>
            </a:r>
            <a:endParaRPr lang="en-GB" sz="1400" dirty="0"/>
          </a:p>
          <a:p>
            <a:r>
              <a:rPr lang="en-GB" sz="1400" dirty="0"/>
              <a:t>drawers		essentially</a:t>
            </a:r>
          </a:p>
          <a:p>
            <a:r>
              <a:rPr lang="en-GB" sz="1400" dirty="0"/>
              <a:t>cheerio		treadmill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165249-47B7-4D98-ADB2-7F3F78392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59" t="28461" r="24996" b="7607"/>
          <a:stretch/>
        </p:blipFill>
        <p:spPr>
          <a:xfrm>
            <a:off x="838166" y="2028092"/>
            <a:ext cx="3080600" cy="31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9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35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the pussy cat</a:t>
            </a:r>
          </a:p>
        </p:txBody>
      </p: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90EE42FA-549B-4D24-B2CA-E0CFA5037B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3"/>
          <a:stretch/>
        </p:blipFill>
        <p:spPr>
          <a:xfrm>
            <a:off x="572683" y="3643818"/>
            <a:ext cx="4585335" cy="2634518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4E6A5835-AF39-4D61-BF69-85EA3309B2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0"/>
          <a:stretch/>
        </p:blipFill>
        <p:spPr>
          <a:xfrm>
            <a:off x="5158018" y="3806210"/>
            <a:ext cx="3495322" cy="2252908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87DA0CEB-0FE8-4C3A-805F-EE40D5DA52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991" r="14423" b="17009"/>
          <a:stretch/>
        </p:blipFill>
        <p:spPr>
          <a:xfrm>
            <a:off x="726865" y="1491371"/>
            <a:ext cx="2350442" cy="1994572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65B2BB35-5398-4883-8390-E5061C23CF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r="16017" b="14502"/>
          <a:stretch/>
        </p:blipFill>
        <p:spPr>
          <a:xfrm>
            <a:off x="3555023" y="1532330"/>
            <a:ext cx="2033953" cy="1994572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55E03450-6E7F-4E26-9B3A-4CD2A236FC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19"/>
          <a:stretch/>
        </p:blipFill>
        <p:spPr>
          <a:xfrm>
            <a:off x="5736413" y="1491371"/>
            <a:ext cx="3186207" cy="2035531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FF778F5-58C2-4846-BB67-A754305BDE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9" r="4629" b="15734"/>
          <a:stretch/>
        </p:blipFill>
        <p:spPr>
          <a:xfrm>
            <a:off x="1817460" y="1361472"/>
            <a:ext cx="5931108" cy="4807413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3D06066A-4B45-4EBD-9ACC-2E38F3C5DB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1147" r="49694" b="54811"/>
          <a:stretch/>
        </p:blipFill>
        <p:spPr>
          <a:xfrm>
            <a:off x="2236233" y="2566512"/>
            <a:ext cx="203395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36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swearing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CABF4-82C3-4C73-98AF-87D87A9D7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05" t="22689" r="31475" b="2644"/>
          <a:stretch/>
        </p:blipFill>
        <p:spPr>
          <a:xfrm>
            <a:off x="310696" y="1562100"/>
            <a:ext cx="3458309" cy="3733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0718F6-6F60-4992-8977-9A69F585A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74" t="41761" r="45513" b="50938"/>
          <a:stretch/>
        </p:blipFill>
        <p:spPr>
          <a:xfrm>
            <a:off x="3886199" y="3009900"/>
            <a:ext cx="4830721" cy="83819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7B8ED8-302E-4C3F-B37B-6B6A1E645EBF}"/>
              </a:ext>
            </a:extLst>
          </p:cNvPr>
          <p:cNvCxnSpPr>
            <a:cxnSpLocks/>
          </p:cNvCxnSpPr>
          <p:nvPr/>
        </p:nvCxnSpPr>
        <p:spPr>
          <a:xfrm>
            <a:off x="7578969" y="3284276"/>
            <a:ext cx="3634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6993A4-3084-47B1-BBBE-7B3047135D46}"/>
              </a:ext>
            </a:extLst>
          </p:cNvPr>
          <p:cNvCxnSpPr>
            <a:cxnSpLocks/>
          </p:cNvCxnSpPr>
          <p:nvPr/>
        </p:nvCxnSpPr>
        <p:spPr>
          <a:xfrm>
            <a:off x="5990492" y="3512876"/>
            <a:ext cx="3634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7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37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2203554-C6BA-4E66-BD77-A06F824BC9B8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5107525" cy="12602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Some people think I am: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announcing the death of the English language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actively promoting the changes I am reporting</a:t>
            </a:r>
            <a:endParaRPr lang="en-GB" sz="1800" i="1" dirty="0"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 descr="Image may contain: text">
            <a:extLst>
              <a:ext uri="{FF2B5EF4-FFF2-40B4-BE49-F238E27FC236}">
                <a16:creationId xmlns:a16="http://schemas.microsoft.com/office/drawing/2014/main" id="{B80EF650-42F4-4E12-9667-3B8E461BF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3" y="1402869"/>
            <a:ext cx="6642554" cy="475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38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009665-A45E-4C91-BE47-1D2176F4D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84" t="31594" r="31843" b="24977"/>
          <a:stretch/>
        </p:blipFill>
        <p:spPr>
          <a:xfrm>
            <a:off x="1896644" y="1860884"/>
            <a:ext cx="5350711" cy="3437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2F5C4B-5D3B-4129-876C-082A79A02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" t="6812" r="1974" b="5128"/>
          <a:stretch/>
        </p:blipFill>
        <p:spPr>
          <a:xfrm>
            <a:off x="310696" y="1553411"/>
            <a:ext cx="8553904" cy="43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65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“we chose to define ‘British’ as speakers whose L1…is British English, rather than speaker nationality”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(Love forth.)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i="1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Spoken BNC2014 does not represent the whole of the UK…but even if it did claim to…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Scots, Ulster Scots, Welsh, British Sign Language, Irish, Angloromani, Scottish Gaelic, Cornish, Shelta, Irish Sign Language, Northern Ireland Sign Language…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Polish, Punjabi, Urdu, Bengali, Gujarati, Arabic, French, Chinese, Portuguese, Spanish, Tamil, Turkish, Italian, Somali, Lithuanian, German, Persian, Philippine languages, Romanian…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Increasing mobility</a:t>
            </a:r>
          </a:p>
        </p:txBody>
      </p:sp>
    </p:spTree>
    <p:extLst>
      <p:ext uri="{BB962C8B-B14F-4D97-AF65-F5344CB8AC3E}">
        <p14:creationId xmlns:p14="http://schemas.microsoft.com/office/powerpoint/2010/main" val="1174513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Blind faith in corpus linguistics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C97B2D-959F-46F4-BF62-1FB5C3BEE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84" t="10783" r="33125" b="4526"/>
          <a:stretch/>
        </p:blipFill>
        <p:spPr>
          <a:xfrm>
            <a:off x="2931193" y="1467853"/>
            <a:ext cx="3281613" cy="45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10696" y="162080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10696" y="201037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XXANONnameM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10696" y="2431489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XXANONnameF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10696" y="2852606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XXANONplace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10696" y="3253675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10695" y="3642407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XXANONnameN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10695" y="4028314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10695" y="4449431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10694" y="485050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310694" y="5239232"/>
            <a:ext cx="98871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2430380" y="162080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2430380" y="201037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2430379" y="243148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2430379" y="285260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2430378" y="3253675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2430379" y="3642407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2430379" y="4028314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2430379" y="4449431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2430377" y="4850500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2430377" y="5239232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3580544" y="162080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580543" y="2010372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3580543" y="243148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3580543" y="285260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3580543" y="3253675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3580543" y="3642407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580543" y="4028314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3580543" y="444943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580541" y="48505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3580542" y="5239232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4720044" y="162140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4720044" y="201097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4720042" y="243208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4720043" y="2853206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4720042" y="325427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4720042" y="3643007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4720044" y="4028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4720043" y="4450031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4720041" y="48511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4720042" y="5239832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6808888" y="1620802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6808887" y="2010372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6808886" y="243148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6808887" y="2852606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6808886" y="325367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6808886" y="3642407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6808888" y="4028314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thi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6808887" y="4449431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ch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6808885" y="48505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6148135" y="5239232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XXANONmiscPersonalInfo</a:t>
            </a:r>
            <a:endParaRPr lang="en-GB" sz="20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6314564" y="1661467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6314564" y="209864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6314564" y="25358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6320528" y="2972992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05617" y="1615136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6314564" y="3445253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10695" y="200014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10695" y="2421264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10694" y="2822333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310694" y="3211065"/>
            <a:ext cx="98871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334258" y="3643903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334258" y="4033473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334257" y="4454590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334257" y="487570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34256" y="5276776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1196822" y="162140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1196822" y="2007309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1196822" y="2428426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1196820" y="2829495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1196820" y="3218227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1193561" y="364011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1193560" y="4029682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1193560" y="445079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1193560" y="487191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1193560" y="5272985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2643646" y="162229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2643646" y="2008205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2643646" y="242932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2643644" y="2830391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2643645" y="3219123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2649904" y="3640601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2649904" y="403017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2649902" y="4451288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2649903" y="4872405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6314564" y="386904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2643644" y="5307586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3983683" y="162536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3983682" y="2046478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3983680" y="2447547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3983681" y="2836279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4027854" y="3222729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4027853" y="3612299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4027852" y="4033416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4027853" y="445453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4027852" y="4855602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4027852" y="5297386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5105808" y="1661467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thi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5105807" y="2082584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ch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5105805" y="248365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6314564" y="4237672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6093616" y="1560034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405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294689" y="156574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294689" y="20029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294689" y="244009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300653" y="2877267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316548" y="462268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294689" y="3349528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34256" y="1560034"/>
            <a:ext cx="6598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301139" y="5063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301139" y="552201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6172533" y="1565742"/>
            <a:ext cx="45670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6176006" y="199858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6176006" y="238815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6184314" y="279931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6176538" y="324986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10696" y="2008131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6169295" y="370754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6168226" y="4158331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310696" y="2428426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6169295" y="463906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6163177" y="5116214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6159918" y="5538099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34256" y="2912376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6983723" y="155493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6983723" y="1976054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6983723" y="2377123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6978516" y="281716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10696" y="3323348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310696" y="3744465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10694" y="4145534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6995508" y="3265114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7001767" y="368659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7001767" y="407616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7001765" y="449727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319338" y="4622683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3294689" y="3773320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313079" y="5057864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7001767" y="5073193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306918" y="5489576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1650781" y="1560034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1650782" y="1995215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7026533" y="5627141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1694954" y="2437401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7747850" y="1554151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7760017" y="205177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1650782" y="2918262"/>
            <a:ext cx="9220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1660854" y="3314423"/>
            <a:ext cx="105183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7740773" y="2565759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thi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7740772" y="2986876"/>
            <a:ext cx="59316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ch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1693445" y="3733946"/>
            <a:ext cx="6867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3294689" y="4141947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3055023" y="1557973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65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294689" y="156574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294689" y="20029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294689" y="244009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300653" y="2877267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316548" y="462268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294689" y="3349528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7718139" y="3322531"/>
            <a:ext cx="6598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uhu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301139" y="5063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301139" y="552201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6172533" y="1565742"/>
            <a:ext cx="45670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6176006" y="199858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6176006" y="238815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6184314" y="279931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6176538" y="324986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10696" y="1563365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6169295" y="370754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6168226" y="4158331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310696" y="1983660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6169295" y="463906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6163177" y="5116214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6159918" y="5538099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34256" y="2467610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6983723" y="155493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6983723" y="1976054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6983723" y="2377123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6978516" y="281716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10696" y="2878582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7740772" y="3708505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17013" y="331442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6995508" y="3265114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7001767" y="368659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7001767" y="407616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7001765" y="449727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325657" y="3791572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3294689" y="3773320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7704392" y="4139392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7001767" y="5073193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7698231" y="4571104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335255" y="417658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335256" y="4611764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7026533" y="5627141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7760017" y="5079793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7747850" y="1554151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7760017" y="205177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338447" y="4998605"/>
            <a:ext cx="9220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348519" y="5394766"/>
            <a:ext cx="105183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7740773" y="2565759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thi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7740772" y="2986876"/>
            <a:ext cx="59316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ch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1645773" y="1569861"/>
            <a:ext cx="6867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3294689" y="4141947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3055023" y="1557973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32183A8-4174-4652-A22D-15F5836066C2}"/>
              </a:ext>
            </a:extLst>
          </p:cNvPr>
          <p:cNvSpPr/>
          <p:nvPr/>
        </p:nvSpPr>
        <p:spPr>
          <a:xfrm>
            <a:off x="237995" y="1509386"/>
            <a:ext cx="2543742" cy="4413724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633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BNC2014: a contribution to corpus linguistics and beyond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Be honest, critical and realistic about representativeness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Maximize efficiency of corpus construction in view of practical constraints: especially time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There is no one ‘right’ way to do this – e.g. data collection, metadata, transcription, processing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Decisions made = justified &amp; transparent, including weaknesses e.g. imbalance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31328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 – questions?</a:t>
            </a:r>
          </a:p>
        </p:txBody>
      </p:sp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9751329-83CE-418C-AB54-A2A935B57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3917"/>
            <a:ext cx="9144000" cy="42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636295"/>
            <a:ext cx="7559675" cy="4642041"/>
          </a:xfrm>
        </p:spPr>
        <p:txBody>
          <a:bodyPr/>
          <a:lstStyle/>
          <a:p>
            <a:pPr lvl="0"/>
            <a:r>
              <a:rPr lang="en-GB" sz="1200" dirty="0" err="1"/>
              <a:t>Biber</a:t>
            </a:r>
            <a:r>
              <a:rPr lang="en-GB" sz="1200" dirty="0"/>
              <a:t>, D. (1993). Representativeness in corpus design. </a:t>
            </a:r>
            <a:r>
              <a:rPr lang="en-GB" sz="1200" i="1" dirty="0"/>
              <a:t>Literary and Linguistic Computing, 8</a:t>
            </a:r>
            <a:r>
              <a:rPr lang="en-GB" sz="1200" dirty="0"/>
              <a:t>(4), 243-257.</a:t>
            </a:r>
          </a:p>
          <a:p>
            <a:pPr lvl="0"/>
            <a:r>
              <a:rPr lang="en-GB" sz="1200" dirty="0"/>
              <a:t>Crowdy, S. (1995). The BNC spoken corpus. In G. Leech, G. Myers, &amp; J. Thomas (Eds.), </a:t>
            </a:r>
            <a:r>
              <a:rPr lang="en-GB" sz="1200" i="1" dirty="0"/>
              <a:t>Spoken English on Computer: Transcription, Mark-Up and Annotation</a:t>
            </a:r>
            <a:r>
              <a:rPr lang="en-GB" sz="1200" dirty="0"/>
              <a:t> (pp. 224-234). Harlow: Longman.</a:t>
            </a:r>
          </a:p>
          <a:p>
            <a:pPr lvl="0"/>
            <a:r>
              <a:rPr lang="en-GB" sz="1200" dirty="0"/>
              <a:t>Garside, R., &amp; Smith, N. (1997). A hybrid grammatical tagger: CLAWS4. In R. Garside, G. Leech &amp; A. McEnery (Eds.), </a:t>
            </a:r>
            <a:r>
              <a:rPr lang="en-GB" sz="1200" i="1" dirty="0"/>
              <a:t>Corpus Annotation: Linguistic Information from Computer Text Corpora</a:t>
            </a:r>
            <a:r>
              <a:rPr lang="en-GB" sz="1200" dirty="0"/>
              <a:t> (pp. 102-121). London: Longman.</a:t>
            </a:r>
          </a:p>
          <a:p>
            <a:pPr lvl="0"/>
            <a:r>
              <a:rPr lang="en-GB" sz="1200" dirty="0"/>
              <a:t>Hardie, A. (2012). </a:t>
            </a:r>
            <a:r>
              <a:rPr lang="en-GB" sz="1200" dirty="0" err="1"/>
              <a:t>CQPweb</a:t>
            </a:r>
            <a:r>
              <a:rPr lang="en-GB" sz="1200" dirty="0"/>
              <a:t> – Combining power, flexibility and usability in a corpus analysis tool. </a:t>
            </a:r>
            <a:r>
              <a:rPr lang="en-GB" sz="1200" i="1" dirty="0"/>
              <a:t>International Journal of Corpus Linguistics,</a:t>
            </a:r>
            <a:r>
              <a:rPr lang="en-GB" sz="1200" dirty="0"/>
              <a:t> </a:t>
            </a:r>
            <a:r>
              <a:rPr lang="en-GB" sz="1200" i="1" dirty="0"/>
              <a:t>17</a:t>
            </a:r>
            <a:r>
              <a:rPr lang="en-GB" sz="1200" dirty="0"/>
              <a:t>(3), 380-409.</a:t>
            </a:r>
          </a:p>
          <a:p>
            <a:pPr lvl="0"/>
            <a:r>
              <a:rPr lang="en-GB" sz="1200" dirty="0"/>
              <a:t>Hardie, A. (2014). Modest XML for corpora: not a standard, but a suggestion. </a:t>
            </a:r>
            <a:r>
              <a:rPr lang="en-GB" sz="1200" i="1" dirty="0"/>
              <a:t>ICAME Journal, 38</a:t>
            </a:r>
            <a:r>
              <a:rPr lang="en-GB" sz="1200" dirty="0"/>
              <a:t>, 73-103.</a:t>
            </a:r>
          </a:p>
          <a:p>
            <a:pPr lvl="0"/>
            <a:r>
              <a:rPr lang="en-GB" sz="1200" dirty="0"/>
              <a:t>Leech, G. (2007). New resources, or just better old ones? The Holy Grail of representativeness. In: </a:t>
            </a:r>
            <a:r>
              <a:rPr lang="en-GB" sz="1200" i="1" dirty="0"/>
              <a:t>Corpus Linguistics and the Web</a:t>
            </a:r>
            <a:r>
              <a:rPr lang="en-GB" sz="1200" dirty="0"/>
              <a:t>. </a:t>
            </a:r>
            <a:r>
              <a:rPr lang="en-GB" sz="1200" dirty="0" err="1"/>
              <a:t>Rodopi</a:t>
            </a:r>
            <a:r>
              <a:rPr lang="en-GB" sz="1200" dirty="0"/>
              <a:t>, Amsterdam, pp. 133-149.</a:t>
            </a:r>
          </a:p>
          <a:p>
            <a:pPr lvl="0"/>
            <a:r>
              <a:rPr lang="en-GB" sz="1200" dirty="0"/>
              <a:t>Love, R., Dembry, C., Hardie, A., Brezina, V., &amp; McEnery, T. (2017). The Spoken BNC2014: Designing and building a spoken corpus of everyday conversations. </a:t>
            </a:r>
            <a:r>
              <a:rPr lang="en-GB" sz="1200" i="1" dirty="0"/>
              <a:t>International Journal of Corpus Linguistics, 22</a:t>
            </a:r>
            <a:r>
              <a:rPr lang="en-GB" sz="1200" dirty="0"/>
              <a:t>(3), 319-344.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200" dirty="0">
              <a:ea typeface="Arial" charset="0"/>
              <a:cs typeface="Arial" charset="0"/>
            </a:endParaRPr>
          </a:p>
          <a:p>
            <a:endParaRPr lang="en-US" sz="12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6507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3369</TotalTime>
  <Words>2593</Words>
  <Application>Microsoft Office PowerPoint</Application>
  <PresentationFormat>On-screen Show (4:3)</PresentationFormat>
  <Paragraphs>909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FontAwesome</vt:lpstr>
      <vt:lpstr>Helvetica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Smith</dc:creator>
  <cp:lastModifiedBy>Robbie Love</cp:lastModifiedBy>
  <cp:revision>457</cp:revision>
  <cp:lastPrinted>2018-05-31T15:20:03Z</cp:lastPrinted>
  <dcterms:created xsi:type="dcterms:W3CDTF">2016-04-21T11:06:06Z</dcterms:created>
  <dcterms:modified xsi:type="dcterms:W3CDTF">2018-09-05T23:43:09Z</dcterms:modified>
</cp:coreProperties>
</file>